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  <p:sldMasterId id="2147483675" r:id="rId3"/>
  </p:sldMasterIdLst>
  <p:notesMasterIdLst>
    <p:notesMasterId r:id="rId65"/>
  </p:notesMasterIdLst>
  <p:handoutMasterIdLst>
    <p:handoutMasterId r:id="rId66"/>
  </p:handoutMasterIdLst>
  <p:sldIdLst>
    <p:sldId id="274" r:id="rId4"/>
    <p:sldId id="455" r:id="rId5"/>
    <p:sldId id="276" r:id="rId6"/>
    <p:sldId id="435" r:id="rId7"/>
    <p:sldId id="412" r:id="rId8"/>
    <p:sldId id="428" r:id="rId9"/>
    <p:sldId id="427" r:id="rId10"/>
    <p:sldId id="417" r:id="rId11"/>
    <p:sldId id="431" r:id="rId12"/>
    <p:sldId id="432" r:id="rId13"/>
    <p:sldId id="433" r:id="rId14"/>
    <p:sldId id="416" r:id="rId15"/>
    <p:sldId id="444" r:id="rId16"/>
    <p:sldId id="445" r:id="rId17"/>
    <p:sldId id="446" r:id="rId18"/>
    <p:sldId id="447" r:id="rId19"/>
    <p:sldId id="448" r:id="rId20"/>
    <p:sldId id="430" r:id="rId21"/>
    <p:sldId id="434" r:id="rId22"/>
    <p:sldId id="450" r:id="rId23"/>
    <p:sldId id="438" r:id="rId24"/>
    <p:sldId id="452" r:id="rId25"/>
    <p:sldId id="419" r:id="rId26"/>
    <p:sldId id="453" r:id="rId27"/>
    <p:sldId id="425" r:id="rId28"/>
    <p:sldId id="426" r:id="rId29"/>
    <p:sldId id="421" r:id="rId30"/>
    <p:sldId id="422" r:id="rId31"/>
    <p:sldId id="415" r:id="rId32"/>
    <p:sldId id="451" r:id="rId33"/>
    <p:sldId id="420" r:id="rId34"/>
    <p:sldId id="429" r:id="rId35"/>
    <p:sldId id="436" r:id="rId36"/>
    <p:sldId id="440" r:id="rId37"/>
    <p:sldId id="437" r:id="rId38"/>
    <p:sldId id="443" r:id="rId39"/>
    <p:sldId id="449" r:id="rId40"/>
    <p:sldId id="439" r:id="rId41"/>
    <p:sldId id="441" r:id="rId42"/>
    <p:sldId id="442" r:id="rId43"/>
    <p:sldId id="349" r:id="rId44"/>
    <p:sldId id="424" r:id="rId45"/>
    <p:sldId id="414" r:id="rId46"/>
    <p:sldId id="423" r:id="rId47"/>
    <p:sldId id="402" r:id="rId48"/>
    <p:sldId id="353" r:id="rId49"/>
    <p:sldId id="406" r:id="rId50"/>
    <p:sldId id="407" r:id="rId51"/>
    <p:sldId id="408" r:id="rId52"/>
    <p:sldId id="409" r:id="rId53"/>
    <p:sldId id="410" r:id="rId54"/>
    <p:sldId id="411" r:id="rId55"/>
    <p:sldId id="396" r:id="rId56"/>
    <p:sldId id="394" r:id="rId57"/>
    <p:sldId id="395" r:id="rId58"/>
    <p:sldId id="388" r:id="rId59"/>
    <p:sldId id="413" r:id="rId60"/>
    <p:sldId id="397" r:id="rId61"/>
    <p:sldId id="391" r:id="rId62"/>
    <p:sldId id="401" r:id="rId63"/>
    <p:sldId id="405" r:id="rId6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455"/>
            <p14:sldId id="276"/>
            <p14:sldId id="435"/>
            <p14:sldId id="412"/>
            <p14:sldId id="428"/>
          </p14:sldIdLst>
        </p14:section>
        <p14:section name="Ethereum" id="{2A6AC843-4027-43DF-8DFF-9E12367501C2}">
          <p14:sldIdLst>
            <p14:sldId id="427"/>
            <p14:sldId id="417"/>
            <p14:sldId id="431"/>
            <p14:sldId id="432"/>
            <p14:sldId id="433"/>
            <p14:sldId id="416"/>
            <p14:sldId id="444"/>
            <p14:sldId id="445"/>
            <p14:sldId id="446"/>
            <p14:sldId id="447"/>
            <p14:sldId id="448"/>
            <p14:sldId id="430"/>
            <p14:sldId id="434"/>
            <p14:sldId id="450"/>
            <p14:sldId id="438"/>
            <p14:sldId id="452"/>
            <p14:sldId id="419"/>
            <p14:sldId id="453"/>
            <p14:sldId id="425"/>
            <p14:sldId id="426"/>
            <p14:sldId id="421"/>
            <p14:sldId id="422"/>
            <p14:sldId id="415"/>
            <p14:sldId id="451"/>
            <p14:sldId id="420"/>
          </p14:sldIdLst>
        </p14:section>
        <p14:section name="Smart Contracts" id="{30344DCF-56FB-46B6-9BFD-6F68CE6FF94F}">
          <p14:sldIdLst>
            <p14:sldId id="429"/>
            <p14:sldId id="436"/>
            <p14:sldId id="440"/>
            <p14:sldId id="437"/>
            <p14:sldId id="443"/>
            <p14:sldId id="449"/>
            <p14:sldId id="439"/>
            <p14:sldId id="441"/>
            <p14:sldId id="442"/>
          </p14:sldIdLst>
        </p14:section>
        <p14:section name="Homework" id="{A3CCDDB5-920C-4AB6-A4C1-5EE2742F7FC1}">
          <p14:sldIdLst>
            <p14:sldId id="349"/>
            <p14:sldId id="424"/>
            <p14:sldId id="414"/>
            <p14:sldId id="423"/>
          </p14:sldIdLst>
        </p14:section>
        <p14:section name="Main Content" id="{BC4A3995-4CED-4320-A673-95328C9C809D}">
          <p14:sldIdLst>
            <p14:sldId id="402"/>
            <p14:sldId id="353"/>
            <p14:sldId id="406"/>
            <p14:sldId id="407"/>
            <p14:sldId id="408"/>
            <p14:sldId id="409"/>
            <p14:sldId id="410"/>
            <p14:sldId id="411"/>
            <p14:sldId id="396"/>
            <p14:sldId id="394"/>
            <p14:sldId id="395"/>
            <p14:sldId id="388"/>
            <p14:sldId id="413"/>
            <p14:sldId id="397"/>
            <p14:sldId id="391"/>
          </p14:sldIdLst>
        </p14:section>
        <p14:section name="Conclusion" id="{10E03AB1-9AA8-4E86-9A64-D741901E50A2}">
          <p14:sldIdLst>
            <p14:sldId id="401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72A"/>
    <a:srgbClr val="FDFFFF"/>
    <a:srgbClr val="FFF0D9"/>
    <a:srgbClr val="F0F5FA"/>
    <a:srgbClr val="1A8AFA"/>
    <a:srgbClr val="0097CC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68" autoAdjust="0"/>
    <p:restoredTop sz="94533" autoAdjust="0"/>
  </p:normalViewPr>
  <p:slideViewPr>
    <p:cSldViewPr>
      <p:cViewPr varScale="1">
        <p:scale>
          <a:sx n="105" d="100"/>
          <a:sy n="105" d="100"/>
        </p:scale>
        <p:origin x="522" y="10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3/2/2018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Smart </a:t>
            </a:r>
            <a:r>
              <a:rPr lang="de-DE" dirty="0" err="1"/>
              <a:t>contract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,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nothing</a:t>
            </a:r>
            <a:r>
              <a:rPr lang="de-DE" baseline="0" dirty="0"/>
              <a:t> </a:t>
            </a:r>
            <a:r>
              <a:rPr lang="de-DE" baseline="0" dirty="0" err="1"/>
              <a:t>lega</a:t>
            </a:r>
            <a:r>
              <a:rPr lang="de-DE" baseline="0" dirty="0"/>
              <a:t> </a:t>
            </a:r>
            <a:r>
              <a:rPr lang="de-DE" baseline="0" dirty="0" err="1"/>
              <a:t>at</a:t>
            </a:r>
            <a:r>
              <a:rPr lang="de-DE" baseline="0" dirty="0"/>
              <a:t> all </a:t>
            </a:r>
            <a:r>
              <a:rPr lang="de-DE" baseline="0" dirty="0">
                <a:sym typeface="Wingdings" pitchFamily="2" charset="2"/>
              </a:rPr>
              <a:t>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16B1A0-B5CF-4E9E-8319-27A781634020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6871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817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140916-7D57-473B-A340-63A32FF33209}" type="slidenum">
              <a:rPr lang="en-US" smtClean="0"/>
              <a:pPr/>
              <a:t>59</a:t>
            </a:fld>
            <a:endParaRPr lang="en-US" sz="1200" i="0" dirty="0"/>
          </a:p>
        </p:txBody>
      </p:sp>
      <p:sp>
        <p:nvSpPr>
          <p:cNvPr id="508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28596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596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630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witter.com/OfficeDev" TargetMode="External"/><Relationship Id="rId3" Type="http://schemas.openxmlformats.org/officeDocument/2006/relationships/image" Target="../media/image19.emf"/><Relationship Id="rId7" Type="http://schemas.openxmlformats.org/officeDocument/2006/relationships/hyperlink" Target="https://www.yammer.com/itpronetwork" TargetMode="External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www.youtube.com/playlist?list=PLWZJrkeLOrbacRLNZE05ZelBLwvyaAQtW" TargetMode="External"/><Relationship Id="rId11" Type="http://schemas.openxmlformats.org/officeDocument/2006/relationships/hyperlink" Target="http://officespdev.uservoice.com/" TargetMode="External"/><Relationship Id="rId5" Type="http://schemas.openxmlformats.org/officeDocument/2006/relationships/image" Target="../media/image21.png"/><Relationship Id="rId10" Type="http://schemas.openxmlformats.org/officeDocument/2006/relationships/hyperlink" Target="http://dev.office.com/podcasts" TargetMode="External"/><Relationship Id="rId4" Type="http://schemas.openxmlformats.org/officeDocument/2006/relationships/image" Target="../media/image20.png"/><Relationship Id="rId9" Type="http://schemas.openxmlformats.org/officeDocument/2006/relationships/hyperlink" Target="http://aka.ms/O365DevShow" TargetMode="Externa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169" y="1189178"/>
            <a:ext cx="11650488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0"/>
            </a:lvl2pPr>
            <a:lvl3pPr marL="224030" indent="0">
              <a:buNone/>
              <a:defRPr/>
            </a:lvl3pPr>
            <a:lvl4pPr marL="448059" indent="0">
              <a:buNone/>
              <a:defRPr/>
            </a:lvl4pPr>
            <a:lvl5pPr marL="67208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372" dirty="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372" dirty="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372" dirty="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8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169" y="1189178"/>
            <a:ext cx="11650488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0"/>
            </a:lvl2pPr>
            <a:lvl3pPr marL="224030" indent="0">
              <a:buNone/>
              <a:defRPr/>
            </a:lvl3pPr>
            <a:lvl4pPr marL="448059" indent="0">
              <a:buNone/>
              <a:defRPr/>
            </a:lvl4pPr>
            <a:lvl5pPr marL="67208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372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8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169" y="1189177"/>
            <a:ext cx="11650488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372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9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169" y="1189177"/>
            <a:ext cx="11650488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372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9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16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171" y="1189175"/>
            <a:ext cx="5377147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0"/>
            </a:lvl2pPr>
            <a:lvl3pPr marL="227141" indent="0">
              <a:buNone/>
              <a:tabLst/>
              <a:defRPr sz="1960"/>
            </a:lvl3pPr>
            <a:lvl4pPr marL="451171" indent="0">
              <a:buNone/>
              <a:defRPr/>
            </a:lvl4pPr>
            <a:lvl5pPr marL="672088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2510" y="1189175"/>
            <a:ext cx="5377147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0"/>
            </a:lvl2pPr>
            <a:lvl3pPr marL="227141" indent="0">
              <a:buNone/>
              <a:tabLst/>
              <a:defRPr sz="1960"/>
            </a:lvl3pPr>
            <a:lvl4pPr marL="451171" indent="0">
              <a:buNone/>
              <a:defRPr/>
            </a:lvl4pPr>
            <a:lvl5pPr marL="672088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372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08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171" y="1189175"/>
            <a:ext cx="5377147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0"/>
            </a:lvl2pPr>
            <a:lvl3pPr marL="227141" indent="0">
              <a:buNone/>
              <a:tabLst/>
              <a:defRPr sz="1960"/>
            </a:lvl3pPr>
            <a:lvl4pPr marL="451171" indent="0">
              <a:buNone/>
              <a:defRPr/>
            </a:lvl4pPr>
            <a:lvl5pPr marL="672088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2510" y="1189175"/>
            <a:ext cx="5377147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0"/>
            </a:lvl2pPr>
            <a:lvl3pPr marL="227141" indent="0">
              <a:buNone/>
              <a:tabLst/>
              <a:defRPr sz="1960"/>
            </a:lvl3pPr>
            <a:lvl4pPr marL="451171" indent="0">
              <a:buNone/>
              <a:defRPr/>
            </a:lvl4pPr>
            <a:lvl5pPr marL="672088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372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171" y="1189176"/>
            <a:ext cx="5377147" cy="2377940"/>
          </a:xfrm>
        </p:spPr>
        <p:txBody>
          <a:bodyPr wrap="square">
            <a:spAutoFit/>
          </a:bodyPr>
          <a:lstStyle>
            <a:lvl1pPr marL="281592" indent="-281592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546" indent="-228532">
              <a:defRPr sz="2352"/>
            </a:lvl2pPr>
            <a:lvl3pPr marL="685597" indent="-165051">
              <a:tabLst/>
              <a:defRPr sz="1960"/>
            </a:lvl3pPr>
            <a:lvl4pPr marL="863344" indent="-177748">
              <a:defRPr/>
            </a:lvl4pPr>
            <a:lvl5pPr marL="1028395" indent="-16505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2510" y="1189176"/>
            <a:ext cx="5377147" cy="2377940"/>
          </a:xfrm>
        </p:spPr>
        <p:txBody>
          <a:bodyPr wrap="square">
            <a:spAutoFit/>
          </a:bodyPr>
          <a:lstStyle>
            <a:lvl1pPr marL="281592" indent="-281592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546" indent="-228532">
              <a:defRPr sz="2352"/>
            </a:lvl2pPr>
            <a:lvl3pPr marL="685597" indent="-165051">
              <a:tabLst/>
              <a:defRPr sz="1960"/>
            </a:lvl3pPr>
            <a:lvl4pPr marL="863344" indent="-177748">
              <a:defRPr/>
            </a:lvl4pPr>
            <a:lvl5pPr marL="1028395" indent="-16505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372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90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171" y="1189176"/>
            <a:ext cx="5377147" cy="2377940"/>
          </a:xfrm>
        </p:spPr>
        <p:txBody>
          <a:bodyPr wrap="square">
            <a:spAutoFit/>
          </a:bodyPr>
          <a:lstStyle>
            <a:lvl1pPr marL="281592" indent="-281592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546" indent="-228532">
              <a:defRPr sz="2352"/>
            </a:lvl2pPr>
            <a:lvl3pPr marL="685597" indent="-165051">
              <a:tabLst/>
              <a:defRPr sz="1960"/>
            </a:lvl3pPr>
            <a:lvl4pPr marL="863344" indent="-177748">
              <a:defRPr/>
            </a:lvl4pPr>
            <a:lvl5pPr marL="1028395" indent="-16505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2510" y="1189176"/>
            <a:ext cx="5377147" cy="2377940"/>
          </a:xfrm>
        </p:spPr>
        <p:txBody>
          <a:bodyPr wrap="square">
            <a:spAutoFit/>
          </a:bodyPr>
          <a:lstStyle>
            <a:lvl1pPr marL="281592" indent="-281592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546" indent="-228532">
              <a:defRPr sz="2352"/>
            </a:lvl2pPr>
            <a:lvl3pPr marL="685597" indent="-165051">
              <a:tabLst/>
              <a:defRPr sz="1960"/>
            </a:lvl3pPr>
            <a:lvl4pPr marL="863344" indent="-177748">
              <a:defRPr/>
            </a:lvl4pPr>
            <a:lvl5pPr marL="1028395" indent="-16505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372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8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13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Light Oran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170" y="1186357"/>
            <a:ext cx="9856549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5389">
                      <a:srgbClr val="262626"/>
                    </a:gs>
                    <a:gs pos="48000">
                      <a:srgbClr val="262626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170" y="3877277"/>
            <a:ext cx="9858106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rgbClr val="262626"/>
                    </a:gs>
                    <a:gs pos="26000">
                      <a:srgbClr val="262626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3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3/2/2018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170" y="1186357"/>
            <a:ext cx="9856549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170" y="3877277"/>
            <a:ext cx="9858106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07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170" y="1186357"/>
            <a:ext cx="9856549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170" y="3877277"/>
            <a:ext cx="9858106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46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Medium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170" y="1186357"/>
            <a:ext cx="9856549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170" y="3877277"/>
            <a:ext cx="9858106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782421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170" y="1186357"/>
            <a:ext cx="9856549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170" y="3877277"/>
            <a:ext cx="9858106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185030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170" y="1186357"/>
            <a:ext cx="9856549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170" y="3877277"/>
            <a:ext cx="9858106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18624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170" y="1186357"/>
            <a:ext cx="9856549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6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791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 Half and Half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120580" cy="68580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08" rIns="0" bIns="45708" numCol="1" rtlCol="0" anchor="ctr" anchorCtr="0" compatLnSpc="1">
            <a:prstTxWarp prst="textNoShape">
              <a:avLst/>
            </a:prstTxWarp>
          </a:bodyPr>
          <a:lstStyle/>
          <a:p>
            <a:pPr algn="ctr" defTabSz="913828" fontAlgn="base">
              <a:spcBef>
                <a:spcPct val="0"/>
              </a:spcBef>
              <a:spcAft>
                <a:spcPct val="0"/>
              </a:spcAft>
            </a:pPr>
            <a:endParaRPr lang="en-US" sz="196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1163" y="2197782"/>
            <a:ext cx="5405154" cy="2266326"/>
          </a:xfrm>
        </p:spPr>
        <p:txBody>
          <a:bodyPr/>
          <a:lstStyle>
            <a:lvl1pPr>
              <a:defRPr sz="3920"/>
            </a:lvl1pPr>
            <a:lvl2pPr marL="336044" marR="0" indent="0" algn="l" defTabSz="9140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2"/>
            </a:lvl2pPr>
            <a:lvl3pPr marL="560073" indent="0">
              <a:buNone/>
              <a:defRPr sz="1960"/>
            </a:lvl3pPr>
            <a:lvl4pPr>
              <a:defRPr sz="1568"/>
            </a:lvl4pPr>
            <a:lvl5pPr>
              <a:defRPr sz="156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542510" y="2197782"/>
            <a:ext cx="5377148" cy="2266326"/>
          </a:xfrm>
        </p:spPr>
        <p:txBody>
          <a:bodyPr/>
          <a:lstStyle>
            <a:lvl1pPr>
              <a:defRPr sz="3920"/>
            </a:lvl1pPr>
            <a:lvl2pPr marL="336044" marR="0" indent="0" algn="l" defTabSz="9140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2"/>
            </a:lvl2pPr>
            <a:lvl3pPr marL="560073" indent="0">
              <a:buNone/>
              <a:defRPr sz="1960"/>
            </a:lvl3pPr>
            <a:lvl4pPr>
              <a:defRPr sz="1568"/>
            </a:lvl4pPr>
            <a:lvl5pPr>
              <a:defRPr sz="156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372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2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5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-1" y="0"/>
            <a:ext cx="6120987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08" rIns="0" bIns="45708" numCol="1" rtlCol="0" anchor="ctr" anchorCtr="0" compatLnSpc="1">
            <a:prstTxWarp prst="textNoShape">
              <a:avLst/>
            </a:prstTxWarp>
          </a:bodyPr>
          <a:lstStyle/>
          <a:p>
            <a:pPr algn="ctr" defTabSz="913828" fontAlgn="base">
              <a:spcBef>
                <a:spcPct val="0"/>
              </a:spcBef>
              <a:spcAft>
                <a:spcPct val="0"/>
              </a:spcAft>
            </a:pPr>
            <a:endParaRPr lang="en-US" sz="196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1163" y="2197782"/>
            <a:ext cx="5405154" cy="2266326"/>
          </a:xfrm>
        </p:spPr>
        <p:txBody>
          <a:bodyPr/>
          <a:lstStyle>
            <a:lvl1pPr>
              <a:defRPr sz="392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36044" marR="0" indent="0" algn="l" defTabSz="9140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2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60073" indent="0">
              <a:buNone/>
              <a:defRPr sz="1960"/>
            </a:lvl3pPr>
            <a:lvl4pPr>
              <a:defRPr sz="1568"/>
            </a:lvl4pPr>
            <a:lvl5pPr>
              <a:defRPr sz="156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542510" y="2197782"/>
            <a:ext cx="5377148" cy="2266326"/>
          </a:xfrm>
        </p:spPr>
        <p:txBody>
          <a:bodyPr/>
          <a:lstStyle>
            <a:lvl1pPr>
              <a:defRPr sz="3920"/>
            </a:lvl1pPr>
            <a:lvl2pPr marL="336044" marR="0" indent="0" algn="l" defTabSz="9140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2"/>
            </a:lvl2pPr>
            <a:lvl3pPr marL="560073" indent="0">
              <a:buNone/>
              <a:defRPr sz="1960"/>
            </a:lvl3pPr>
            <a:lvl4pPr>
              <a:defRPr sz="1568"/>
            </a:lvl4pPr>
            <a:lvl5pPr>
              <a:defRPr sz="156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372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1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85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120987" cy="6858000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08" rIns="0" bIns="45708" numCol="1" rtlCol="0" anchor="ctr" anchorCtr="0" compatLnSpc="1">
            <a:prstTxWarp prst="textNoShape">
              <a:avLst/>
            </a:prstTxWarp>
          </a:bodyPr>
          <a:lstStyle/>
          <a:p>
            <a:pPr algn="ctr" defTabSz="913828" fontAlgn="base">
              <a:spcBef>
                <a:spcPct val="0"/>
              </a:spcBef>
              <a:spcAft>
                <a:spcPct val="0"/>
              </a:spcAft>
            </a:pPr>
            <a:endParaRPr lang="en-US" sz="196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1163" y="2197782"/>
            <a:ext cx="5405154" cy="2266326"/>
          </a:xfrm>
        </p:spPr>
        <p:txBody>
          <a:bodyPr/>
          <a:lstStyle>
            <a:lvl1pPr>
              <a:defRPr sz="392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36044" marR="0" indent="0" algn="l" defTabSz="9140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2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60073" indent="0">
              <a:buNone/>
              <a:defRPr sz="1960"/>
            </a:lvl3pPr>
            <a:lvl4pPr>
              <a:defRPr sz="1568"/>
            </a:lvl4pPr>
            <a:lvl5pPr>
              <a:defRPr sz="156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542510" y="2197782"/>
            <a:ext cx="5377148" cy="2266326"/>
          </a:xfrm>
        </p:spPr>
        <p:txBody>
          <a:bodyPr/>
          <a:lstStyle>
            <a:lvl1pPr>
              <a:defRPr sz="3920"/>
            </a:lvl1pPr>
            <a:lvl2pPr marL="336044" marR="0" indent="0" algn="l" defTabSz="9140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2"/>
            </a:lvl2pPr>
            <a:lvl3pPr marL="560073" indent="0">
              <a:buNone/>
              <a:defRPr sz="1960"/>
            </a:lvl3pPr>
            <a:lvl4pPr>
              <a:defRPr sz="1568"/>
            </a:lvl4pPr>
            <a:lvl5pPr>
              <a:defRPr sz="156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372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1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69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120987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08" rIns="0" bIns="45708" numCol="1" rtlCol="0" anchor="ctr" anchorCtr="0" compatLnSpc="1">
            <a:prstTxWarp prst="textNoShape">
              <a:avLst/>
            </a:prstTxWarp>
          </a:bodyPr>
          <a:lstStyle/>
          <a:p>
            <a:pPr algn="ctr" defTabSz="913828" fontAlgn="base">
              <a:spcBef>
                <a:spcPct val="0"/>
              </a:spcBef>
              <a:spcAft>
                <a:spcPct val="0"/>
              </a:spcAft>
            </a:pPr>
            <a:endParaRPr lang="en-US" sz="196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1163" y="2197782"/>
            <a:ext cx="5405154" cy="2266326"/>
          </a:xfrm>
        </p:spPr>
        <p:txBody>
          <a:bodyPr/>
          <a:lstStyle>
            <a:lvl1pPr>
              <a:defRPr sz="392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36044" marR="0" indent="0" algn="l" defTabSz="9140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2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60073" indent="0">
              <a:buNone/>
              <a:defRPr sz="1960"/>
            </a:lvl3pPr>
            <a:lvl4pPr>
              <a:defRPr sz="1568"/>
            </a:lvl4pPr>
            <a:lvl5pPr>
              <a:defRPr sz="156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542510" y="2197782"/>
            <a:ext cx="5377148" cy="2266326"/>
          </a:xfrm>
        </p:spPr>
        <p:txBody>
          <a:bodyPr/>
          <a:lstStyle>
            <a:lvl1pPr>
              <a:defRPr sz="3920"/>
            </a:lvl1pPr>
            <a:lvl2pPr marL="336044" marR="0" indent="0" algn="l" defTabSz="9140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2"/>
            </a:lvl2pPr>
            <a:lvl3pPr marL="560073" indent="0">
              <a:buNone/>
              <a:defRPr sz="1960"/>
            </a:lvl3pPr>
            <a:lvl4pPr>
              <a:defRPr sz="1568"/>
            </a:lvl4pPr>
            <a:lvl5pPr>
              <a:defRPr sz="156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372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1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539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3/2/2018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67B973-D8DE-44C8-B5FD-89C5B3AF5A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201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120987" cy="6858000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08" rIns="0" bIns="45708" numCol="1" rtlCol="0" anchor="ctr" anchorCtr="0" compatLnSpc="1">
            <a:prstTxWarp prst="textNoShape">
              <a:avLst/>
            </a:prstTxWarp>
          </a:bodyPr>
          <a:lstStyle/>
          <a:p>
            <a:pPr algn="ctr" defTabSz="913828" fontAlgn="base">
              <a:spcBef>
                <a:spcPct val="0"/>
              </a:spcBef>
              <a:spcAft>
                <a:spcPct val="0"/>
              </a:spcAft>
            </a:pPr>
            <a:endParaRPr lang="en-US" sz="196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1163" y="2197782"/>
            <a:ext cx="5405154" cy="2266326"/>
          </a:xfrm>
        </p:spPr>
        <p:txBody>
          <a:bodyPr/>
          <a:lstStyle>
            <a:lvl1pPr>
              <a:defRPr sz="392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36044" marR="0" indent="0" algn="l" defTabSz="9140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2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60073" indent="0">
              <a:buNone/>
              <a:defRPr sz="1960"/>
            </a:lvl3pPr>
            <a:lvl4pPr>
              <a:defRPr sz="1568"/>
            </a:lvl4pPr>
            <a:lvl5pPr>
              <a:defRPr sz="156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542510" y="2197782"/>
            <a:ext cx="5377148" cy="2266326"/>
          </a:xfrm>
        </p:spPr>
        <p:txBody>
          <a:bodyPr/>
          <a:lstStyle>
            <a:lvl1pPr>
              <a:defRPr sz="3920"/>
            </a:lvl1pPr>
            <a:lvl2pPr marL="336044" marR="0" indent="0" algn="l" defTabSz="9140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2"/>
            </a:lvl2pPr>
            <a:lvl3pPr marL="560073" indent="0">
              <a:buNone/>
              <a:defRPr sz="1960"/>
            </a:lvl3pPr>
            <a:lvl4pPr>
              <a:defRPr sz="1568"/>
            </a:lvl4pPr>
            <a:lvl5pPr>
              <a:defRPr sz="156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372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1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336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120987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08" rIns="0" bIns="45708" numCol="1" rtlCol="0" anchor="ctr" anchorCtr="0" compatLnSpc="1">
            <a:prstTxWarp prst="textNoShape">
              <a:avLst/>
            </a:prstTxWarp>
          </a:bodyPr>
          <a:lstStyle/>
          <a:p>
            <a:pPr algn="ctr" defTabSz="913828" fontAlgn="base">
              <a:spcBef>
                <a:spcPct val="0"/>
              </a:spcBef>
              <a:spcAft>
                <a:spcPct val="0"/>
              </a:spcAft>
            </a:pPr>
            <a:endParaRPr lang="en-US" sz="196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1163" y="2197782"/>
            <a:ext cx="5405154" cy="2266326"/>
          </a:xfrm>
        </p:spPr>
        <p:txBody>
          <a:bodyPr/>
          <a:lstStyle>
            <a:lvl1pPr>
              <a:defRPr sz="392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36044" marR="0" indent="0" algn="l" defTabSz="9140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2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60073" indent="0">
              <a:buNone/>
              <a:defRPr sz="1960"/>
            </a:lvl3pPr>
            <a:lvl4pPr>
              <a:defRPr sz="1568"/>
            </a:lvl4pPr>
            <a:lvl5pPr>
              <a:defRPr sz="156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542510" y="2197782"/>
            <a:ext cx="5377148" cy="2266326"/>
          </a:xfrm>
        </p:spPr>
        <p:txBody>
          <a:bodyPr/>
          <a:lstStyle>
            <a:lvl1pPr>
              <a:defRPr sz="3920"/>
            </a:lvl1pPr>
            <a:lvl2pPr marL="336044" marR="0" indent="0" algn="l" defTabSz="9140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2"/>
            </a:lvl2pPr>
            <a:lvl3pPr marL="560073" indent="0">
              <a:buNone/>
              <a:defRPr sz="1960"/>
            </a:lvl3pPr>
            <a:lvl4pPr>
              <a:defRPr sz="1568"/>
            </a:lvl4pPr>
            <a:lvl5pPr>
              <a:defRPr sz="156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372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1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237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Section Title Accent Color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061552" y="2307938"/>
            <a:ext cx="5820577" cy="724246"/>
          </a:xfrm>
        </p:spPr>
        <p:txBody>
          <a:bodyPr anchor="ctr" anchorCtr="0"/>
          <a:lstStyle>
            <a:lvl1pPr marL="0" indent="0">
              <a:buNone/>
              <a:defRPr>
                <a:gradFill>
                  <a:gsLst>
                    <a:gs pos="99163">
                      <a:schemeClr val="tx1"/>
                    </a:gs>
                    <a:gs pos="95397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38052" y="1187621"/>
            <a:ext cx="1823500" cy="2964882"/>
          </a:xfrm>
        </p:spPr>
        <p:txBody>
          <a:bodyPr/>
          <a:lstStyle>
            <a:lvl1pPr marL="0" indent="0">
              <a:buNone/>
              <a:defRPr sz="20090">
                <a:gradFill>
                  <a:gsLst>
                    <a:gs pos="97490">
                      <a:schemeClr val="accent3">
                        <a:lumMod val="75000"/>
                      </a:schemeClr>
                    </a:gs>
                    <a:gs pos="88285">
                      <a:schemeClr val="accent3">
                        <a:lumMod val="75000"/>
                      </a:schemeClr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7505499" y="3029095"/>
            <a:ext cx="4421939" cy="3537839"/>
            <a:chOff x="6527800" y="2483620"/>
            <a:chExt cx="5473700" cy="4377555"/>
          </a:xfrm>
        </p:grpSpPr>
        <p:grpSp>
          <p:nvGrpSpPr>
            <p:cNvPr id="8" name="Group 7"/>
            <p:cNvGrpSpPr/>
            <p:nvPr/>
          </p:nvGrpSpPr>
          <p:grpSpPr>
            <a:xfrm flipH="1">
              <a:off x="8613773" y="2483620"/>
              <a:ext cx="1958976" cy="4377555"/>
              <a:chOff x="8956675" y="449263"/>
              <a:chExt cx="2063751" cy="4611687"/>
            </a:xfrm>
          </p:grpSpPr>
          <p:sp>
            <p:nvSpPr>
              <p:cNvPr id="48" name="Freeform 36"/>
              <p:cNvSpPr>
                <a:spLocks/>
              </p:cNvSpPr>
              <p:nvPr/>
            </p:nvSpPr>
            <p:spPr bwMode="auto">
              <a:xfrm>
                <a:off x="9283700" y="3189288"/>
                <a:ext cx="895350" cy="1662112"/>
              </a:xfrm>
              <a:custGeom>
                <a:avLst/>
                <a:gdLst>
                  <a:gd name="T0" fmla="*/ 0 w 564"/>
                  <a:gd name="T1" fmla="*/ 0 h 1047"/>
                  <a:gd name="T2" fmla="*/ 0 w 564"/>
                  <a:gd name="T3" fmla="*/ 0 h 1047"/>
                  <a:gd name="T4" fmla="*/ 146 w 564"/>
                  <a:gd name="T5" fmla="*/ 0 h 1047"/>
                  <a:gd name="T6" fmla="*/ 418 w 564"/>
                  <a:gd name="T7" fmla="*/ 0 h 1047"/>
                  <a:gd name="T8" fmla="*/ 564 w 564"/>
                  <a:gd name="T9" fmla="*/ 0 h 1047"/>
                  <a:gd name="T10" fmla="*/ 564 w 564"/>
                  <a:gd name="T11" fmla="*/ 158 h 1047"/>
                  <a:gd name="T12" fmla="*/ 564 w 564"/>
                  <a:gd name="T13" fmla="*/ 1047 h 1047"/>
                  <a:gd name="T14" fmla="*/ 418 w 564"/>
                  <a:gd name="T15" fmla="*/ 1047 h 1047"/>
                  <a:gd name="T16" fmla="*/ 418 w 564"/>
                  <a:gd name="T17" fmla="*/ 158 h 1047"/>
                  <a:gd name="T18" fmla="*/ 146 w 564"/>
                  <a:gd name="T19" fmla="*/ 158 h 1047"/>
                  <a:gd name="T20" fmla="*/ 146 w 564"/>
                  <a:gd name="T21" fmla="*/ 1047 h 1047"/>
                  <a:gd name="T22" fmla="*/ 0 w 564"/>
                  <a:gd name="T23" fmla="*/ 1047 h 1047"/>
                  <a:gd name="T24" fmla="*/ 0 w 564"/>
                  <a:gd name="T25" fmla="*/ 158 h 1047"/>
                  <a:gd name="T26" fmla="*/ 0 w 564"/>
                  <a:gd name="T27" fmla="*/ 158 h 1047"/>
                  <a:gd name="T28" fmla="*/ 0 w 564"/>
                  <a:gd name="T29" fmla="*/ 0 h 10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64" h="1047">
                    <a:moveTo>
                      <a:pt x="0" y="0"/>
                    </a:moveTo>
                    <a:lnTo>
                      <a:pt x="0" y="0"/>
                    </a:lnTo>
                    <a:lnTo>
                      <a:pt x="146" y="0"/>
                    </a:lnTo>
                    <a:lnTo>
                      <a:pt x="418" y="0"/>
                    </a:lnTo>
                    <a:lnTo>
                      <a:pt x="564" y="0"/>
                    </a:lnTo>
                    <a:lnTo>
                      <a:pt x="564" y="158"/>
                    </a:lnTo>
                    <a:lnTo>
                      <a:pt x="564" y="1047"/>
                    </a:lnTo>
                    <a:lnTo>
                      <a:pt x="418" y="1047"/>
                    </a:lnTo>
                    <a:lnTo>
                      <a:pt x="418" y="158"/>
                    </a:lnTo>
                    <a:lnTo>
                      <a:pt x="146" y="158"/>
                    </a:lnTo>
                    <a:lnTo>
                      <a:pt x="146" y="1047"/>
                    </a:lnTo>
                    <a:lnTo>
                      <a:pt x="0" y="1047"/>
                    </a:lnTo>
                    <a:lnTo>
                      <a:pt x="0" y="158"/>
                    </a:lnTo>
                    <a:lnTo>
                      <a:pt x="0" y="1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25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Freeform 37"/>
              <p:cNvSpPr>
                <a:spLocks/>
              </p:cNvSpPr>
              <p:nvPr/>
            </p:nvSpPr>
            <p:spPr bwMode="auto">
              <a:xfrm>
                <a:off x="9283700" y="4819650"/>
                <a:ext cx="536575" cy="241300"/>
              </a:xfrm>
              <a:custGeom>
                <a:avLst/>
                <a:gdLst>
                  <a:gd name="T0" fmla="*/ 22 w 51"/>
                  <a:gd name="T1" fmla="*/ 0 h 23"/>
                  <a:gd name="T2" fmla="*/ 51 w 51"/>
                  <a:gd name="T3" fmla="*/ 23 h 23"/>
                  <a:gd name="T4" fmla="*/ 22 w 51"/>
                  <a:gd name="T5" fmla="*/ 23 h 23"/>
                  <a:gd name="T6" fmla="*/ 0 w 51"/>
                  <a:gd name="T7" fmla="*/ 23 h 23"/>
                  <a:gd name="T8" fmla="*/ 0 w 51"/>
                  <a:gd name="T9" fmla="*/ 0 h 23"/>
                  <a:gd name="T10" fmla="*/ 22 w 51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23">
                    <a:moveTo>
                      <a:pt x="22" y="0"/>
                    </a:moveTo>
                    <a:cubicBezTo>
                      <a:pt x="37" y="0"/>
                      <a:pt x="50" y="10"/>
                      <a:pt x="51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5741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50" name="Freeform 38"/>
              <p:cNvSpPr>
                <a:spLocks/>
              </p:cNvSpPr>
              <p:nvPr/>
            </p:nvSpPr>
            <p:spPr bwMode="auto">
              <a:xfrm>
                <a:off x="8956675" y="1819275"/>
                <a:ext cx="1558925" cy="1370012"/>
              </a:xfrm>
              <a:custGeom>
                <a:avLst/>
                <a:gdLst>
                  <a:gd name="T0" fmla="*/ 31 w 148"/>
                  <a:gd name="T1" fmla="*/ 0 h 131"/>
                  <a:gd name="T2" fmla="*/ 116 w 148"/>
                  <a:gd name="T3" fmla="*/ 0 h 131"/>
                  <a:gd name="T4" fmla="*/ 148 w 148"/>
                  <a:gd name="T5" fmla="*/ 27 h 131"/>
                  <a:gd name="T6" fmla="*/ 148 w 148"/>
                  <a:gd name="T7" fmla="*/ 49 h 131"/>
                  <a:gd name="T8" fmla="*/ 116 w 148"/>
                  <a:gd name="T9" fmla="*/ 49 h 131"/>
                  <a:gd name="T10" fmla="*/ 116 w 148"/>
                  <a:gd name="T11" fmla="*/ 131 h 131"/>
                  <a:gd name="T12" fmla="*/ 31 w 148"/>
                  <a:gd name="T13" fmla="*/ 131 h 131"/>
                  <a:gd name="T14" fmla="*/ 31 w 148"/>
                  <a:gd name="T15" fmla="*/ 49 h 131"/>
                  <a:gd name="T16" fmla="*/ 0 w 148"/>
                  <a:gd name="T17" fmla="*/ 49 h 131"/>
                  <a:gd name="T18" fmla="*/ 0 w 148"/>
                  <a:gd name="T19" fmla="*/ 27 h 131"/>
                  <a:gd name="T20" fmla="*/ 31 w 148"/>
                  <a:gd name="T2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8" h="131">
                    <a:moveTo>
                      <a:pt x="31" y="0"/>
                    </a:moveTo>
                    <a:cubicBezTo>
                      <a:pt x="116" y="0"/>
                      <a:pt x="116" y="0"/>
                      <a:pt x="116" y="0"/>
                    </a:cubicBezTo>
                    <a:cubicBezTo>
                      <a:pt x="134" y="0"/>
                      <a:pt x="148" y="12"/>
                      <a:pt x="148" y="27"/>
                    </a:cubicBezTo>
                    <a:cubicBezTo>
                      <a:pt x="148" y="49"/>
                      <a:pt x="148" y="49"/>
                      <a:pt x="148" y="49"/>
                    </a:cubicBezTo>
                    <a:cubicBezTo>
                      <a:pt x="116" y="49"/>
                      <a:pt x="116" y="49"/>
                      <a:pt x="116" y="49"/>
                    </a:cubicBezTo>
                    <a:cubicBezTo>
                      <a:pt x="116" y="131"/>
                      <a:pt x="116" y="131"/>
                      <a:pt x="116" y="131"/>
                    </a:cubicBezTo>
                    <a:cubicBezTo>
                      <a:pt x="31" y="131"/>
                      <a:pt x="31" y="131"/>
                      <a:pt x="31" y="131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2"/>
                      <a:pt x="14" y="0"/>
                      <a:pt x="31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51" name="Freeform 39"/>
              <p:cNvSpPr>
                <a:spLocks/>
              </p:cNvSpPr>
              <p:nvPr/>
            </p:nvSpPr>
            <p:spPr bwMode="auto">
              <a:xfrm>
                <a:off x="10231438" y="2332038"/>
                <a:ext cx="547688" cy="709612"/>
              </a:xfrm>
              <a:custGeom>
                <a:avLst/>
                <a:gdLst>
                  <a:gd name="T0" fmla="*/ 19 w 52"/>
                  <a:gd name="T1" fmla="*/ 68 h 68"/>
                  <a:gd name="T2" fmla="*/ 52 w 52"/>
                  <a:gd name="T3" fmla="*/ 68 h 68"/>
                  <a:gd name="T4" fmla="*/ 52 w 52"/>
                  <a:gd name="T5" fmla="*/ 48 h 68"/>
                  <a:gd name="T6" fmla="*/ 22 w 52"/>
                  <a:gd name="T7" fmla="*/ 48 h 68"/>
                  <a:gd name="T8" fmla="*/ 22 w 52"/>
                  <a:gd name="T9" fmla="*/ 0 h 68"/>
                  <a:gd name="T10" fmla="*/ 0 w 52"/>
                  <a:gd name="T11" fmla="*/ 0 h 68"/>
                  <a:gd name="T12" fmla="*/ 0 w 52"/>
                  <a:gd name="T13" fmla="*/ 51 h 68"/>
                  <a:gd name="T14" fmla="*/ 19 w 52"/>
                  <a:gd name="T15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68">
                    <a:moveTo>
                      <a:pt x="19" y="68"/>
                    </a:moveTo>
                    <a:cubicBezTo>
                      <a:pt x="52" y="68"/>
                      <a:pt x="52" y="68"/>
                      <a:pt x="52" y="68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60"/>
                      <a:pt x="8" y="68"/>
                      <a:pt x="19" y="68"/>
                    </a:cubicBezTo>
                  </a:path>
                </a:pathLst>
              </a:custGeom>
              <a:solidFill>
                <a:srgbClr val="6E58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Rectangle 40"/>
              <p:cNvSpPr>
                <a:spLocks noChangeArrowheads="1"/>
              </p:cNvSpPr>
              <p:nvPr/>
            </p:nvSpPr>
            <p:spPr bwMode="auto">
              <a:xfrm>
                <a:off x="8999538" y="2332038"/>
                <a:ext cx="241300" cy="1222375"/>
              </a:xfrm>
              <a:prstGeom prst="rect">
                <a:avLst/>
              </a:prstGeom>
              <a:solidFill>
                <a:srgbClr val="6E58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53" name="Freeform 41"/>
              <p:cNvSpPr>
                <a:spLocks/>
              </p:cNvSpPr>
              <p:nvPr/>
            </p:nvSpPr>
            <p:spPr bwMode="auto">
              <a:xfrm>
                <a:off x="8999538" y="3355975"/>
                <a:ext cx="241300" cy="407987"/>
              </a:xfrm>
              <a:custGeom>
                <a:avLst/>
                <a:gdLst>
                  <a:gd name="T0" fmla="*/ 23 w 23"/>
                  <a:gd name="T1" fmla="*/ 0 h 39"/>
                  <a:gd name="T2" fmla="*/ 23 w 23"/>
                  <a:gd name="T3" fmla="*/ 39 h 39"/>
                  <a:gd name="T4" fmla="*/ 0 w 23"/>
                  <a:gd name="T5" fmla="*/ 19 h 39"/>
                  <a:gd name="T6" fmla="*/ 23 w 23"/>
                  <a:gd name="T7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" h="39">
                    <a:moveTo>
                      <a:pt x="23" y="0"/>
                    </a:moveTo>
                    <a:cubicBezTo>
                      <a:pt x="23" y="39"/>
                      <a:pt x="23" y="39"/>
                      <a:pt x="23" y="39"/>
                    </a:cubicBezTo>
                    <a:cubicBezTo>
                      <a:pt x="10" y="39"/>
                      <a:pt x="0" y="30"/>
                      <a:pt x="0" y="19"/>
                    </a:cubicBezTo>
                    <a:cubicBezTo>
                      <a:pt x="0" y="8"/>
                      <a:pt x="10" y="0"/>
                      <a:pt x="23" y="0"/>
                    </a:cubicBezTo>
                  </a:path>
                </a:pathLst>
              </a:custGeom>
              <a:solidFill>
                <a:srgbClr val="6E58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54" name="Freeform 42"/>
              <p:cNvSpPr>
                <a:spLocks/>
              </p:cNvSpPr>
              <p:nvPr/>
            </p:nvSpPr>
            <p:spPr bwMode="auto">
              <a:xfrm>
                <a:off x="10536238" y="2833688"/>
                <a:ext cx="484188" cy="207962"/>
              </a:xfrm>
              <a:custGeom>
                <a:avLst/>
                <a:gdLst>
                  <a:gd name="T0" fmla="*/ 0 w 46"/>
                  <a:gd name="T1" fmla="*/ 0 h 20"/>
                  <a:gd name="T2" fmla="*/ 46 w 46"/>
                  <a:gd name="T3" fmla="*/ 0 h 20"/>
                  <a:gd name="T4" fmla="*/ 23 w 46"/>
                  <a:gd name="T5" fmla="*/ 20 h 20"/>
                  <a:gd name="T6" fmla="*/ 0 w 46"/>
                  <a:gd name="T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20">
                    <a:moveTo>
                      <a:pt x="0" y="0"/>
                    </a:moveTo>
                    <a:cubicBezTo>
                      <a:pt x="46" y="0"/>
                      <a:pt x="46" y="0"/>
                      <a:pt x="46" y="0"/>
                    </a:cubicBezTo>
                    <a:cubicBezTo>
                      <a:pt x="46" y="11"/>
                      <a:pt x="36" y="20"/>
                      <a:pt x="23" y="20"/>
                    </a:cubicBezTo>
                    <a:cubicBezTo>
                      <a:pt x="10" y="20"/>
                      <a:pt x="0" y="11"/>
                      <a:pt x="0" y="0"/>
                    </a:cubicBezTo>
                  </a:path>
                </a:pathLst>
              </a:custGeom>
              <a:solidFill>
                <a:srgbClr val="6E58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55" name="Rectangle 44"/>
              <p:cNvSpPr>
                <a:spLocks noChangeArrowheads="1"/>
              </p:cNvSpPr>
              <p:nvPr/>
            </p:nvSpPr>
            <p:spPr bwMode="auto">
              <a:xfrm>
                <a:off x="8999538" y="2332038"/>
                <a:ext cx="241300" cy="61912"/>
              </a:xfrm>
              <a:prstGeom prst="rect">
                <a:avLst/>
              </a:prstGeom>
              <a:solidFill>
                <a:srgbClr val="4B3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Rectangle 45"/>
              <p:cNvSpPr>
                <a:spLocks noChangeArrowheads="1"/>
              </p:cNvSpPr>
              <p:nvPr/>
            </p:nvSpPr>
            <p:spPr bwMode="auto">
              <a:xfrm>
                <a:off x="10231438" y="2332038"/>
                <a:ext cx="231775" cy="61912"/>
              </a:xfrm>
              <a:prstGeom prst="rect">
                <a:avLst/>
              </a:prstGeom>
              <a:solidFill>
                <a:srgbClr val="4B3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57" name="Freeform 46"/>
              <p:cNvSpPr>
                <a:spLocks/>
              </p:cNvSpPr>
              <p:nvPr/>
            </p:nvSpPr>
            <p:spPr bwMode="auto">
              <a:xfrm>
                <a:off x="9947275" y="4819650"/>
                <a:ext cx="536575" cy="241300"/>
              </a:xfrm>
              <a:custGeom>
                <a:avLst/>
                <a:gdLst>
                  <a:gd name="T0" fmla="*/ 22 w 51"/>
                  <a:gd name="T1" fmla="*/ 0 h 23"/>
                  <a:gd name="T2" fmla="*/ 51 w 51"/>
                  <a:gd name="T3" fmla="*/ 23 h 23"/>
                  <a:gd name="T4" fmla="*/ 22 w 51"/>
                  <a:gd name="T5" fmla="*/ 23 h 23"/>
                  <a:gd name="T6" fmla="*/ 0 w 51"/>
                  <a:gd name="T7" fmla="*/ 23 h 23"/>
                  <a:gd name="T8" fmla="*/ 0 w 51"/>
                  <a:gd name="T9" fmla="*/ 0 h 23"/>
                  <a:gd name="T10" fmla="*/ 22 w 51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23">
                    <a:moveTo>
                      <a:pt x="22" y="0"/>
                    </a:moveTo>
                    <a:cubicBezTo>
                      <a:pt x="37" y="0"/>
                      <a:pt x="50" y="10"/>
                      <a:pt x="51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5741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58" name="Freeform 47"/>
              <p:cNvSpPr>
                <a:spLocks/>
              </p:cNvSpPr>
              <p:nvPr/>
            </p:nvSpPr>
            <p:spPr bwMode="auto">
              <a:xfrm>
                <a:off x="9483725" y="1609725"/>
                <a:ext cx="515938" cy="366712"/>
              </a:xfrm>
              <a:custGeom>
                <a:avLst/>
                <a:gdLst>
                  <a:gd name="T0" fmla="*/ 0 w 49"/>
                  <a:gd name="T1" fmla="*/ 27 h 35"/>
                  <a:gd name="T2" fmla="*/ 26 w 49"/>
                  <a:gd name="T3" fmla="*/ 35 h 35"/>
                  <a:gd name="T4" fmla="*/ 49 w 49"/>
                  <a:gd name="T5" fmla="*/ 27 h 35"/>
                  <a:gd name="T6" fmla="*/ 49 w 49"/>
                  <a:gd name="T7" fmla="*/ 0 h 35"/>
                  <a:gd name="T8" fmla="*/ 0 w 49"/>
                  <a:gd name="T9" fmla="*/ 0 h 35"/>
                  <a:gd name="T10" fmla="*/ 0 w 49"/>
                  <a:gd name="T11" fmla="*/ 2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35">
                    <a:moveTo>
                      <a:pt x="0" y="27"/>
                    </a:moveTo>
                    <a:cubicBezTo>
                      <a:pt x="0" y="33"/>
                      <a:pt x="26" y="35"/>
                      <a:pt x="26" y="35"/>
                    </a:cubicBezTo>
                    <a:cubicBezTo>
                      <a:pt x="26" y="35"/>
                      <a:pt x="49" y="32"/>
                      <a:pt x="49" y="27"/>
                    </a:cubicBezTo>
                    <a:cubicBezTo>
                      <a:pt x="49" y="22"/>
                      <a:pt x="49" y="0"/>
                      <a:pt x="4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22"/>
                      <a:pt x="0" y="27"/>
                    </a:cubicBezTo>
                    <a:close/>
                  </a:path>
                </a:pathLst>
              </a:custGeom>
              <a:solidFill>
                <a:srgbClr val="6E58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59" name="Freeform 48"/>
              <p:cNvSpPr>
                <a:spLocks/>
              </p:cNvSpPr>
              <p:nvPr/>
            </p:nvSpPr>
            <p:spPr bwMode="auto">
              <a:xfrm>
                <a:off x="9483725" y="1609725"/>
                <a:ext cx="515938" cy="188912"/>
              </a:xfrm>
              <a:custGeom>
                <a:avLst/>
                <a:gdLst>
                  <a:gd name="T0" fmla="*/ 0 w 49"/>
                  <a:gd name="T1" fmla="*/ 14 h 18"/>
                  <a:gd name="T2" fmla="*/ 26 w 49"/>
                  <a:gd name="T3" fmla="*/ 18 h 18"/>
                  <a:gd name="T4" fmla="*/ 49 w 49"/>
                  <a:gd name="T5" fmla="*/ 14 h 18"/>
                  <a:gd name="T6" fmla="*/ 49 w 49"/>
                  <a:gd name="T7" fmla="*/ 0 h 18"/>
                  <a:gd name="T8" fmla="*/ 0 w 49"/>
                  <a:gd name="T9" fmla="*/ 0 h 18"/>
                  <a:gd name="T10" fmla="*/ 0 w 49"/>
                  <a:gd name="T11" fmla="*/ 1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18">
                    <a:moveTo>
                      <a:pt x="0" y="14"/>
                    </a:moveTo>
                    <a:cubicBezTo>
                      <a:pt x="0" y="16"/>
                      <a:pt x="26" y="18"/>
                      <a:pt x="26" y="18"/>
                    </a:cubicBezTo>
                    <a:cubicBezTo>
                      <a:pt x="26" y="18"/>
                      <a:pt x="49" y="16"/>
                      <a:pt x="49" y="14"/>
                    </a:cubicBezTo>
                    <a:cubicBezTo>
                      <a:pt x="49" y="11"/>
                      <a:pt x="49" y="0"/>
                      <a:pt x="4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1"/>
                      <a:pt x="0" y="14"/>
                    </a:cubicBezTo>
                    <a:close/>
                  </a:path>
                </a:pathLst>
              </a:custGeom>
              <a:solidFill>
                <a:srgbClr val="4B3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60" name="Freeform 49"/>
              <p:cNvSpPr>
                <a:spLocks/>
              </p:cNvSpPr>
              <p:nvPr/>
            </p:nvSpPr>
            <p:spPr bwMode="auto">
              <a:xfrm>
                <a:off x="9315450" y="554038"/>
                <a:ext cx="831850" cy="1139825"/>
              </a:xfrm>
              <a:custGeom>
                <a:avLst/>
                <a:gdLst>
                  <a:gd name="T0" fmla="*/ 77 w 79"/>
                  <a:gd name="T1" fmla="*/ 27 h 109"/>
                  <a:gd name="T2" fmla="*/ 62 w 79"/>
                  <a:gd name="T3" fmla="*/ 0 h 109"/>
                  <a:gd name="T4" fmla="*/ 20 w 79"/>
                  <a:gd name="T5" fmla="*/ 0 h 109"/>
                  <a:gd name="T6" fmla="*/ 7 w 79"/>
                  <a:gd name="T7" fmla="*/ 25 h 109"/>
                  <a:gd name="T8" fmla="*/ 7 w 79"/>
                  <a:gd name="T9" fmla="*/ 39 h 109"/>
                  <a:gd name="T10" fmla="*/ 0 w 79"/>
                  <a:gd name="T11" fmla="*/ 41 h 109"/>
                  <a:gd name="T12" fmla="*/ 0 w 79"/>
                  <a:gd name="T13" fmla="*/ 43 h 109"/>
                  <a:gd name="T14" fmla="*/ 0 w 79"/>
                  <a:gd name="T15" fmla="*/ 55 h 109"/>
                  <a:gd name="T16" fmla="*/ 1 w 79"/>
                  <a:gd name="T17" fmla="*/ 62 h 109"/>
                  <a:gd name="T18" fmla="*/ 1 w 79"/>
                  <a:gd name="T19" fmla="*/ 90 h 109"/>
                  <a:gd name="T20" fmla="*/ 45 w 79"/>
                  <a:gd name="T21" fmla="*/ 109 h 109"/>
                  <a:gd name="T22" fmla="*/ 79 w 79"/>
                  <a:gd name="T23" fmla="*/ 90 h 109"/>
                  <a:gd name="T24" fmla="*/ 79 w 79"/>
                  <a:gd name="T25" fmla="*/ 74 h 109"/>
                  <a:gd name="T26" fmla="*/ 77 w 79"/>
                  <a:gd name="T27" fmla="*/ 2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9" h="109">
                    <a:moveTo>
                      <a:pt x="77" y="27"/>
                    </a:moveTo>
                    <a:cubicBezTo>
                      <a:pt x="77" y="24"/>
                      <a:pt x="71" y="0"/>
                      <a:pt x="62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2" y="0"/>
                      <a:pt x="7" y="17"/>
                      <a:pt x="7" y="25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3"/>
                      <a:pt x="0" y="43"/>
                    </a:cubicBezTo>
                    <a:cubicBezTo>
                      <a:pt x="0" y="47"/>
                      <a:pt x="0" y="51"/>
                      <a:pt x="0" y="55"/>
                    </a:cubicBezTo>
                    <a:cubicBezTo>
                      <a:pt x="0" y="57"/>
                      <a:pt x="0" y="60"/>
                      <a:pt x="1" y="62"/>
                    </a:cubicBezTo>
                    <a:cubicBezTo>
                      <a:pt x="1" y="61"/>
                      <a:pt x="1" y="90"/>
                      <a:pt x="1" y="90"/>
                    </a:cubicBezTo>
                    <a:cubicBezTo>
                      <a:pt x="6" y="109"/>
                      <a:pt x="32" y="109"/>
                      <a:pt x="45" y="109"/>
                    </a:cubicBezTo>
                    <a:cubicBezTo>
                      <a:pt x="58" y="109"/>
                      <a:pt x="76" y="103"/>
                      <a:pt x="79" y="90"/>
                    </a:cubicBezTo>
                    <a:cubicBezTo>
                      <a:pt x="79" y="74"/>
                      <a:pt x="79" y="74"/>
                      <a:pt x="79" y="74"/>
                    </a:cubicBezTo>
                    <a:cubicBezTo>
                      <a:pt x="79" y="74"/>
                      <a:pt x="79" y="34"/>
                      <a:pt x="77" y="27"/>
                    </a:cubicBezTo>
                  </a:path>
                </a:pathLst>
              </a:custGeom>
              <a:solidFill>
                <a:srgbClr val="6E58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61" name="Freeform 50"/>
              <p:cNvSpPr>
                <a:spLocks/>
              </p:cNvSpPr>
              <p:nvPr/>
            </p:nvSpPr>
            <p:spPr bwMode="auto">
              <a:xfrm>
                <a:off x="9663113" y="1411288"/>
                <a:ext cx="157163" cy="41275"/>
              </a:xfrm>
              <a:custGeom>
                <a:avLst/>
                <a:gdLst>
                  <a:gd name="T0" fmla="*/ 15 w 15"/>
                  <a:gd name="T1" fmla="*/ 0 h 4"/>
                  <a:gd name="T2" fmla="*/ 8 w 15"/>
                  <a:gd name="T3" fmla="*/ 4 h 4"/>
                  <a:gd name="T4" fmla="*/ 0 w 15"/>
                  <a:gd name="T5" fmla="*/ 0 h 4"/>
                  <a:gd name="T6" fmla="*/ 15 w 15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4">
                    <a:moveTo>
                      <a:pt x="15" y="0"/>
                    </a:moveTo>
                    <a:cubicBezTo>
                      <a:pt x="15" y="2"/>
                      <a:pt x="12" y="4"/>
                      <a:pt x="8" y="4"/>
                    </a:cubicBezTo>
                    <a:cubicBezTo>
                      <a:pt x="3" y="4"/>
                      <a:pt x="0" y="2"/>
                      <a:pt x="0" y="0"/>
                    </a:cubicBez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62" name="Freeform 51"/>
              <p:cNvSpPr>
                <a:spLocks/>
              </p:cNvSpPr>
              <p:nvPr/>
            </p:nvSpPr>
            <p:spPr bwMode="auto">
              <a:xfrm>
                <a:off x="9324975" y="1192213"/>
                <a:ext cx="74613" cy="125412"/>
              </a:xfrm>
              <a:custGeom>
                <a:avLst/>
                <a:gdLst>
                  <a:gd name="T0" fmla="*/ 7 w 7"/>
                  <a:gd name="T1" fmla="*/ 0 h 12"/>
                  <a:gd name="T2" fmla="*/ 4 w 7"/>
                  <a:gd name="T3" fmla="*/ 4 h 12"/>
                  <a:gd name="T4" fmla="*/ 0 w 7"/>
                  <a:gd name="T5" fmla="*/ 8 h 12"/>
                  <a:gd name="T6" fmla="*/ 0 w 7"/>
                  <a:gd name="T7" fmla="*/ 12 h 12"/>
                  <a:gd name="T8" fmla="*/ 0 w 7"/>
                  <a:gd name="T9" fmla="*/ 12 h 12"/>
                  <a:gd name="T10" fmla="*/ 3 w 7"/>
                  <a:gd name="T11" fmla="*/ 11 h 12"/>
                  <a:gd name="T12" fmla="*/ 3 w 7"/>
                  <a:gd name="T13" fmla="*/ 11 h 12"/>
                  <a:gd name="T14" fmla="*/ 4 w 7"/>
                  <a:gd name="T15" fmla="*/ 10 h 12"/>
                  <a:gd name="T16" fmla="*/ 7 w 7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0"/>
                    </a:moveTo>
                    <a:cubicBezTo>
                      <a:pt x="4" y="4"/>
                      <a:pt x="4" y="4"/>
                      <a:pt x="4" y="4"/>
                    </a:cubicBezTo>
                    <a:cubicBezTo>
                      <a:pt x="3" y="6"/>
                      <a:pt x="2" y="7"/>
                      <a:pt x="0" y="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" y="12"/>
                      <a:pt x="2" y="12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4" y="11"/>
                      <a:pt x="4" y="10"/>
                      <a:pt x="4" y="10"/>
                    </a:cubicBezTo>
                    <a:cubicBezTo>
                      <a:pt x="7" y="5"/>
                      <a:pt x="7" y="0"/>
                      <a:pt x="7" y="0"/>
                    </a:cubicBezTo>
                  </a:path>
                </a:pathLst>
              </a:custGeom>
              <a:solidFill>
                <a:srgbClr val="4B3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63" name="Freeform 52"/>
              <p:cNvSpPr>
                <a:spLocks/>
              </p:cNvSpPr>
              <p:nvPr/>
            </p:nvSpPr>
            <p:spPr bwMode="auto">
              <a:xfrm>
                <a:off x="9263063" y="449263"/>
                <a:ext cx="936625" cy="679450"/>
              </a:xfrm>
              <a:custGeom>
                <a:avLst/>
                <a:gdLst>
                  <a:gd name="T0" fmla="*/ 88 w 89"/>
                  <a:gd name="T1" fmla="*/ 29 h 65"/>
                  <a:gd name="T2" fmla="*/ 46 w 89"/>
                  <a:gd name="T3" fmla="*/ 0 h 65"/>
                  <a:gd name="T4" fmla="*/ 46 w 89"/>
                  <a:gd name="T5" fmla="*/ 0 h 65"/>
                  <a:gd name="T6" fmla="*/ 46 w 89"/>
                  <a:gd name="T7" fmla="*/ 0 h 65"/>
                  <a:gd name="T8" fmla="*/ 45 w 89"/>
                  <a:gd name="T9" fmla="*/ 0 h 65"/>
                  <a:gd name="T10" fmla="*/ 44 w 89"/>
                  <a:gd name="T11" fmla="*/ 0 h 65"/>
                  <a:gd name="T12" fmla="*/ 43 w 89"/>
                  <a:gd name="T13" fmla="*/ 0 h 65"/>
                  <a:gd name="T14" fmla="*/ 43 w 89"/>
                  <a:gd name="T15" fmla="*/ 0 h 65"/>
                  <a:gd name="T16" fmla="*/ 2 w 89"/>
                  <a:gd name="T17" fmla="*/ 29 h 65"/>
                  <a:gd name="T18" fmla="*/ 2 w 89"/>
                  <a:gd name="T19" fmla="*/ 52 h 65"/>
                  <a:gd name="T20" fmla="*/ 5 w 89"/>
                  <a:gd name="T21" fmla="*/ 54 h 65"/>
                  <a:gd name="T22" fmla="*/ 5 w 89"/>
                  <a:gd name="T23" fmla="*/ 54 h 65"/>
                  <a:gd name="T24" fmla="*/ 11 w 89"/>
                  <a:gd name="T25" fmla="*/ 65 h 65"/>
                  <a:gd name="T26" fmla="*/ 12 w 89"/>
                  <a:gd name="T27" fmla="*/ 34 h 65"/>
                  <a:gd name="T28" fmla="*/ 45 w 89"/>
                  <a:gd name="T29" fmla="*/ 16 h 65"/>
                  <a:gd name="T30" fmla="*/ 78 w 89"/>
                  <a:gd name="T31" fmla="*/ 34 h 65"/>
                  <a:gd name="T32" fmla="*/ 79 w 89"/>
                  <a:gd name="T33" fmla="*/ 65 h 65"/>
                  <a:gd name="T34" fmla="*/ 84 w 89"/>
                  <a:gd name="T35" fmla="*/ 54 h 65"/>
                  <a:gd name="T36" fmla="*/ 84 w 89"/>
                  <a:gd name="T37" fmla="*/ 54 h 65"/>
                  <a:gd name="T38" fmla="*/ 88 w 89"/>
                  <a:gd name="T39" fmla="*/ 52 h 65"/>
                  <a:gd name="T40" fmla="*/ 88 w 89"/>
                  <a:gd name="T41" fmla="*/ 29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9" h="65">
                    <a:moveTo>
                      <a:pt x="88" y="29"/>
                    </a:moveTo>
                    <a:cubicBezTo>
                      <a:pt x="86" y="11"/>
                      <a:pt x="71" y="1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19" y="1"/>
                      <a:pt x="4" y="11"/>
                      <a:pt x="2" y="29"/>
                    </a:cubicBezTo>
                    <a:cubicBezTo>
                      <a:pt x="1" y="33"/>
                      <a:pt x="0" y="52"/>
                      <a:pt x="2" y="52"/>
                    </a:cubicBezTo>
                    <a:cubicBezTo>
                      <a:pt x="3" y="53"/>
                      <a:pt x="5" y="54"/>
                      <a:pt x="5" y="54"/>
                    </a:cubicBezTo>
                    <a:cubicBezTo>
                      <a:pt x="5" y="54"/>
                      <a:pt x="5" y="54"/>
                      <a:pt x="5" y="54"/>
                    </a:cubicBezTo>
                    <a:cubicBezTo>
                      <a:pt x="9" y="56"/>
                      <a:pt x="11" y="60"/>
                      <a:pt x="11" y="65"/>
                    </a:cubicBezTo>
                    <a:cubicBezTo>
                      <a:pt x="11" y="65"/>
                      <a:pt x="12" y="51"/>
                      <a:pt x="12" y="34"/>
                    </a:cubicBezTo>
                    <a:cubicBezTo>
                      <a:pt x="12" y="24"/>
                      <a:pt x="25" y="16"/>
                      <a:pt x="45" y="16"/>
                    </a:cubicBezTo>
                    <a:cubicBezTo>
                      <a:pt x="65" y="16"/>
                      <a:pt x="78" y="24"/>
                      <a:pt x="78" y="34"/>
                    </a:cubicBezTo>
                    <a:cubicBezTo>
                      <a:pt x="78" y="51"/>
                      <a:pt x="79" y="65"/>
                      <a:pt x="79" y="65"/>
                    </a:cubicBezTo>
                    <a:cubicBezTo>
                      <a:pt x="79" y="60"/>
                      <a:pt x="81" y="56"/>
                      <a:pt x="84" y="54"/>
                    </a:cubicBezTo>
                    <a:cubicBezTo>
                      <a:pt x="84" y="54"/>
                      <a:pt x="84" y="54"/>
                      <a:pt x="84" y="54"/>
                    </a:cubicBezTo>
                    <a:cubicBezTo>
                      <a:pt x="84" y="54"/>
                      <a:pt x="87" y="53"/>
                      <a:pt x="88" y="52"/>
                    </a:cubicBezTo>
                    <a:cubicBezTo>
                      <a:pt x="89" y="52"/>
                      <a:pt x="89" y="33"/>
                      <a:pt x="88" y="29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64" name="Freeform 53"/>
              <p:cNvSpPr>
                <a:spLocks/>
              </p:cNvSpPr>
              <p:nvPr/>
            </p:nvSpPr>
            <p:spPr bwMode="auto">
              <a:xfrm>
                <a:off x="10072688" y="1192213"/>
                <a:ext cx="74613" cy="125412"/>
              </a:xfrm>
              <a:custGeom>
                <a:avLst/>
                <a:gdLst>
                  <a:gd name="T0" fmla="*/ 0 w 7"/>
                  <a:gd name="T1" fmla="*/ 0 h 12"/>
                  <a:gd name="T2" fmla="*/ 2 w 7"/>
                  <a:gd name="T3" fmla="*/ 4 h 12"/>
                  <a:gd name="T4" fmla="*/ 7 w 7"/>
                  <a:gd name="T5" fmla="*/ 8 h 12"/>
                  <a:gd name="T6" fmla="*/ 7 w 7"/>
                  <a:gd name="T7" fmla="*/ 12 h 12"/>
                  <a:gd name="T8" fmla="*/ 6 w 7"/>
                  <a:gd name="T9" fmla="*/ 12 h 12"/>
                  <a:gd name="T10" fmla="*/ 4 w 7"/>
                  <a:gd name="T11" fmla="*/ 11 h 12"/>
                  <a:gd name="T12" fmla="*/ 4 w 7"/>
                  <a:gd name="T13" fmla="*/ 11 h 12"/>
                  <a:gd name="T14" fmla="*/ 2 w 7"/>
                  <a:gd name="T15" fmla="*/ 10 h 12"/>
                  <a:gd name="T16" fmla="*/ 0 w 7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0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4" y="6"/>
                      <a:pt x="5" y="7"/>
                      <a:pt x="7" y="8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2"/>
                      <a:pt x="5" y="12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3" y="11"/>
                      <a:pt x="3" y="10"/>
                      <a:pt x="2" y="10"/>
                    </a:cubicBezTo>
                    <a:cubicBezTo>
                      <a:pt x="0" y="5"/>
                      <a:pt x="0" y="0"/>
                      <a:pt x="0" y="0"/>
                    </a:cubicBezTo>
                  </a:path>
                </a:pathLst>
              </a:custGeom>
              <a:solidFill>
                <a:srgbClr val="4B3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65" name="Freeform 54"/>
              <p:cNvSpPr>
                <a:spLocks/>
              </p:cNvSpPr>
              <p:nvPr/>
            </p:nvSpPr>
            <p:spPr bwMode="auto">
              <a:xfrm>
                <a:off x="9220200" y="962025"/>
                <a:ext cx="188913" cy="323850"/>
              </a:xfrm>
              <a:custGeom>
                <a:avLst/>
                <a:gdLst>
                  <a:gd name="T0" fmla="*/ 16 w 18"/>
                  <a:gd name="T1" fmla="*/ 14 h 31"/>
                  <a:gd name="T2" fmla="*/ 12 w 18"/>
                  <a:gd name="T3" fmla="*/ 30 h 31"/>
                  <a:gd name="T4" fmla="*/ 2 w 18"/>
                  <a:gd name="T5" fmla="*/ 17 h 31"/>
                  <a:gd name="T6" fmla="*/ 5 w 18"/>
                  <a:gd name="T7" fmla="*/ 1 h 31"/>
                  <a:gd name="T8" fmla="*/ 16 w 18"/>
                  <a:gd name="T9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1">
                    <a:moveTo>
                      <a:pt x="16" y="14"/>
                    </a:moveTo>
                    <a:cubicBezTo>
                      <a:pt x="18" y="22"/>
                      <a:pt x="16" y="29"/>
                      <a:pt x="12" y="30"/>
                    </a:cubicBezTo>
                    <a:cubicBezTo>
                      <a:pt x="8" y="31"/>
                      <a:pt x="4" y="25"/>
                      <a:pt x="2" y="17"/>
                    </a:cubicBezTo>
                    <a:cubicBezTo>
                      <a:pt x="0" y="10"/>
                      <a:pt x="1" y="2"/>
                      <a:pt x="5" y="1"/>
                    </a:cubicBezTo>
                    <a:cubicBezTo>
                      <a:pt x="9" y="0"/>
                      <a:pt x="14" y="6"/>
                      <a:pt x="16" y="14"/>
                    </a:cubicBezTo>
                  </a:path>
                </a:pathLst>
              </a:custGeom>
              <a:solidFill>
                <a:srgbClr val="6E58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66" name="Freeform 55"/>
              <p:cNvSpPr>
                <a:spLocks/>
              </p:cNvSpPr>
              <p:nvPr/>
            </p:nvSpPr>
            <p:spPr bwMode="auto">
              <a:xfrm>
                <a:off x="10063163" y="962025"/>
                <a:ext cx="188913" cy="323850"/>
              </a:xfrm>
              <a:custGeom>
                <a:avLst/>
                <a:gdLst>
                  <a:gd name="T0" fmla="*/ 2 w 18"/>
                  <a:gd name="T1" fmla="*/ 14 h 31"/>
                  <a:gd name="T2" fmla="*/ 5 w 18"/>
                  <a:gd name="T3" fmla="*/ 30 h 31"/>
                  <a:gd name="T4" fmla="*/ 16 w 18"/>
                  <a:gd name="T5" fmla="*/ 17 h 31"/>
                  <a:gd name="T6" fmla="*/ 12 w 18"/>
                  <a:gd name="T7" fmla="*/ 1 h 31"/>
                  <a:gd name="T8" fmla="*/ 2 w 18"/>
                  <a:gd name="T9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1">
                    <a:moveTo>
                      <a:pt x="2" y="14"/>
                    </a:moveTo>
                    <a:cubicBezTo>
                      <a:pt x="0" y="22"/>
                      <a:pt x="1" y="29"/>
                      <a:pt x="5" y="30"/>
                    </a:cubicBezTo>
                    <a:cubicBezTo>
                      <a:pt x="9" y="31"/>
                      <a:pt x="14" y="25"/>
                      <a:pt x="16" y="17"/>
                    </a:cubicBezTo>
                    <a:cubicBezTo>
                      <a:pt x="18" y="10"/>
                      <a:pt x="16" y="2"/>
                      <a:pt x="12" y="1"/>
                    </a:cubicBezTo>
                    <a:cubicBezTo>
                      <a:pt x="9" y="0"/>
                      <a:pt x="4" y="6"/>
                      <a:pt x="2" y="14"/>
                    </a:cubicBezTo>
                  </a:path>
                </a:pathLst>
              </a:custGeom>
              <a:solidFill>
                <a:srgbClr val="6E58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67" name="Rectangle 56"/>
              <p:cNvSpPr>
                <a:spLocks noChangeArrowheads="1"/>
              </p:cNvSpPr>
              <p:nvPr/>
            </p:nvSpPr>
            <p:spPr bwMode="auto">
              <a:xfrm>
                <a:off x="9388475" y="919163"/>
                <a:ext cx="1588" cy="42862"/>
              </a:xfrm>
              <a:prstGeom prst="rect">
                <a:avLst/>
              </a:pr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68" name="Freeform 57"/>
              <p:cNvSpPr>
                <a:spLocks/>
              </p:cNvSpPr>
              <p:nvPr/>
            </p:nvSpPr>
            <p:spPr bwMode="auto">
              <a:xfrm>
                <a:off x="9378950" y="857250"/>
                <a:ext cx="704850" cy="428625"/>
              </a:xfrm>
              <a:custGeom>
                <a:avLst/>
                <a:gdLst>
                  <a:gd name="T0" fmla="*/ 34 w 67"/>
                  <a:gd name="T1" fmla="*/ 0 h 41"/>
                  <a:gd name="T2" fmla="*/ 34 w 67"/>
                  <a:gd name="T3" fmla="*/ 0 h 41"/>
                  <a:gd name="T4" fmla="*/ 1 w 67"/>
                  <a:gd name="T5" fmla="*/ 5 h 41"/>
                  <a:gd name="T6" fmla="*/ 1 w 67"/>
                  <a:gd name="T7" fmla="*/ 6 h 41"/>
                  <a:gd name="T8" fmla="*/ 1 w 67"/>
                  <a:gd name="T9" fmla="*/ 10 h 41"/>
                  <a:gd name="T10" fmla="*/ 1 w 67"/>
                  <a:gd name="T11" fmla="*/ 10 h 41"/>
                  <a:gd name="T12" fmla="*/ 0 w 67"/>
                  <a:gd name="T13" fmla="*/ 22 h 41"/>
                  <a:gd name="T14" fmla="*/ 1 w 67"/>
                  <a:gd name="T15" fmla="*/ 24 h 41"/>
                  <a:gd name="T16" fmla="*/ 2 w 67"/>
                  <a:gd name="T17" fmla="*/ 33 h 41"/>
                  <a:gd name="T18" fmla="*/ 2 w 67"/>
                  <a:gd name="T19" fmla="*/ 32 h 41"/>
                  <a:gd name="T20" fmla="*/ 1 w 67"/>
                  <a:gd name="T21" fmla="*/ 36 h 41"/>
                  <a:gd name="T22" fmla="*/ 5 w 67"/>
                  <a:gd name="T23" fmla="*/ 38 h 41"/>
                  <a:gd name="T24" fmla="*/ 24 w 67"/>
                  <a:gd name="T25" fmla="*/ 41 h 41"/>
                  <a:gd name="T26" fmla="*/ 26 w 67"/>
                  <a:gd name="T27" fmla="*/ 41 h 41"/>
                  <a:gd name="T28" fmla="*/ 30 w 67"/>
                  <a:gd name="T29" fmla="*/ 36 h 41"/>
                  <a:gd name="T30" fmla="*/ 32 w 67"/>
                  <a:gd name="T31" fmla="*/ 30 h 41"/>
                  <a:gd name="T32" fmla="*/ 32 w 67"/>
                  <a:gd name="T33" fmla="*/ 30 h 41"/>
                  <a:gd name="T34" fmla="*/ 32 w 67"/>
                  <a:gd name="T35" fmla="*/ 30 h 41"/>
                  <a:gd name="T36" fmla="*/ 34 w 67"/>
                  <a:gd name="T37" fmla="*/ 30 h 41"/>
                  <a:gd name="T38" fmla="*/ 35 w 67"/>
                  <a:gd name="T39" fmla="*/ 30 h 41"/>
                  <a:gd name="T40" fmla="*/ 35 w 67"/>
                  <a:gd name="T41" fmla="*/ 30 h 41"/>
                  <a:gd name="T42" fmla="*/ 35 w 67"/>
                  <a:gd name="T43" fmla="*/ 30 h 41"/>
                  <a:gd name="T44" fmla="*/ 37 w 67"/>
                  <a:gd name="T45" fmla="*/ 36 h 41"/>
                  <a:gd name="T46" fmla="*/ 41 w 67"/>
                  <a:gd name="T47" fmla="*/ 41 h 41"/>
                  <a:gd name="T48" fmla="*/ 43 w 67"/>
                  <a:gd name="T49" fmla="*/ 41 h 41"/>
                  <a:gd name="T50" fmla="*/ 62 w 67"/>
                  <a:gd name="T51" fmla="*/ 38 h 41"/>
                  <a:gd name="T52" fmla="*/ 66 w 67"/>
                  <a:gd name="T53" fmla="*/ 36 h 41"/>
                  <a:gd name="T54" fmla="*/ 66 w 67"/>
                  <a:gd name="T55" fmla="*/ 32 h 41"/>
                  <a:gd name="T56" fmla="*/ 66 w 67"/>
                  <a:gd name="T57" fmla="*/ 33 h 41"/>
                  <a:gd name="T58" fmla="*/ 67 w 67"/>
                  <a:gd name="T59" fmla="*/ 24 h 41"/>
                  <a:gd name="T60" fmla="*/ 67 w 67"/>
                  <a:gd name="T61" fmla="*/ 22 h 41"/>
                  <a:gd name="T62" fmla="*/ 67 w 67"/>
                  <a:gd name="T63" fmla="*/ 5 h 41"/>
                  <a:gd name="T64" fmla="*/ 34 w 67"/>
                  <a:gd name="T6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41">
                    <a:moveTo>
                      <a:pt x="34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29" y="0"/>
                      <a:pt x="11" y="0"/>
                      <a:pt x="1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5"/>
                      <a:pt x="0" y="19"/>
                      <a:pt x="0" y="22"/>
                    </a:cubicBezTo>
                    <a:cubicBezTo>
                      <a:pt x="0" y="23"/>
                      <a:pt x="1" y="23"/>
                      <a:pt x="1" y="24"/>
                    </a:cubicBezTo>
                    <a:cubicBezTo>
                      <a:pt x="2" y="27"/>
                      <a:pt x="2" y="30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4"/>
                      <a:pt x="1" y="36"/>
                    </a:cubicBezTo>
                    <a:cubicBezTo>
                      <a:pt x="2" y="37"/>
                      <a:pt x="3" y="38"/>
                      <a:pt x="5" y="38"/>
                    </a:cubicBezTo>
                    <a:cubicBezTo>
                      <a:pt x="13" y="40"/>
                      <a:pt x="21" y="41"/>
                      <a:pt x="24" y="41"/>
                    </a:cubicBezTo>
                    <a:cubicBezTo>
                      <a:pt x="25" y="41"/>
                      <a:pt x="26" y="41"/>
                      <a:pt x="26" y="41"/>
                    </a:cubicBezTo>
                    <a:cubicBezTo>
                      <a:pt x="29" y="40"/>
                      <a:pt x="30" y="38"/>
                      <a:pt x="30" y="36"/>
                    </a:cubicBezTo>
                    <a:cubicBezTo>
                      <a:pt x="30" y="34"/>
                      <a:pt x="32" y="30"/>
                      <a:pt x="32" y="30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2" y="30"/>
                      <a:pt x="33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30"/>
                      <a:pt x="37" y="34"/>
                      <a:pt x="37" y="36"/>
                    </a:cubicBezTo>
                    <a:cubicBezTo>
                      <a:pt x="37" y="38"/>
                      <a:pt x="38" y="40"/>
                      <a:pt x="41" y="41"/>
                    </a:cubicBezTo>
                    <a:cubicBezTo>
                      <a:pt x="41" y="41"/>
                      <a:pt x="42" y="41"/>
                      <a:pt x="43" y="41"/>
                    </a:cubicBezTo>
                    <a:cubicBezTo>
                      <a:pt x="46" y="41"/>
                      <a:pt x="54" y="40"/>
                      <a:pt x="62" y="38"/>
                    </a:cubicBezTo>
                    <a:cubicBezTo>
                      <a:pt x="64" y="38"/>
                      <a:pt x="65" y="37"/>
                      <a:pt x="66" y="36"/>
                    </a:cubicBezTo>
                    <a:cubicBezTo>
                      <a:pt x="66" y="34"/>
                      <a:pt x="66" y="32"/>
                      <a:pt x="66" y="32"/>
                    </a:cubicBezTo>
                    <a:cubicBezTo>
                      <a:pt x="66" y="33"/>
                      <a:pt x="66" y="33"/>
                      <a:pt x="66" y="33"/>
                    </a:cubicBezTo>
                    <a:cubicBezTo>
                      <a:pt x="66" y="30"/>
                      <a:pt x="66" y="27"/>
                      <a:pt x="67" y="24"/>
                    </a:cubicBezTo>
                    <a:cubicBezTo>
                      <a:pt x="67" y="23"/>
                      <a:pt x="67" y="23"/>
                      <a:pt x="67" y="22"/>
                    </a:cubicBezTo>
                    <a:cubicBezTo>
                      <a:pt x="67" y="18"/>
                      <a:pt x="67" y="12"/>
                      <a:pt x="67" y="5"/>
                    </a:cubicBezTo>
                    <a:cubicBezTo>
                      <a:pt x="57" y="0"/>
                      <a:pt x="38" y="0"/>
                      <a:pt x="34" y="0"/>
                    </a:cubicBezTo>
                  </a:path>
                </a:pathLst>
              </a:custGeom>
              <a:solidFill>
                <a:srgbClr val="2E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69" name="Freeform 58"/>
              <p:cNvSpPr>
                <a:spLocks/>
              </p:cNvSpPr>
              <p:nvPr/>
            </p:nvSpPr>
            <p:spPr bwMode="auto">
              <a:xfrm>
                <a:off x="9388475" y="1192213"/>
                <a:ext cx="11113" cy="41275"/>
              </a:xfrm>
              <a:custGeom>
                <a:avLst/>
                <a:gdLst>
                  <a:gd name="T0" fmla="*/ 1 w 1"/>
                  <a:gd name="T1" fmla="*/ 0 h 4"/>
                  <a:gd name="T2" fmla="*/ 1 w 1"/>
                  <a:gd name="T3" fmla="*/ 1 h 4"/>
                  <a:gd name="T4" fmla="*/ 0 w 1"/>
                  <a:gd name="T5" fmla="*/ 4 h 4"/>
                  <a:gd name="T6" fmla="*/ 0 w 1"/>
                  <a:gd name="T7" fmla="*/ 4 h 4"/>
                  <a:gd name="T8" fmla="*/ 1 w 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4">
                    <a:moveTo>
                      <a:pt x="1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2"/>
                      <a:pt x="1" y="0"/>
                      <a:pt x="1" y="0"/>
                    </a:cubicBezTo>
                  </a:path>
                </a:pathLst>
              </a:custGeom>
              <a:solidFill>
                <a:srgbClr val="2120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70" name="Freeform 59"/>
              <p:cNvSpPr>
                <a:spLocks noEditPoints="1"/>
              </p:cNvSpPr>
              <p:nvPr/>
            </p:nvSpPr>
            <p:spPr bwMode="auto">
              <a:xfrm>
                <a:off x="9324975" y="909638"/>
                <a:ext cx="811213" cy="177800"/>
              </a:xfrm>
              <a:custGeom>
                <a:avLst/>
                <a:gdLst>
                  <a:gd name="T0" fmla="*/ 72 w 77"/>
                  <a:gd name="T1" fmla="*/ 0 h 17"/>
                  <a:gd name="T2" fmla="*/ 72 w 77"/>
                  <a:gd name="T3" fmla="*/ 17 h 17"/>
                  <a:gd name="T4" fmla="*/ 77 w 77"/>
                  <a:gd name="T5" fmla="*/ 9 h 17"/>
                  <a:gd name="T6" fmla="*/ 77 w 77"/>
                  <a:gd name="T7" fmla="*/ 3 h 17"/>
                  <a:gd name="T8" fmla="*/ 72 w 77"/>
                  <a:gd name="T9" fmla="*/ 0 h 17"/>
                  <a:gd name="T10" fmla="*/ 6 w 77"/>
                  <a:gd name="T11" fmla="*/ 0 h 17"/>
                  <a:gd name="T12" fmla="*/ 0 w 77"/>
                  <a:gd name="T13" fmla="*/ 3 h 17"/>
                  <a:gd name="T14" fmla="*/ 0 w 77"/>
                  <a:gd name="T15" fmla="*/ 8 h 17"/>
                  <a:gd name="T16" fmla="*/ 5 w 77"/>
                  <a:gd name="T17" fmla="*/ 17 h 17"/>
                  <a:gd name="T18" fmla="*/ 6 w 77"/>
                  <a:gd name="T19" fmla="*/ 5 h 17"/>
                  <a:gd name="T20" fmla="*/ 6 w 77"/>
                  <a:gd name="T21" fmla="*/ 1 h 17"/>
                  <a:gd name="T22" fmla="*/ 6 w 77"/>
                  <a:gd name="T2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7" h="17">
                    <a:moveTo>
                      <a:pt x="72" y="0"/>
                    </a:moveTo>
                    <a:cubicBezTo>
                      <a:pt x="72" y="7"/>
                      <a:pt x="72" y="13"/>
                      <a:pt x="72" y="17"/>
                    </a:cubicBezTo>
                    <a:cubicBezTo>
                      <a:pt x="73" y="14"/>
                      <a:pt x="75" y="11"/>
                      <a:pt x="77" y="9"/>
                    </a:cubicBezTo>
                    <a:cubicBezTo>
                      <a:pt x="77" y="5"/>
                      <a:pt x="77" y="3"/>
                      <a:pt x="77" y="3"/>
                    </a:cubicBezTo>
                    <a:cubicBezTo>
                      <a:pt x="76" y="2"/>
                      <a:pt x="74" y="1"/>
                      <a:pt x="72" y="0"/>
                    </a:cubicBezTo>
                    <a:moveTo>
                      <a:pt x="6" y="0"/>
                    </a:moveTo>
                    <a:cubicBezTo>
                      <a:pt x="3" y="0"/>
                      <a:pt x="2" y="1"/>
                      <a:pt x="0" y="3"/>
                    </a:cubicBezTo>
                    <a:cubicBezTo>
                      <a:pt x="0" y="3"/>
                      <a:pt x="0" y="5"/>
                      <a:pt x="0" y="8"/>
                    </a:cubicBezTo>
                    <a:cubicBezTo>
                      <a:pt x="2" y="10"/>
                      <a:pt x="4" y="13"/>
                      <a:pt x="5" y="17"/>
                    </a:cubicBezTo>
                    <a:cubicBezTo>
                      <a:pt x="5" y="14"/>
                      <a:pt x="5" y="10"/>
                      <a:pt x="6" y="5"/>
                    </a:cubicBezTo>
                    <a:cubicBezTo>
                      <a:pt x="6" y="4"/>
                      <a:pt x="6" y="2"/>
                      <a:pt x="6" y="1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71" name="Freeform 60"/>
              <p:cNvSpPr>
                <a:spLocks/>
              </p:cNvSpPr>
              <p:nvPr/>
            </p:nvSpPr>
            <p:spPr bwMode="auto">
              <a:xfrm>
                <a:off x="10072688" y="1192213"/>
                <a:ext cx="11113" cy="41275"/>
              </a:xfrm>
              <a:custGeom>
                <a:avLst/>
                <a:gdLst>
                  <a:gd name="T0" fmla="*/ 0 w 1"/>
                  <a:gd name="T1" fmla="*/ 0 h 4"/>
                  <a:gd name="T2" fmla="*/ 0 w 1"/>
                  <a:gd name="T3" fmla="*/ 4 h 4"/>
                  <a:gd name="T4" fmla="*/ 1 w 1"/>
                  <a:gd name="T5" fmla="*/ 4 h 4"/>
                  <a:gd name="T6" fmla="*/ 0 w 1"/>
                  <a:gd name="T7" fmla="*/ 1 h 4"/>
                  <a:gd name="T8" fmla="*/ 0 w 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4">
                    <a:moveTo>
                      <a:pt x="0" y="0"/>
                    </a:moveTo>
                    <a:cubicBezTo>
                      <a:pt x="0" y="0"/>
                      <a:pt x="0" y="2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2120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72" name="Freeform 61"/>
              <p:cNvSpPr>
                <a:spLocks/>
              </p:cNvSpPr>
              <p:nvPr/>
            </p:nvSpPr>
            <p:spPr bwMode="auto">
              <a:xfrm>
                <a:off x="9324975" y="992188"/>
                <a:ext cx="74613" cy="241300"/>
              </a:xfrm>
              <a:custGeom>
                <a:avLst/>
                <a:gdLst>
                  <a:gd name="T0" fmla="*/ 0 w 7"/>
                  <a:gd name="T1" fmla="*/ 0 h 23"/>
                  <a:gd name="T2" fmla="*/ 6 w 7"/>
                  <a:gd name="T3" fmla="*/ 23 h 23"/>
                  <a:gd name="T4" fmla="*/ 7 w 7"/>
                  <a:gd name="T5" fmla="*/ 20 h 23"/>
                  <a:gd name="T6" fmla="*/ 6 w 7"/>
                  <a:gd name="T7" fmla="*/ 11 h 23"/>
                  <a:gd name="T8" fmla="*/ 5 w 7"/>
                  <a:gd name="T9" fmla="*/ 9 h 23"/>
                  <a:gd name="T10" fmla="*/ 0 w 7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3">
                    <a:moveTo>
                      <a:pt x="0" y="0"/>
                    </a:moveTo>
                    <a:cubicBezTo>
                      <a:pt x="0" y="7"/>
                      <a:pt x="1" y="18"/>
                      <a:pt x="6" y="23"/>
                    </a:cubicBezTo>
                    <a:cubicBezTo>
                      <a:pt x="6" y="22"/>
                      <a:pt x="6" y="21"/>
                      <a:pt x="7" y="20"/>
                    </a:cubicBezTo>
                    <a:cubicBezTo>
                      <a:pt x="7" y="17"/>
                      <a:pt x="7" y="14"/>
                      <a:pt x="6" y="11"/>
                    </a:cubicBezTo>
                    <a:cubicBezTo>
                      <a:pt x="6" y="10"/>
                      <a:pt x="5" y="10"/>
                      <a:pt x="5" y="9"/>
                    </a:cubicBezTo>
                    <a:cubicBezTo>
                      <a:pt x="4" y="5"/>
                      <a:pt x="2" y="2"/>
                      <a:pt x="0" y="0"/>
                    </a:cubicBezTo>
                  </a:path>
                </a:pathLst>
              </a:custGeom>
              <a:solidFill>
                <a:srgbClr val="2E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73" name="Freeform 62"/>
              <p:cNvSpPr>
                <a:spLocks/>
              </p:cNvSpPr>
              <p:nvPr/>
            </p:nvSpPr>
            <p:spPr bwMode="auto">
              <a:xfrm>
                <a:off x="10072688" y="1003300"/>
                <a:ext cx="63500" cy="230187"/>
              </a:xfrm>
              <a:custGeom>
                <a:avLst/>
                <a:gdLst>
                  <a:gd name="T0" fmla="*/ 6 w 6"/>
                  <a:gd name="T1" fmla="*/ 0 h 22"/>
                  <a:gd name="T2" fmla="*/ 1 w 6"/>
                  <a:gd name="T3" fmla="*/ 8 h 22"/>
                  <a:gd name="T4" fmla="*/ 1 w 6"/>
                  <a:gd name="T5" fmla="*/ 10 h 22"/>
                  <a:gd name="T6" fmla="*/ 0 w 6"/>
                  <a:gd name="T7" fmla="*/ 19 h 22"/>
                  <a:gd name="T8" fmla="*/ 1 w 6"/>
                  <a:gd name="T9" fmla="*/ 22 h 22"/>
                  <a:gd name="T10" fmla="*/ 6 w 6"/>
                  <a:gd name="T1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22">
                    <a:moveTo>
                      <a:pt x="6" y="0"/>
                    </a:moveTo>
                    <a:cubicBezTo>
                      <a:pt x="4" y="2"/>
                      <a:pt x="2" y="5"/>
                      <a:pt x="1" y="8"/>
                    </a:cubicBezTo>
                    <a:cubicBezTo>
                      <a:pt x="1" y="9"/>
                      <a:pt x="1" y="9"/>
                      <a:pt x="1" y="10"/>
                    </a:cubicBezTo>
                    <a:cubicBezTo>
                      <a:pt x="0" y="13"/>
                      <a:pt x="0" y="16"/>
                      <a:pt x="0" y="19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5" y="17"/>
                      <a:pt x="6" y="6"/>
                      <a:pt x="6" y="0"/>
                    </a:cubicBezTo>
                  </a:path>
                </a:pathLst>
              </a:custGeom>
              <a:solidFill>
                <a:srgbClr val="2E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74" name="Freeform 63"/>
              <p:cNvSpPr>
                <a:spLocks/>
              </p:cNvSpPr>
              <p:nvPr/>
            </p:nvSpPr>
            <p:spPr bwMode="auto">
              <a:xfrm>
                <a:off x="9304338" y="857250"/>
                <a:ext cx="852488" cy="134937"/>
              </a:xfrm>
              <a:custGeom>
                <a:avLst/>
                <a:gdLst>
                  <a:gd name="T0" fmla="*/ 0 w 81"/>
                  <a:gd name="T1" fmla="*/ 13 h 13"/>
                  <a:gd name="T2" fmla="*/ 41 w 81"/>
                  <a:gd name="T3" fmla="*/ 5 h 13"/>
                  <a:gd name="T4" fmla="*/ 81 w 81"/>
                  <a:gd name="T5" fmla="*/ 13 h 13"/>
                  <a:gd name="T6" fmla="*/ 81 w 81"/>
                  <a:gd name="T7" fmla="*/ 8 h 13"/>
                  <a:gd name="T8" fmla="*/ 40 w 81"/>
                  <a:gd name="T9" fmla="*/ 0 h 13"/>
                  <a:gd name="T10" fmla="*/ 0 w 81"/>
                  <a:gd name="T11" fmla="*/ 8 h 13"/>
                  <a:gd name="T12" fmla="*/ 0 w 81"/>
                  <a:gd name="T1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3">
                    <a:moveTo>
                      <a:pt x="0" y="13"/>
                    </a:moveTo>
                    <a:cubicBezTo>
                      <a:pt x="8" y="5"/>
                      <a:pt x="35" y="5"/>
                      <a:pt x="41" y="5"/>
                    </a:cubicBezTo>
                    <a:cubicBezTo>
                      <a:pt x="47" y="5"/>
                      <a:pt x="73" y="5"/>
                      <a:pt x="81" y="13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72" y="1"/>
                      <a:pt x="46" y="0"/>
                      <a:pt x="40" y="0"/>
                    </a:cubicBezTo>
                    <a:cubicBezTo>
                      <a:pt x="34" y="0"/>
                      <a:pt x="8" y="1"/>
                      <a:pt x="0" y="8"/>
                    </a:cubicBez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9091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527800" y="3994753"/>
              <a:ext cx="3240121" cy="2863247"/>
              <a:chOff x="7045326" y="4452083"/>
              <a:chExt cx="2722595" cy="2405917"/>
            </a:xfrm>
          </p:grpSpPr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7045326" y="5357845"/>
                <a:ext cx="2124953" cy="148747"/>
              </a:xfrm>
              <a:prstGeom prst="rect">
                <a:avLst/>
              </a:prstGeom>
              <a:solidFill>
                <a:srgbClr val="985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Rectangle 22"/>
              <p:cNvSpPr>
                <a:spLocks noChangeArrowheads="1"/>
              </p:cNvSpPr>
              <p:nvPr/>
            </p:nvSpPr>
            <p:spPr bwMode="auto">
              <a:xfrm>
                <a:off x="8431858" y="5498622"/>
                <a:ext cx="140777" cy="1359378"/>
              </a:xfrm>
              <a:prstGeom prst="rect">
                <a:avLst/>
              </a:prstGeom>
              <a:solidFill>
                <a:srgbClr val="5230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Freeform 23"/>
              <p:cNvSpPr>
                <a:spLocks/>
              </p:cNvSpPr>
              <p:nvPr/>
            </p:nvSpPr>
            <p:spPr bwMode="auto">
              <a:xfrm>
                <a:off x="7045326" y="5498622"/>
                <a:ext cx="2124953" cy="1359378"/>
              </a:xfrm>
              <a:custGeom>
                <a:avLst/>
                <a:gdLst>
                  <a:gd name="T0" fmla="*/ 0 w 800"/>
                  <a:gd name="T1" fmla="*/ 477 h 477"/>
                  <a:gd name="T2" fmla="*/ 50 w 800"/>
                  <a:gd name="T3" fmla="*/ 477 h 477"/>
                  <a:gd name="T4" fmla="*/ 50 w 800"/>
                  <a:gd name="T5" fmla="*/ 50 h 477"/>
                  <a:gd name="T6" fmla="*/ 800 w 800"/>
                  <a:gd name="T7" fmla="*/ 50 h 477"/>
                  <a:gd name="T8" fmla="*/ 800 w 800"/>
                  <a:gd name="T9" fmla="*/ 0 h 477"/>
                  <a:gd name="T10" fmla="*/ 0 w 800"/>
                  <a:gd name="T11" fmla="*/ 0 h 477"/>
                  <a:gd name="T12" fmla="*/ 0 w 800"/>
                  <a:gd name="T13" fmla="*/ 477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0" h="477">
                    <a:moveTo>
                      <a:pt x="0" y="477"/>
                    </a:moveTo>
                    <a:lnTo>
                      <a:pt x="50" y="477"/>
                    </a:lnTo>
                    <a:lnTo>
                      <a:pt x="50" y="50"/>
                    </a:lnTo>
                    <a:lnTo>
                      <a:pt x="800" y="50"/>
                    </a:lnTo>
                    <a:lnTo>
                      <a:pt x="800" y="0"/>
                    </a:lnTo>
                    <a:lnTo>
                      <a:pt x="0" y="0"/>
                    </a:lnTo>
                    <a:lnTo>
                      <a:pt x="0" y="477"/>
                    </a:lnTo>
                    <a:close/>
                  </a:path>
                </a:pathLst>
              </a:custGeom>
              <a:solidFill>
                <a:srgbClr val="6E45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40" name="Rectangle 24"/>
              <p:cNvSpPr>
                <a:spLocks noChangeArrowheads="1"/>
              </p:cNvSpPr>
              <p:nvPr/>
            </p:nvSpPr>
            <p:spPr bwMode="auto">
              <a:xfrm>
                <a:off x="8822317" y="5357845"/>
                <a:ext cx="945604" cy="148747"/>
              </a:xfrm>
              <a:prstGeom prst="rect">
                <a:avLst/>
              </a:prstGeom>
              <a:solidFill>
                <a:srgbClr val="6E45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Freeform 25"/>
              <p:cNvSpPr>
                <a:spLocks/>
              </p:cNvSpPr>
              <p:nvPr/>
            </p:nvSpPr>
            <p:spPr bwMode="auto">
              <a:xfrm>
                <a:off x="8822317" y="5498622"/>
                <a:ext cx="945604" cy="1359378"/>
              </a:xfrm>
              <a:custGeom>
                <a:avLst/>
                <a:gdLst>
                  <a:gd name="T0" fmla="*/ 0 w 356"/>
                  <a:gd name="T1" fmla="*/ 477 h 477"/>
                  <a:gd name="T2" fmla="*/ 50 w 356"/>
                  <a:gd name="T3" fmla="*/ 477 h 477"/>
                  <a:gd name="T4" fmla="*/ 50 w 356"/>
                  <a:gd name="T5" fmla="*/ 50 h 477"/>
                  <a:gd name="T6" fmla="*/ 303 w 356"/>
                  <a:gd name="T7" fmla="*/ 50 h 477"/>
                  <a:gd name="T8" fmla="*/ 303 w 356"/>
                  <a:gd name="T9" fmla="*/ 477 h 477"/>
                  <a:gd name="T10" fmla="*/ 356 w 356"/>
                  <a:gd name="T11" fmla="*/ 477 h 477"/>
                  <a:gd name="T12" fmla="*/ 356 w 356"/>
                  <a:gd name="T13" fmla="*/ 0 h 477"/>
                  <a:gd name="T14" fmla="*/ 0 w 356"/>
                  <a:gd name="T15" fmla="*/ 0 h 477"/>
                  <a:gd name="T16" fmla="*/ 0 w 356"/>
                  <a:gd name="T17" fmla="*/ 477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6" h="477">
                    <a:moveTo>
                      <a:pt x="0" y="477"/>
                    </a:moveTo>
                    <a:lnTo>
                      <a:pt x="50" y="477"/>
                    </a:lnTo>
                    <a:lnTo>
                      <a:pt x="50" y="50"/>
                    </a:lnTo>
                    <a:lnTo>
                      <a:pt x="303" y="50"/>
                    </a:lnTo>
                    <a:lnTo>
                      <a:pt x="303" y="477"/>
                    </a:lnTo>
                    <a:lnTo>
                      <a:pt x="356" y="477"/>
                    </a:lnTo>
                    <a:lnTo>
                      <a:pt x="356" y="0"/>
                    </a:lnTo>
                    <a:lnTo>
                      <a:pt x="0" y="0"/>
                    </a:lnTo>
                    <a:lnTo>
                      <a:pt x="0" y="477"/>
                    </a:lnTo>
                    <a:close/>
                  </a:path>
                </a:pathLst>
              </a:custGeom>
              <a:solidFill>
                <a:srgbClr val="5230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Freeform 26"/>
              <p:cNvSpPr>
                <a:spLocks/>
              </p:cNvSpPr>
              <p:nvPr/>
            </p:nvSpPr>
            <p:spPr bwMode="auto">
              <a:xfrm>
                <a:off x="8697477" y="5233003"/>
                <a:ext cx="783576" cy="132810"/>
              </a:xfrm>
              <a:custGeom>
                <a:avLst/>
                <a:gdLst>
                  <a:gd name="T0" fmla="*/ 9 w 106"/>
                  <a:gd name="T1" fmla="*/ 0 h 18"/>
                  <a:gd name="T2" fmla="*/ 61 w 106"/>
                  <a:gd name="T3" fmla="*/ 0 h 18"/>
                  <a:gd name="T4" fmla="*/ 98 w 106"/>
                  <a:gd name="T5" fmla="*/ 7 h 18"/>
                  <a:gd name="T6" fmla="*/ 105 w 106"/>
                  <a:gd name="T7" fmla="*/ 17 h 18"/>
                  <a:gd name="T8" fmla="*/ 69 w 106"/>
                  <a:gd name="T9" fmla="*/ 11 h 18"/>
                  <a:gd name="T10" fmla="*/ 59 w 106"/>
                  <a:gd name="T11" fmla="*/ 17 h 18"/>
                  <a:gd name="T12" fmla="*/ 7 w 106"/>
                  <a:gd name="T13" fmla="*/ 17 h 18"/>
                  <a:gd name="T14" fmla="*/ 0 w 106"/>
                  <a:gd name="T15" fmla="*/ 8 h 18"/>
                  <a:gd name="T16" fmla="*/ 0 w 106"/>
                  <a:gd name="T17" fmla="*/ 8 h 18"/>
                  <a:gd name="T18" fmla="*/ 9 w 106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6" h="18">
                    <a:moveTo>
                      <a:pt x="9" y="0"/>
                    </a:moveTo>
                    <a:cubicBezTo>
                      <a:pt x="18" y="0"/>
                      <a:pt x="61" y="0"/>
                      <a:pt x="61" y="0"/>
                    </a:cubicBezTo>
                    <a:cubicBezTo>
                      <a:pt x="98" y="7"/>
                      <a:pt x="98" y="7"/>
                      <a:pt x="98" y="7"/>
                    </a:cubicBezTo>
                    <a:cubicBezTo>
                      <a:pt x="103" y="8"/>
                      <a:pt x="106" y="12"/>
                      <a:pt x="105" y="17"/>
                    </a:cubicBezTo>
                    <a:cubicBezTo>
                      <a:pt x="69" y="11"/>
                      <a:pt x="69" y="11"/>
                      <a:pt x="69" y="11"/>
                    </a:cubicBezTo>
                    <a:cubicBezTo>
                      <a:pt x="68" y="15"/>
                      <a:pt x="63" y="18"/>
                      <a:pt x="59" y="17"/>
                    </a:cubicBezTo>
                    <a:cubicBezTo>
                      <a:pt x="59" y="17"/>
                      <a:pt x="13" y="17"/>
                      <a:pt x="7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0"/>
                      <a:pt x="9" y="0"/>
                    </a:cubicBezTo>
                    <a:close/>
                  </a:path>
                </a:pathLst>
              </a:custGeom>
              <a:solidFill>
                <a:srgbClr val="BCC7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43" name="Freeform 27"/>
              <p:cNvSpPr>
                <a:spLocks/>
              </p:cNvSpPr>
              <p:nvPr/>
            </p:nvSpPr>
            <p:spPr bwMode="auto">
              <a:xfrm>
                <a:off x="9082624" y="5217066"/>
                <a:ext cx="390459" cy="148747"/>
              </a:xfrm>
              <a:custGeom>
                <a:avLst/>
                <a:gdLst>
                  <a:gd name="T0" fmla="*/ 0 w 53"/>
                  <a:gd name="T1" fmla="*/ 10 h 20"/>
                  <a:gd name="T2" fmla="*/ 10 w 53"/>
                  <a:gd name="T3" fmla="*/ 2 h 20"/>
                  <a:gd name="T4" fmla="*/ 46 w 53"/>
                  <a:gd name="T5" fmla="*/ 9 h 20"/>
                  <a:gd name="T6" fmla="*/ 51 w 53"/>
                  <a:gd name="T7" fmla="*/ 13 h 20"/>
                  <a:gd name="T8" fmla="*/ 53 w 53"/>
                  <a:gd name="T9" fmla="*/ 19 h 20"/>
                  <a:gd name="T10" fmla="*/ 17 w 53"/>
                  <a:gd name="T11" fmla="*/ 13 h 20"/>
                  <a:gd name="T12" fmla="*/ 7 w 53"/>
                  <a:gd name="T13" fmla="*/ 19 h 20"/>
                  <a:gd name="T14" fmla="*/ 0 w 53"/>
                  <a:gd name="T15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" h="20">
                    <a:moveTo>
                      <a:pt x="0" y="10"/>
                    </a:moveTo>
                    <a:cubicBezTo>
                      <a:pt x="0" y="10"/>
                      <a:pt x="0" y="0"/>
                      <a:pt x="10" y="2"/>
                    </a:cubicBezTo>
                    <a:cubicBezTo>
                      <a:pt x="16" y="3"/>
                      <a:pt x="35" y="7"/>
                      <a:pt x="46" y="9"/>
                    </a:cubicBezTo>
                    <a:cubicBezTo>
                      <a:pt x="48" y="9"/>
                      <a:pt x="50" y="11"/>
                      <a:pt x="51" y="13"/>
                    </a:cubicBezTo>
                    <a:cubicBezTo>
                      <a:pt x="53" y="15"/>
                      <a:pt x="53" y="17"/>
                      <a:pt x="53" y="19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6" y="17"/>
                      <a:pt x="11" y="20"/>
                      <a:pt x="7" y="19"/>
                    </a:cubicBezTo>
                    <a:cubicBezTo>
                      <a:pt x="3" y="19"/>
                      <a:pt x="0" y="15"/>
                      <a:pt x="0" y="10"/>
                    </a:cubicBezTo>
                    <a:close/>
                  </a:path>
                </a:pathLst>
              </a:custGeom>
              <a:solidFill>
                <a:srgbClr val="F3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44" name="Oval 28"/>
              <p:cNvSpPr>
                <a:spLocks noChangeArrowheads="1"/>
              </p:cNvSpPr>
              <p:nvPr/>
            </p:nvSpPr>
            <p:spPr bwMode="auto">
              <a:xfrm>
                <a:off x="9103873" y="5254252"/>
                <a:ext cx="82341" cy="87655"/>
              </a:xfrm>
              <a:prstGeom prst="ellipse">
                <a:avLst/>
              </a:prstGeom>
              <a:solidFill>
                <a:srgbClr val="BCC7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Freeform 29"/>
              <p:cNvSpPr>
                <a:spLocks/>
              </p:cNvSpPr>
              <p:nvPr/>
            </p:nvSpPr>
            <p:spPr bwMode="auto">
              <a:xfrm>
                <a:off x="8801067" y="4452083"/>
                <a:ext cx="244370" cy="913730"/>
              </a:xfrm>
              <a:custGeom>
                <a:avLst/>
                <a:gdLst>
                  <a:gd name="T0" fmla="*/ 12 w 33"/>
                  <a:gd name="T1" fmla="*/ 1 h 124"/>
                  <a:gd name="T2" fmla="*/ 20 w 33"/>
                  <a:gd name="T3" fmla="*/ 11 h 124"/>
                  <a:gd name="T4" fmla="*/ 31 w 33"/>
                  <a:gd name="T5" fmla="*/ 111 h 124"/>
                  <a:gd name="T6" fmla="*/ 24 w 33"/>
                  <a:gd name="T7" fmla="*/ 123 h 124"/>
                  <a:gd name="T8" fmla="*/ 14 w 33"/>
                  <a:gd name="T9" fmla="*/ 123 h 124"/>
                  <a:gd name="T10" fmla="*/ 0 w 33"/>
                  <a:gd name="T11" fmla="*/ 0 h 124"/>
                  <a:gd name="T12" fmla="*/ 12 w 33"/>
                  <a:gd name="T13" fmla="*/ 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124">
                    <a:moveTo>
                      <a:pt x="12" y="1"/>
                    </a:moveTo>
                    <a:cubicBezTo>
                      <a:pt x="16" y="1"/>
                      <a:pt x="20" y="4"/>
                      <a:pt x="20" y="11"/>
                    </a:cubicBezTo>
                    <a:cubicBezTo>
                      <a:pt x="31" y="111"/>
                      <a:pt x="31" y="111"/>
                      <a:pt x="31" y="111"/>
                    </a:cubicBezTo>
                    <a:cubicBezTo>
                      <a:pt x="33" y="119"/>
                      <a:pt x="29" y="124"/>
                      <a:pt x="24" y="123"/>
                    </a:cubicBezTo>
                    <a:cubicBezTo>
                      <a:pt x="14" y="123"/>
                      <a:pt x="14" y="123"/>
                      <a:pt x="14" y="123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2" y="1"/>
                    </a:lnTo>
                    <a:close/>
                  </a:path>
                </a:pathLst>
              </a:custGeom>
              <a:solidFill>
                <a:srgbClr val="F3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46" name="Freeform 30"/>
              <p:cNvSpPr>
                <a:spLocks/>
              </p:cNvSpPr>
              <p:nvPr/>
            </p:nvSpPr>
            <p:spPr bwMode="auto">
              <a:xfrm>
                <a:off x="7820934" y="4452083"/>
                <a:ext cx="1142162" cy="905762"/>
              </a:xfrm>
              <a:custGeom>
                <a:avLst/>
                <a:gdLst>
                  <a:gd name="T0" fmla="*/ 9 w 155"/>
                  <a:gd name="T1" fmla="*/ 0 h 123"/>
                  <a:gd name="T2" fmla="*/ 132 w 155"/>
                  <a:gd name="T3" fmla="*/ 0 h 123"/>
                  <a:gd name="T4" fmla="*/ 142 w 155"/>
                  <a:gd name="T5" fmla="*/ 9 h 123"/>
                  <a:gd name="T6" fmla="*/ 154 w 155"/>
                  <a:gd name="T7" fmla="*/ 112 h 123"/>
                  <a:gd name="T8" fmla="*/ 144 w 155"/>
                  <a:gd name="T9" fmla="*/ 123 h 123"/>
                  <a:gd name="T10" fmla="*/ 21 w 155"/>
                  <a:gd name="T11" fmla="*/ 123 h 123"/>
                  <a:gd name="T12" fmla="*/ 13 w 155"/>
                  <a:gd name="T13" fmla="*/ 116 h 123"/>
                  <a:gd name="T14" fmla="*/ 1 w 155"/>
                  <a:gd name="T15" fmla="*/ 10 h 123"/>
                  <a:gd name="T16" fmla="*/ 9 w 155"/>
                  <a:gd name="T17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5" h="123">
                    <a:moveTo>
                      <a:pt x="9" y="0"/>
                    </a:moveTo>
                    <a:cubicBezTo>
                      <a:pt x="132" y="0"/>
                      <a:pt x="132" y="0"/>
                      <a:pt x="132" y="0"/>
                    </a:cubicBezTo>
                    <a:cubicBezTo>
                      <a:pt x="137" y="0"/>
                      <a:pt x="142" y="4"/>
                      <a:pt x="142" y="9"/>
                    </a:cubicBezTo>
                    <a:cubicBezTo>
                      <a:pt x="154" y="112"/>
                      <a:pt x="154" y="112"/>
                      <a:pt x="154" y="112"/>
                    </a:cubicBezTo>
                    <a:cubicBezTo>
                      <a:pt x="155" y="118"/>
                      <a:pt x="150" y="123"/>
                      <a:pt x="144" y="123"/>
                    </a:cubicBezTo>
                    <a:cubicBezTo>
                      <a:pt x="21" y="123"/>
                      <a:pt x="21" y="123"/>
                      <a:pt x="21" y="123"/>
                    </a:cubicBezTo>
                    <a:cubicBezTo>
                      <a:pt x="17" y="123"/>
                      <a:pt x="13" y="120"/>
                      <a:pt x="13" y="116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5"/>
                      <a:pt x="4" y="0"/>
                      <a:pt x="9" y="0"/>
                    </a:cubicBezTo>
                    <a:close/>
                  </a:path>
                </a:pathLst>
              </a:custGeom>
              <a:solidFill>
                <a:srgbClr val="BCC7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47" name="Freeform 31"/>
              <p:cNvSpPr>
                <a:spLocks/>
              </p:cNvSpPr>
              <p:nvPr/>
            </p:nvSpPr>
            <p:spPr bwMode="auto">
              <a:xfrm>
                <a:off x="8174206" y="4871761"/>
                <a:ext cx="435615" cy="74373"/>
              </a:xfrm>
              <a:custGeom>
                <a:avLst/>
                <a:gdLst>
                  <a:gd name="T0" fmla="*/ 59 w 59"/>
                  <a:gd name="T1" fmla="*/ 5 h 10"/>
                  <a:gd name="T2" fmla="*/ 54 w 59"/>
                  <a:gd name="T3" fmla="*/ 10 h 10"/>
                  <a:gd name="T4" fmla="*/ 5 w 59"/>
                  <a:gd name="T5" fmla="*/ 10 h 10"/>
                  <a:gd name="T6" fmla="*/ 0 w 59"/>
                  <a:gd name="T7" fmla="*/ 5 h 10"/>
                  <a:gd name="T8" fmla="*/ 0 w 59"/>
                  <a:gd name="T9" fmla="*/ 5 h 10"/>
                  <a:gd name="T10" fmla="*/ 5 w 59"/>
                  <a:gd name="T11" fmla="*/ 0 h 10"/>
                  <a:gd name="T12" fmla="*/ 54 w 59"/>
                  <a:gd name="T13" fmla="*/ 0 h 10"/>
                  <a:gd name="T14" fmla="*/ 59 w 59"/>
                  <a:gd name="T1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10">
                    <a:moveTo>
                      <a:pt x="59" y="5"/>
                    </a:moveTo>
                    <a:cubicBezTo>
                      <a:pt x="59" y="8"/>
                      <a:pt x="56" y="10"/>
                      <a:pt x="54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" y="10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5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6" y="0"/>
                      <a:pt x="59" y="2"/>
                      <a:pt x="59" y="5"/>
                    </a:cubicBezTo>
                    <a:close/>
                  </a:path>
                </a:pathLst>
              </a:custGeom>
              <a:solidFill>
                <a:srgbClr val="99AD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10091976" y="4361890"/>
              <a:ext cx="1909524" cy="2419674"/>
              <a:chOff x="10091976" y="4967384"/>
              <a:chExt cx="1431688" cy="1814179"/>
            </a:xfrm>
          </p:grpSpPr>
          <p:sp>
            <p:nvSpPr>
              <p:cNvPr id="12" name="Rectangle 32"/>
              <p:cNvSpPr>
                <a:spLocks noChangeArrowheads="1"/>
              </p:cNvSpPr>
              <p:nvPr/>
            </p:nvSpPr>
            <p:spPr bwMode="auto">
              <a:xfrm>
                <a:off x="11066799" y="6595630"/>
                <a:ext cx="37187" cy="124842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13" name="Rectangle 33"/>
              <p:cNvSpPr>
                <a:spLocks noChangeArrowheads="1"/>
              </p:cNvSpPr>
              <p:nvPr/>
            </p:nvSpPr>
            <p:spPr bwMode="auto">
              <a:xfrm>
                <a:off x="10431969" y="6595630"/>
                <a:ext cx="37187" cy="124842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Freeform 34"/>
              <p:cNvSpPr>
                <a:spLocks/>
              </p:cNvSpPr>
              <p:nvPr/>
            </p:nvSpPr>
            <p:spPr bwMode="auto">
              <a:xfrm>
                <a:off x="10771961" y="6500007"/>
                <a:ext cx="377179" cy="140779"/>
              </a:xfrm>
              <a:custGeom>
                <a:avLst/>
                <a:gdLst>
                  <a:gd name="T0" fmla="*/ 0 w 142"/>
                  <a:gd name="T1" fmla="*/ 11 h 53"/>
                  <a:gd name="T2" fmla="*/ 3 w 142"/>
                  <a:gd name="T3" fmla="*/ 0 h 53"/>
                  <a:gd name="T4" fmla="*/ 142 w 142"/>
                  <a:gd name="T5" fmla="*/ 28 h 53"/>
                  <a:gd name="T6" fmla="*/ 142 w 142"/>
                  <a:gd name="T7" fmla="*/ 53 h 53"/>
                  <a:gd name="T8" fmla="*/ 0 w 142"/>
                  <a:gd name="T9" fmla="*/ 22 h 53"/>
                  <a:gd name="T10" fmla="*/ 3 w 142"/>
                  <a:gd name="T11" fmla="*/ 22 h 53"/>
                  <a:gd name="T12" fmla="*/ 0 w 142"/>
                  <a:gd name="T13" fmla="*/ 1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2" h="53">
                    <a:moveTo>
                      <a:pt x="0" y="11"/>
                    </a:moveTo>
                    <a:lnTo>
                      <a:pt x="3" y="0"/>
                    </a:lnTo>
                    <a:lnTo>
                      <a:pt x="142" y="28"/>
                    </a:lnTo>
                    <a:lnTo>
                      <a:pt x="142" y="53"/>
                    </a:lnTo>
                    <a:lnTo>
                      <a:pt x="0" y="22"/>
                    </a:lnTo>
                    <a:lnTo>
                      <a:pt x="3" y="22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353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Freeform 35"/>
              <p:cNvSpPr>
                <a:spLocks/>
              </p:cNvSpPr>
              <p:nvPr/>
            </p:nvSpPr>
            <p:spPr bwMode="auto">
              <a:xfrm>
                <a:off x="10386814" y="6500007"/>
                <a:ext cx="385147" cy="140779"/>
              </a:xfrm>
              <a:custGeom>
                <a:avLst/>
                <a:gdLst>
                  <a:gd name="T0" fmla="*/ 142 w 145"/>
                  <a:gd name="T1" fmla="*/ 0 h 53"/>
                  <a:gd name="T2" fmla="*/ 145 w 145"/>
                  <a:gd name="T3" fmla="*/ 11 h 53"/>
                  <a:gd name="T4" fmla="*/ 142 w 145"/>
                  <a:gd name="T5" fmla="*/ 22 h 53"/>
                  <a:gd name="T6" fmla="*/ 145 w 145"/>
                  <a:gd name="T7" fmla="*/ 22 h 53"/>
                  <a:gd name="T8" fmla="*/ 0 w 145"/>
                  <a:gd name="T9" fmla="*/ 53 h 53"/>
                  <a:gd name="T10" fmla="*/ 0 w 145"/>
                  <a:gd name="T11" fmla="*/ 28 h 53"/>
                  <a:gd name="T12" fmla="*/ 142 w 145"/>
                  <a:gd name="T13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5" h="53">
                    <a:moveTo>
                      <a:pt x="142" y="0"/>
                    </a:moveTo>
                    <a:lnTo>
                      <a:pt x="145" y="11"/>
                    </a:lnTo>
                    <a:lnTo>
                      <a:pt x="142" y="22"/>
                    </a:lnTo>
                    <a:lnTo>
                      <a:pt x="145" y="22"/>
                    </a:lnTo>
                    <a:lnTo>
                      <a:pt x="0" y="53"/>
                    </a:lnTo>
                    <a:lnTo>
                      <a:pt x="0" y="28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rgbClr val="353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17" name="Freeform 36"/>
              <p:cNvSpPr>
                <a:spLocks/>
              </p:cNvSpPr>
              <p:nvPr/>
            </p:nvSpPr>
            <p:spPr bwMode="auto">
              <a:xfrm>
                <a:off x="10763993" y="6529224"/>
                <a:ext cx="15937" cy="29219"/>
              </a:xfrm>
              <a:custGeom>
                <a:avLst/>
                <a:gdLst>
                  <a:gd name="T0" fmla="*/ 3 w 6"/>
                  <a:gd name="T1" fmla="*/ 0 h 11"/>
                  <a:gd name="T2" fmla="*/ 6 w 6"/>
                  <a:gd name="T3" fmla="*/ 11 h 11"/>
                  <a:gd name="T4" fmla="*/ 3 w 6"/>
                  <a:gd name="T5" fmla="*/ 11 h 11"/>
                  <a:gd name="T6" fmla="*/ 0 w 6"/>
                  <a:gd name="T7" fmla="*/ 11 h 11"/>
                  <a:gd name="T8" fmla="*/ 3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0"/>
                    </a:moveTo>
                    <a:lnTo>
                      <a:pt x="6" y="11"/>
                    </a:lnTo>
                    <a:lnTo>
                      <a:pt x="3" y="11"/>
                    </a:lnTo>
                    <a:lnTo>
                      <a:pt x="0" y="1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Rectangle 37"/>
              <p:cNvSpPr>
                <a:spLocks noChangeArrowheads="1"/>
              </p:cNvSpPr>
              <p:nvPr/>
            </p:nvSpPr>
            <p:spPr bwMode="auto">
              <a:xfrm>
                <a:off x="10734774" y="6242355"/>
                <a:ext cx="66404" cy="398429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Rectangle 38"/>
              <p:cNvSpPr>
                <a:spLocks noChangeArrowheads="1"/>
              </p:cNvSpPr>
              <p:nvPr/>
            </p:nvSpPr>
            <p:spPr bwMode="auto">
              <a:xfrm>
                <a:off x="10750712" y="6529224"/>
                <a:ext cx="34530" cy="191246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Freeform 39"/>
              <p:cNvSpPr>
                <a:spLocks/>
              </p:cNvSpPr>
              <p:nvPr/>
            </p:nvSpPr>
            <p:spPr bwMode="auto">
              <a:xfrm>
                <a:off x="10277910" y="6160014"/>
                <a:ext cx="672015" cy="98280"/>
              </a:xfrm>
              <a:custGeom>
                <a:avLst/>
                <a:gdLst>
                  <a:gd name="T0" fmla="*/ 0 w 253"/>
                  <a:gd name="T1" fmla="*/ 0 h 37"/>
                  <a:gd name="T2" fmla="*/ 253 w 253"/>
                  <a:gd name="T3" fmla="*/ 0 h 37"/>
                  <a:gd name="T4" fmla="*/ 253 w 253"/>
                  <a:gd name="T5" fmla="*/ 37 h 37"/>
                  <a:gd name="T6" fmla="*/ 39 w 253"/>
                  <a:gd name="T7" fmla="*/ 37 h 37"/>
                  <a:gd name="T8" fmla="*/ 0 w 253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3" h="37">
                    <a:moveTo>
                      <a:pt x="0" y="0"/>
                    </a:moveTo>
                    <a:lnTo>
                      <a:pt x="253" y="0"/>
                    </a:lnTo>
                    <a:lnTo>
                      <a:pt x="253" y="37"/>
                    </a:lnTo>
                    <a:lnTo>
                      <a:pt x="39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Freeform 40"/>
              <p:cNvSpPr>
                <a:spLocks/>
              </p:cNvSpPr>
              <p:nvPr/>
            </p:nvSpPr>
            <p:spPr bwMode="auto">
              <a:xfrm>
                <a:off x="10564778" y="6160014"/>
                <a:ext cx="672015" cy="98280"/>
              </a:xfrm>
              <a:custGeom>
                <a:avLst/>
                <a:gdLst>
                  <a:gd name="T0" fmla="*/ 0 w 253"/>
                  <a:gd name="T1" fmla="*/ 0 h 37"/>
                  <a:gd name="T2" fmla="*/ 253 w 253"/>
                  <a:gd name="T3" fmla="*/ 0 h 37"/>
                  <a:gd name="T4" fmla="*/ 253 w 253"/>
                  <a:gd name="T5" fmla="*/ 37 h 37"/>
                  <a:gd name="T6" fmla="*/ 36 w 253"/>
                  <a:gd name="T7" fmla="*/ 37 h 37"/>
                  <a:gd name="T8" fmla="*/ 0 w 253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3" h="37">
                    <a:moveTo>
                      <a:pt x="0" y="0"/>
                    </a:moveTo>
                    <a:lnTo>
                      <a:pt x="253" y="0"/>
                    </a:lnTo>
                    <a:lnTo>
                      <a:pt x="253" y="37"/>
                    </a:lnTo>
                    <a:lnTo>
                      <a:pt x="36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53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Oval 41"/>
              <p:cNvSpPr>
                <a:spLocks noChangeArrowheads="1"/>
              </p:cNvSpPr>
              <p:nvPr/>
            </p:nvSpPr>
            <p:spPr bwMode="auto">
              <a:xfrm>
                <a:off x="10713525" y="6662034"/>
                <a:ext cx="116872" cy="119529"/>
              </a:xfrm>
              <a:prstGeom prst="ellipse">
                <a:avLst/>
              </a:prstGeom>
              <a:solidFill>
                <a:srgbClr val="353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Oval 42"/>
              <p:cNvSpPr>
                <a:spLocks noChangeArrowheads="1"/>
              </p:cNvSpPr>
              <p:nvPr/>
            </p:nvSpPr>
            <p:spPr bwMode="auto">
              <a:xfrm>
                <a:off x="10394782" y="6662034"/>
                <a:ext cx="119528" cy="119529"/>
              </a:xfrm>
              <a:prstGeom prst="ellipse">
                <a:avLst/>
              </a:prstGeom>
              <a:solidFill>
                <a:srgbClr val="353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Oval 43"/>
              <p:cNvSpPr>
                <a:spLocks noChangeArrowheads="1"/>
              </p:cNvSpPr>
              <p:nvPr/>
            </p:nvSpPr>
            <p:spPr bwMode="auto">
              <a:xfrm>
                <a:off x="11029612" y="6662034"/>
                <a:ext cx="119528" cy="119529"/>
              </a:xfrm>
              <a:prstGeom prst="ellipse">
                <a:avLst/>
              </a:prstGeom>
              <a:solidFill>
                <a:srgbClr val="353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Freeform 44"/>
              <p:cNvSpPr>
                <a:spLocks/>
              </p:cNvSpPr>
              <p:nvPr/>
            </p:nvSpPr>
            <p:spPr bwMode="auto">
              <a:xfrm>
                <a:off x="10285879" y="5660650"/>
                <a:ext cx="685297" cy="403741"/>
              </a:xfrm>
              <a:custGeom>
                <a:avLst/>
                <a:gdLst>
                  <a:gd name="T0" fmla="*/ 29 w 93"/>
                  <a:gd name="T1" fmla="*/ 0 h 55"/>
                  <a:gd name="T2" fmla="*/ 93 w 93"/>
                  <a:gd name="T3" fmla="*/ 0 h 55"/>
                  <a:gd name="T4" fmla="*/ 93 w 93"/>
                  <a:gd name="T5" fmla="*/ 6 h 55"/>
                  <a:gd name="T6" fmla="*/ 29 w 93"/>
                  <a:gd name="T7" fmla="*/ 6 h 55"/>
                  <a:gd name="T8" fmla="*/ 7 w 93"/>
                  <a:gd name="T9" fmla="*/ 29 h 55"/>
                  <a:gd name="T10" fmla="*/ 7 w 93"/>
                  <a:gd name="T11" fmla="*/ 55 h 55"/>
                  <a:gd name="T12" fmla="*/ 0 w 93"/>
                  <a:gd name="T13" fmla="*/ 55 h 55"/>
                  <a:gd name="T14" fmla="*/ 0 w 93"/>
                  <a:gd name="T15" fmla="*/ 29 h 55"/>
                  <a:gd name="T16" fmla="*/ 29 w 93"/>
                  <a:gd name="T17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55">
                    <a:moveTo>
                      <a:pt x="29" y="0"/>
                    </a:moveTo>
                    <a:cubicBezTo>
                      <a:pt x="93" y="0"/>
                      <a:pt x="93" y="0"/>
                      <a:pt x="93" y="0"/>
                    </a:cubicBezTo>
                    <a:cubicBezTo>
                      <a:pt x="93" y="6"/>
                      <a:pt x="93" y="6"/>
                      <a:pt x="93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17" y="6"/>
                      <a:pt x="7" y="17"/>
                      <a:pt x="7" y="29"/>
                    </a:cubicBezTo>
                    <a:cubicBezTo>
                      <a:pt x="7" y="55"/>
                      <a:pt x="7" y="55"/>
                      <a:pt x="7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lose/>
                  </a:path>
                </a:pathLst>
              </a:cu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Oval 46"/>
              <p:cNvSpPr>
                <a:spLocks noChangeArrowheads="1"/>
              </p:cNvSpPr>
              <p:nvPr/>
            </p:nvSpPr>
            <p:spPr bwMode="auto">
              <a:xfrm>
                <a:off x="10091976" y="6013923"/>
                <a:ext cx="193901" cy="191246"/>
              </a:xfrm>
              <a:prstGeom prst="ellipse">
                <a:avLst/>
              </a:prstGeom>
              <a:solidFill>
                <a:srgbClr val="4444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Rectangle 47"/>
              <p:cNvSpPr>
                <a:spLocks noChangeArrowheads="1"/>
              </p:cNvSpPr>
              <p:nvPr/>
            </p:nvSpPr>
            <p:spPr bwMode="auto">
              <a:xfrm>
                <a:off x="10187599" y="6013923"/>
                <a:ext cx="377179" cy="191246"/>
              </a:xfrm>
              <a:prstGeom prst="rect">
                <a:avLst/>
              </a:prstGeom>
              <a:solidFill>
                <a:srgbClr val="4444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Rectangle 48"/>
              <p:cNvSpPr>
                <a:spLocks noChangeArrowheads="1"/>
              </p:cNvSpPr>
              <p:nvPr/>
            </p:nvSpPr>
            <p:spPr bwMode="auto">
              <a:xfrm>
                <a:off x="10564778" y="6013923"/>
                <a:ext cx="767638" cy="191246"/>
              </a:xfrm>
              <a:prstGeom prst="rect">
                <a:avLst/>
              </a:pr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Oval 49"/>
              <p:cNvSpPr>
                <a:spLocks noChangeArrowheads="1"/>
              </p:cNvSpPr>
              <p:nvPr/>
            </p:nvSpPr>
            <p:spPr bwMode="auto">
              <a:xfrm>
                <a:off x="10477125" y="6013923"/>
                <a:ext cx="183276" cy="191246"/>
              </a:xfrm>
              <a:prstGeom prst="ellipse">
                <a:avLst/>
              </a:pr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30" name="Oval 50"/>
              <p:cNvSpPr>
                <a:spLocks noChangeArrowheads="1"/>
              </p:cNvSpPr>
              <p:nvPr/>
            </p:nvSpPr>
            <p:spPr bwMode="auto">
              <a:xfrm>
                <a:off x="11332418" y="4967384"/>
                <a:ext cx="191246" cy="191246"/>
              </a:xfrm>
              <a:prstGeom prst="ellipse">
                <a:avLst/>
              </a:pr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31" name="Freeform 51"/>
              <p:cNvSpPr>
                <a:spLocks/>
              </p:cNvSpPr>
              <p:nvPr/>
            </p:nvSpPr>
            <p:spPr bwMode="auto">
              <a:xfrm>
                <a:off x="11236795" y="4967384"/>
                <a:ext cx="191246" cy="1237785"/>
              </a:xfrm>
              <a:custGeom>
                <a:avLst/>
                <a:gdLst>
                  <a:gd name="T0" fmla="*/ 72 w 72"/>
                  <a:gd name="T1" fmla="*/ 0 h 466"/>
                  <a:gd name="T2" fmla="*/ 36 w 72"/>
                  <a:gd name="T3" fmla="*/ 466 h 466"/>
                  <a:gd name="T4" fmla="*/ 0 w 72"/>
                  <a:gd name="T5" fmla="*/ 466 h 466"/>
                  <a:gd name="T6" fmla="*/ 36 w 72"/>
                  <a:gd name="T7" fmla="*/ 0 h 466"/>
                  <a:gd name="T8" fmla="*/ 72 w 72"/>
                  <a:gd name="T9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466">
                    <a:moveTo>
                      <a:pt x="72" y="0"/>
                    </a:moveTo>
                    <a:lnTo>
                      <a:pt x="36" y="466"/>
                    </a:lnTo>
                    <a:lnTo>
                      <a:pt x="0" y="466"/>
                    </a:lnTo>
                    <a:lnTo>
                      <a:pt x="36" y="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32" name="Oval 52"/>
              <p:cNvSpPr>
                <a:spLocks noChangeArrowheads="1"/>
              </p:cNvSpPr>
              <p:nvPr/>
            </p:nvSpPr>
            <p:spPr bwMode="auto">
              <a:xfrm>
                <a:off x="10742744" y="6691253"/>
                <a:ext cx="58436" cy="58436"/>
              </a:xfrm>
              <a:prstGeom prst="ellipse">
                <a:avLst/>
              </a:pr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33" name="Oval 53"/>
              <p:cNvSpPr>
                <a:spLocks noChangeArrowheads="1"/>
              </p:cNvSpPr>
              <p:nvPr/>
            </p:nvSpPr>
            <p:spPr bwMode="auto">
              <a:xfrm>
                <a:off x="10424001" y="6691253"/>
                <a:ext cx="61092" cy="58436"/>
              </a:xfrm>
              <a:prstGeom prst="ellipse">
                <a:avLst/>
              </a:pr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34" name="Oval 54"/>
              <p:cNvSpPr>
                <a:spLocks noChangeArrowheads="1"/>
              </p:cNvSpPr>
              <p:nvPr/>
            </p:nvSpPr>
            <p:spPr bwMode="auto">
              <a:xfrm>
                <a:off x="11058830" y="6691253"/>
                <a:ext cx="58436" cy="58436"/>
              </a:xfrm>
              <a:prstGeom prst="ellipse">
                <a:avLst/>
              </a:pr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Freeform 83"/>
              <p:cNvSpPr>
                <a:spLocks/>
              </p:cNvSpPr>
              <p:nvPr/>
            </p:nvSpPr>
            <p:spPr bwMode="auto">
              <a:xfrm>
                <a:off x="10431969" y="5262222"/>
                <a:ext cx="509989" cy="0"/>
              </a:xfrm>
              <a:custGeom>
                <a:avLst/>
                <a:gdLst>
                  <a:gd name="T0" fmla="*/ 0 w 192"/>
                  <a:gd name="T1" fmla="*/ 192 w 192"/>
                  <a:gd name="T2" fmla="*/ 0 w 19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92">
                    <a:moveTo>
                      <a:pt x="0" y="0"/>
                    </a:moveTo>
                    <a:lnTo>
                      <a:pt x="19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D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Freeform 112"/>
              <p:cNvSpPr>
                <a:spLocks/>
              </p:cNvSpPr>
              <p:nvPr/>
            </p:nvSpPr>
            <p:spPr bwMode="auto">
              <a:xfrm>
                <a:off x="10543529" y="5594245"/>
                <a:ext cx="672015" cy="448897"/>
              </a:xfrm>
              <a:custGeom>
                <a:avLst/>
                <a:gdLst>
                  <a:gd name="T0" fmla="*/ 29 w 91"/>
                  <a:gd name="T1" fmla="*/ 0 h 61"/>
                  <a:gd name="T2" fmla="*/ 91 w 91"/>
                  <a:gd name="T3" fmla="*/ 0 h 61"/>
                  <a:gd name="T4" fmla="*/ 91 w 91"/>
                  <a:gd name="T5" fmla="*/ 7 h 61"/>
                  <a:gd name="T6" fmla="*/ 29 w 91"/>
                  <a:gd name="T7" fmla="*/ 7 h 61"/>
                  <a:gd name="T8" fmla="*/ 7 w 91"/>
                  <a:gd name="T9" fmla="*/ 29 h 61"/>
                  <a:gd name="T10" fmla="*/ 7 w 91"/>
                  <a:gd name="T11" fmla="*/ 61 h 61"/>
                  <a:gd name="T12" fmla="*/ 0 w 91"/>
                  <a:gd name="T13" fmla="*/ 61 h 61"/>
                  <a:gd name="T14" fmla="*/ 0 w 91"/>
                  <a:gd name="T15" fmla="*/ 29 h 61"/>
                  <a:gd name="T16" fmla="*/ 29 w 91"/>
                  <a:gd name="T17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" h="61">
                    <a:moveTo>
                      <a:pt x="29" y="0"/>
                    </a:moveTo>
                    <a:cubicBezTo>
                      <a:pt x="91" y="0"/>
                      <a:pt x="91" y="0"/>
                      <a:pt x="91" y="0"/>
                    </a:cubicBezTo>
                    <a:cubicBezTo>
                      <a:pt x="91" y="7"/>
                      <a:pt x="91" y="7"/>
                      <a:pt x="91" y="7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17" y="7"/>
                      <a:pt x="7" y="17"/>
                      <a:pt x="7" y="29"/>
                    </a:cubicBezTo>
                    <a:cubicBezTo>
                      <a:pt x="7" y="61"/>
                      <a:pt x="7" y="61"/>
                      <a:pt x="7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lose/>
                  </a:path>
                </a:pathLst>
              </a:cu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79" name="TextBox 78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5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76" name="Picture 7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70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Section Title Accent Colo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061552" y="2307938"/>
            <a:ext cx="5820577" cy="724246"/>
          </a:xfrm>
        </p:spPr>
        <p:txBody>
          <a:bodyPr anchor="ctr" anchorCtr="0"/>
          <a:lstStyle>
            <a:lvl1pPr marL="0" indent="0">
              <a:buNone/>
              <a:defRPr>
                <a:gradFill>
                  <a:gsLst>
                    <a:gs pos="97908">
                      <a:schemeClr val="tx1"/>
                    </a:gs>
                    <a:gs pos="8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38052" y="1187621"/>
            <a:ext cx="1823500" cy="2964882"/>
          </a:xfrm>
        </p:spPr>
        <p:txBody>
          <a:bodyPr/>
          <a:lstStyle>
            <a:lvl1pPr marL="0" indent="0">
              <a:buNone/>
              <a:defRPr sz="20090">
                <a:gradFill>
                  <a:gsLst>
                    <a:gs pos="97071">
                      <a:schemeClr val="bg2">
                        <a:lumMod val="75000"/>
                      </a:schemeClr>
                    </a:gs>
                    <a:gs pos="92515">
                      <a:schemeClr val="bg2">
                        <a:lumMod val="75000"/>
                      </a:schemeClr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668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Section Title Accent Color 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061552" y="2307938"/>
            <a:ext cx="5820577" cy="724246"/>
          </a:xfrm>
        </p:spPr>
        <p:txBody>
          <a:bodyPr anchor="ctr" anchorCtr="0"/>
          <a:lstStyle>
            <a:lvl1pPr marL="0" indent="0">
              <a:buNone/>
              <a:defRPr>
                <a:gradFill>
                  <a:gsLst>
                    <a:gs pos="97908">
                      <a:schemeClr val="tx1"/>
                    </a:gs>
                    <a:gs pos="8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38052" y="1187621"/>
            <a:ext cx="1823500" cy="2964882"/>
          </a:xfrm>
        </p:spPr>
        <p:txBody>
          <a:bodyPr/>
          <a:lstStyle>
            <a:lvl1pPr marL="0" indent="0">
              <a:buNone/>
              <a:defRPr sz="20090">
                <a:gradFill>
                  <a:gsLst>
                    <a:gs pos="94979">
                      <a:schemeClr val="accent5">
                        <a:lumMod val="50000"/>
                      </a:schemeClr>
                    </a:gs>
                    <a:gs pos="7700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87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Section Title Accent Color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061552" y="2307938"/>
            <a:ext cx="5820577" cy="724246"/>
          </a:xfrm>
        </p:spPr>
        <p:txBody>
          <a:bodyPr anchor="ctr" anchorCtr="0"/>
          <a:lstStyle>
            <a:lvl1pPr marL="0" indent="0">
              <a:buNone/>
              <a:defRPr>
                <a:gradFill>
                  <a:gsLst>
                    <a:gs pos="97908">
                      <a:schemeClr val="tx1"/>
                    </a:gs>
                    <a:gs pos="8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38052" y="1187621"/>
            <a:ext cx="1823500" cy="2964882"/>
          </a:xfrm>
        </p:spPr>
        <p:txBody>
          <a:bodyPr/>
          <a:lstStyle>
            <a:lvl1pPr marL="0" indent="0">
              <a:buNone/>
              <a:defRPr sz="20090">
                <a:gradFill>
                  <a:gsLst>
                    <a:gs pos="99582">
                      <a:schemeClr val="accent2">
                        <a:lumMod val="75000"/>
                      </a:schemeClr>
                    </a:gs>
                    <a:gs pos="84000">
                      <a:schemeClr val="accent2">
                        <a:lumMod val="75000"/>
                      </a:schemeClr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2723" y="3653518"/>
            <a:ext cx="5228006" cy="2734414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9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lum bright="100000"/>
          </a:blip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78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Section Title Accent Color 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061552" y="2307938"/>
            <a:ext cx="5820577" cy="724246"/>
          </a:xfrm>
        </p:spPr>
        <p:txBody>
          <a:bodyPr anchor="ctr" anchorCtr="0"/>
          <a:lstStyle>
            <a:lvl1pPr marL="0" indent="0">
              <a:buNone/>
              <a:defRPr>
                <a:gradFill>
                  <a:gsLst>
                    <a:gs pos="97908">
                      <a:schemeClr val="tx1"/>
                    </a:gs>
                    <a:gs pos="8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38052" y="1187621"/>
            <a:ext cx="1823500" cy="2964882"/>
          </a:xfrm>
        </p:spPr>
        <p:txBody>
          <a:bodyPr/>
          <a:lstStyle>
            <a:lvl1pPr marL="0" indent="0">
              <a:buNone/>
              <a:defRPr sz="20090">
                <a:gradFill>
                  <a:gsLst>
                    <a:gs pos="88285">
                      <a:schemeClr val="accent6">
                        <a:lumMod val="75000"/>
                      </a:schemeClr>
                    </a:gs>
                    <a:gs pos="66000">
                      <a:schemeClr val="accent6">
                        <a:lumMod val="75000"/>
                      </a:schemeClr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5819017" y="3002487"/>
            <a:ext cx="5921711" cy="3614686"/>
            <a:chOff x="8092941" y="4424546"/>
            <a:chExt cx="3319523" cy="2025463"/>
          </a:xfrm>
        </p:grpSpPr>
        <p:grpSp>
          <p:nvGrpSpPr>
            <p:cNvPr id="7" name="Group 6"/>
            <p:cNvGrpSpPr/>
            <p:nvPr/>
          </p:nvGrpSpPr>
          <p:grpSpPr>
            <a:xfrm>
              <a:off x="8515202" y="4424546"/>
              <a:ext cx="2897262" cy="2025463"/>
              <a:chOff x="4243570" y="1476299"/>
              <a:chExt cx="3749792" cy="2621469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6728351" y="3141663"/>
                <a:ext cx="896938" cy="695325"/>
                <a:chOff x="6638926" y="3141663"/>
                <a:chExt cx="896938" cy="695325"/>
              </a:xfrm>
            </p:grpSpPr>
            <p:sp>
              <p:nvSpPr>
                <p:cNvPr id="49" name="Freeform 17"/>
                <p:cNvSpPr>
                  <a:spLocks/>
                </p:cNvSpPr>
                <p:nvPr/>
              </p:nvSpPr>
              <p:spPr bwMode="auto">
                <a:xfrm>
                  <a:off x="7010401" y="3363913"/>
                  <a:ext cx="142875" cy="269875"/>
                </a:xfrm>
                <a:custGeom>
                  <a:avLst/>
                  <a:gdLst>
                    <a:gd name="T0" fmla="*/ 0 w 90"/>
                    <a:gd name="T1" fmla="*/ 170 h 170"/>
                    <a:gd name="T2" fmla="*/ 90 w 90"/>
                    <a:gd name="T3" fmla="*/ 170 h 170"/>
                    <a:gd name="T4" fmla="*/ 80 w 90"/>
                    <a:gd name="T5" fmla="*/ 0 h 170"/>
                    <a:gd name="T6" fmla="*/ 11 w 90"/>
                    <a:gd name="T7" fmla="*/ 0 h 170"/>
                    <a:gd name="T8" fmla="*/ 0 w 90"/>
                    <a:gd name="T9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170">
                      <a:moveTo>
                        <a:pt x="0" y="170"/>
                      </a:moveTo>
                      <a:lnTo>
                        <a:pt x="90" y="170"/>
                      </a:lnTo>
                      <a:lnTo>
                        <a:pt x="80" y="0"/>
                      </a:lnTo>
                      <a:lnTo>
                        <a:pt x="11" y="0"/>
                      </a:lnTo>
                      <a:lnTo>
                        <a:pt x="0" y="1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50" name="Freeform 18"/>
                <p:cNvSpPr>
                  <a:spLocks/>
                </p:cNvSpPr>
                <p:nvPr/>
              </p:nvSpPr>
              <p:spPr bwMode="auto">
                <a:xfrm>
                  <a:off x="7042151" y="3141663"/>
                  <a:ext cx="77788" cy="269875"/>
                </a:xfrm>
                <a:custGeom>
                  <a:avLst/>
                  <a:gdLst>
                    <a:gd name="T0" fmla="*/ 0 w 49"/>
                    <a:gd name="T1" fmla="*/ 170 h 170"/>
                    <a:gd name="T2" fmla="*/ 49 w 49"/>
                    <a:gd name="T3" fmla="*/ 170 h 170"/>
                    <a:gd name="T4" fmla="*/ 45 w 49"/>
                    <a:gd name="T5" fmla="*/ 0 h 170"/>
                    <a:gd name="T6" fmla="*/ 6 w 49"/>
                    <a:gd name="T7" fmla="*/ 0 h 170"/>
                    <a:gd name="T8" fmla="*/ 0 w 49"/>
                    <a:gd name="T9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170">
                      <a:moveTo>
                        <a:pt x="0" y="170"/>
                      </a:moveTo>
                      <a:lnTo>
                        <a:pt x="49" y="170"/>
                      </a:lnTo>
                      <a:lnTo>
                        <a:pt x="45" y="0"/>
                      </a:lnTo>
                      <a:lnTo>
                        <a:pt x="6" y="0"/>
                      </a:lnTo>
                      <a:lnTo>
                        <a:pt x="0" y="1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51" name="Oval 19"/>
                <p:cNvSpPr>
                  <a:spLocks noChangeArrowheads="1"/>
                </p:cNvSpPr>
                <p:nvPr/>
              </p:nvSpPr>
              <p:spPr bwMode="auto">
                <a:xfrm>
                  <a:off x="7375526" y="3676650"/>
                  <a:ext cx="160338" cy="16033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52" name="Oval 20"/>
                <p:cNvSpPr>
                  <a:spLocks noChangeArrowheads="1"/>
                </p:cNvSpPr>
                <p:nvPr/>
              </p:nvSpPr>
              <p:spPr bwMode="auto">
                <a:xfrm>
                  <a:off x="6638926" y="3671888"/>
                  <a:ext cx="160338" cy="15875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53" name="Freeform 21"/>
                <p:cNvSpPr>
                  <a:spLocks/>
                </p:cNvSpPr>
                <p:nvPr/>
              </p:nvSpPr>
              <p:spPr bwMode="auto">
                <a:xfrm>
                  <a:off x="6719888" y="3546475"/>
                  <a:ext cx="735013" cy="115888"/>
                </a:xfrm>
                <a:custGeom>
                  <a:avLst/>
                  <a:gdLst>
                    <a:gd name="T0" fmla="*/ 0 w 248"/>
                    <a:gd name="T1" fmla="*/ 39 h 39"/>
                    <a:gd name="T2" fmla="*/ 32 w 248"/>
                    <a:gd name="T3" fmla="*/ 18 h 39"/>
                    <a:gd name="T4" fmla="*/ 124 w 248"/>
                    <a:gd name="T5" fmla="*/ 0 h 39"/>
                    <a:gd name="T6" fmla="*/ 216 w 248"/>
                    <a:gd name="T7" fmla="*/ 18 h 39"/>
                    <a:gd name="T8" fmla="*/ 248 w 248"/>
                    <a:gd name="T9" fmla="*/ 39 h 39"/>
                    <a:gd name="T10" fmla="*/ 0 w 248"/>
                    <a:gd name="T11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8" h="39">
                      <a:moveTo>
                        <a:pt x="0" y="39"/>
                      </a:moveTo>
                      <a:cubicBezTo>
                        <a:pt x="5" y="27"/>
                        <a:pt x="16" y="22"/>
                        <a:pt x="32" y="18"/>
                      </a:cubicBezTo>
                      <a:cubicBezTo>
                        <a:pt x="124" y="0"/>
                        <a:pt x="124" y="0"/>
                        <a:pt x="124" y="0"/>
                      </a:cubicBezTo>
                      <a:cubicBezTo>
                        <a:pt x="216" y="18"/>
                        <a:pt x="216" y="18"/>
                        <a:pt x="216" y="18"/>
                      </a:cubicBezTo>
                      <a:cubicBezTo>
                        <a:pt x="230" y="21"/>
                        <a:pt x="243" y="27"/>
                        <a:pt x="248" y="39"/>
                      </a:cubicBezTo>
                      <a:lnTo>
                        <a:pt x="0" y="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54" name="Rectangle 22"/>
                <p:cNvSpPr>
                  <a:spLocks noChangeArrowheads="1"/>
                </p:cNvSpPr>
                <p:nvPr/>
              </p:nvSpPr>
              <p:spPr bwMode="auto">
                <a:xfrm>
                  <a:off x="7375526" y="3662363"/>
                  <a:ext cx="79375" cy="9525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55" name="Rectangle 23"/>
                <p:cNvSpPr>
                  <a:spLocks noChangeArrowheads="1"/>
                </p:cNvSpPr>
                <p:nvPr/>
              </p:nvSpPr>
              <p:spPr bwMode="auto">
                <a:xfrm>
                  <a:off x="6719888" y="3662363"/>
                  <a:ext cx="79375" cy="889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56" name="Freeform 24"/>
                <p:cNvSpPr>
                  <a:spLocks/>
                </p:cNvSpPr>
                <p:nvPr/>
              </p:nvSpPr>
              <p:spPr bwMode="auto">
                <a:xfrm>
                  <a:off x="7102476" y="3676650"/>
                  <a:ext cx="38100" cy="160338"/>
                </a:xfrm>
                <a:custGeom>
                  <a:avLst/>
                  <a:gdLst>
                    <a:gd name="T0" fmla="*/ 0 w 13"/>
                    <a:gd name="T1" fmla="*/ 51 h 54"/>
                    <a:gd name="T2" fmla="*/ 3 w 13"/>
                    <a:gd name="T3" fmla="*/ 54 h 54"/>
                    <a:gd name="T4" fmla="*/ 10 w 13"/>
                    <a:gd name="T5" fmla="*/ 54 h 54"/>
                    <a:gd name="T6" fmla="*/ 13 w 13"/>
                    <a:gd name="T7" fmla="*/ 51 h 54"/>
                    <a:gd name="T8" fmla="*/ 13 w 13"/>
                    <a:gd name="T9" fmla="*/ 3 h 54"/>
                    <a:gd name="T10" fmla="*/ 10 w 13"/>
                    <a:gd name="T11" fmla="*/ 0 h 54"/>
                    <a:gd name="T12" fmla="*/ 3 w 13"/>
                    <a:gd name="T13" fmla="*/ 0 h 54"/>
                    <a:gd name="T14" fmla="*/ 0 w 13"/>
                    <a:gd name="T15" fmla="*/ 3 h 54"/>
                    <a:gd name="T16" fmla="*/ 0 w 13"/>
                    <a:gd name="T17" fmla="*/ 51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" h="54">
                      <a:moveTo>
                        <a:pt x="0" y="51"/>
                      </a:moveTo>
                      <a:cubicBezTo>
                        <a:pt x="0" y="52"/>
                        <a:pt x="2" y="54"/>
                        <a:pt x="3" y="54"/>
                      </a:cubicBezTo>
                      <a:cubicBezTo>
                        <a:pt x="10" y="54"/>
                        <a:pt x="10" y="54"/>
                        <a:pt x="10" y="54"/>
                      </a:cubicBezTo>
                      <a:cubicBezTo>
                        <a:pt x="12" y="54"/>
                        <a:pt x="13" y="52"/>
                        <a:pt x="13" y="51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1"/>
                        <a:pt x="12" y="0"/>
                        <a:pt x="10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0" y="1"/>
                        <a:pt x="0" y="3"/>
                      </a:cubicBezTo>
                      <a:lnTo>
                        <a:pt x="0" y="5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57" name="Freeform 25"/>
                <p:cNvSpPr>
                  <a:spLocks/>
                </p:cNvSpPr>
                <p:nvPr/>
              </p:nvSpPr>
              <p:spPr bwMode="auto">
                <a:xfrm>
                  <a:off x="7021513" y="3676650"/>
                  <a:ext cx="39688" cy="160338"/>
                </a:xfrm>
                <a:custGeom>
                  <a:avLst/>
                  <a:gdLst>
                    <a:gd name="T0" fmla="*/ 0 w 13"/>
                    <a:gd name="T1" fmla="*/ 51 h 54"/>
                    <a:gd name="T2" fmla="*/ 3 w 13"/>
                    <a:gd name="T3" fmla="*/ 54 h 54"/>
                    <a:gd name="T4" fmla="*/ 10 w 13"/>
                    <a:gd name="T5" fmla="*/ 54 h 54"/>
                    <a:gd name="T6" fmla="*/ 13 w 13"/>
                    <a:gd name="T7" fmla="*/ 51 h 54"/>
                    <a:gd name="T8" fmla="*/ 13 w 13"/>
                    <a:gd name="T9" fmla="*/ 3 h 54"/>
                    <a:gd name="T10" fmla="*/ 10 w 13"/>
                    <a:gd name="T11" fmla="*/ 0 h 54"/>
                    <a:gd name="T12" fmla="*/ 3 w 13"/>
                    <a:gd name="T13" fmla="*/ 0 h 54"/>
                    <a:gd name="T14" fmla="*/ 0 w 13"/>
                    <a:gd name="T15" fmla="*/ 3 h 54"/>
                    <a:gd name="T16" fmla="*/ 0 w 13"/>
                    <a:gd name="T17" fmla="*/ 51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" h="54">
                      <a:moveTo>
                        <a:pt x="0" y="51"/>
                      </a:moveTo>
                      <a:cubicBezTo>
                        <a:pt x="0" y="52"/>
                        <a:pt x="1" y="54"/>
                        <a:pt x="3" y="54"/>
                      </a:cubicBezTo>
                      <a:cubicBezTo>
                        <a:pt x="10" y="54"/>
                        <a:pt x="10" y="54"/>
                        <a:pt x="10" y="54"/>
                      </a:cubicBezTo>
                      <a:cubicBezTo>
                        <a:pt x="11" y="54"/>
                        <a:pt x="13" y="52"/>
                        <a:pt x="13" y="51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1"/>
                        <a:pt x="11" y="0"/>
                        <a:pt x="10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lnTo>
                        <a:pt x="0" y="5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58" name="Rectangle 26"/>
                <p:cNvSpPr>
                  <a:spLocks noChangeArrowheads="1"/>
                </p:cNvSpPr>
                <p:nvPr/>
              </p:nvSpPr>
              <p:spPr bwMode="auto">
                <a:xfrm>
                  <a:off x="7040563" y="3562350"/>
                  <a:ext cx="82550" cy="22383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 rot="1103645">
                <a:off x="6767684" y="1476299"/>
                <a:ext cx="1225678" cy="1846263"/>
                <a:chOff x="6413501" y="1441450"/>
                <a:chExt cx="1225678" cy="1846263"/>
              </a:xfrm>
            </p:grpSpPr>
            <p:sp>
              <p:nvSpPr>
                <p:cNvPr id="25" name="Rectangle 5"/>
                <p:cNvSpPr>
                  <a:spLocks noChangeArrowheads="1"/>
                </p:cNvSpPr>
                <p:nvPr/>
              </p:nvSpPr>
              <p:spPr bwMode="auto">
                <a:xfrm>
                  <a:off x="7286626" y="1944688"/>
                  <a:ext cx="185738" cy="153988"/>
                </a:xfrm>
                <a:prstGeom prst="rect">
                  <a:avLst/>
                </a:pr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6" name="Freeform 6"/>
                <p:cNvSpPr>
                  <a:spLocks/>
                </p:cNvSpPr>
                <p:nvPr/>
              </p:nvSpPr>
              <p:spPr bwMode="auto">
                <a:xfrm>
                  <a:off x="7286626" y="1985963"/>
                  <a:ext cx="185738" cy="92075"/>
                </a:xfrm>
                <a:custGeom>
                  <a:avLst/>
                  <a:gdLst>
                    <a:gd name="T0" fmla="*/ 0 w 117"/>
                    <a:gd name="T1" fmla="*/ 22 h 58"/>
                    <a:gd name="T2" fmla="*/ 117 w 117"/>
                    <a:gd name="T3" fmla="*/ 0 h 58"/>
                    <a:gd name="T4" fmla="*/ 0 w 117"/>
                    <a:gd name="T5" fmla="*/ 58 h 58"/>
                    <a:gd name="T6" fmla="*/ 0 w 117"/>
                    <a:gd name="T7" fmla="*/ 22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7" h="58">
                      <a:moveTo>
                        <a:pt x="0" y="22"/>
                      </a:moveTo>
                      <a:lnTo>
                        <a:pt x="117" y="0"/>
                      </a:lnTo>
                      <a:lnTo>
                        <a:pt x="0" y="58"/>
                      </a:lnTo>
                      <a:lnTo>
                        <a:pt x="0" y="22"/>
                      </a:ln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7" name="Freeform 7"/>
                <p:cNvSpPr>
                  <a:spLocks/>
                </p:cNvSpPr>
                <p:nvPr/>
              </p:nvSpPr>
              <p:spPr bwMode="auto">
                <a:xfrm>
                  <a:off x="6962776" y="1506538"/>
                  <a:ext cx="601663" cy="552450"/>
                </a:xfrm>
                <a:custGeom>
                  <a:avLst/>
                  <a:gdLst>
                    <a:gd name="T0" fmla="*/ 196 w 203"/>
                    <a:gd name="T1" fmla="*/ 75 h 187"/>
                    <a:gd name="T2" fmla="*/ 100 w 203"/>
                    <a:gd name="T3" fmla="*/ 8 h 187"/>
                    <a:gd name="T4" fmla="*/ 24 w 203"/>
                    <a:gd name="T5" fmla="*/ 21 h 187"/>
                    <a:gd name="T6" fmla="*/ 14 w 203"/>
                    <a:gd name="T7" fmla="*/ 94 h 187"/>
                    <a:gd name="T8" fmla="*/ 0 w 203"/>
                    <a:gd name="T9" fmla="*/ 115 h 187"/>
                    <a:gd name="T10" fmla="*/ 2 w 203"/>
                    <a:gd name="T11" fmla="*/ 131 h 187"/>
                    <a:gd name="T12" fmla="*/ 22 w 203"/>
                    <a:gd name="T13" fmla="*/ 128 h 187"/>
                    <a:gd name="T14" fmla="*/ 32 w 203"/>
                    <a:gd name="T15" fmla="*/ 187 h 187"/>
                    <a:gd name="T16" fmla="*/ 128 w 203"/>
                    <a:gd name="T17" fmla="*/ 170 h 187"/>
                    <a:gd name="T18" fmla="*/ 128 w 203"/>
                    <a:gd name="T19" fmla="*/ 171 h 187"/>
                    <a:gd name="T20" fmla="*/ 129 w 203"/>
                    <a:gd name="T21" fmla="*/ 170 h 187"/>
                    <a:gd name="T22" fmla="*/ 129 w 203"/>
                    <a:gd name="T23" fmla="*/ 170 h 187"/>
                    <a:gd name="T24" fmla="*/ 129 w 203"/>
                    <a:gd name="T25" fmla="*/ 170 h 187"/>
                    <a:gd name="T26" fmla="*/ 196 w 203"/>
                    <a:gd name="T27" fmla="*/ 75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03" h="187">
                      <a:moveTo>
                        <a:pt x="196" y="75"/>
                      </a:moveTo>
                      <a:cubicBezTo>
                        <a:pt x="188" y="30"/>
                        <a:pt x="145" y="0"/>
                        <a:pt x="100" y="8"/>
                      </a:cubicBezTo>
                      <a:cubicBezTo>
                        <a:pt x="24" y="21"/>
                        <a:pt x="24" y="21"/>
                        <a:pt x="24" y="21"/>
                      </a:cubicBezTo>
                      <a:cubicBezTo>
                        <a:pt x="24" y="21"/>
                        <a:pt x="15" y="91"/>
                        <a:pt x="14" y="94"/>
                      </a:cubicBezTo>
                      <a:cubicBezTo>
                        <a:pt x="13" y="103"/>
                        <a:pt x="8" y="110"/>
                        <a:pt x="0" y="115"/>
                      </a:cubicBezTo>
                      <a:cubicBezTo>
                        <a:pt x="2" y="131"/>
                        <a:pt x="2" y="131"/>
                        <a:pt x="2" y="131"/>
                      </a:cubicBezTo>
                      <a:cubicBezTo>
                        <a:pt x="22" y="128"/>
                        <a:pt x="22" y="128"/>
                        <a:pt x="22" y="128"/>
                      </a:cubicBezTo>
                      <a:cubicBezTo>
                        <a:pt x="32" y="187"/>
                        <a:pt x="32" y="187"/>
                        <a:pt x="32" y="187"/>
                      </a:cubicBezTo>
                      <a:cubicBezTo>
                        <a:pt x="128" y="170"/>
                        <a:pt x="128" y="170"/>
                        <a:pt x="128" y="170"/>
                      </a:cubicBezTo>
                      <a:cubicBezTo>
                        <a:pt x="128" y="171"/>
                        <a:pt x="128" y="171"/>
                        <a:pt x="128" y="171"/>
                      </a:cubicBezTo>
                      <a:cubicBezTo>
                        <a:pt x="129" y="171"/>
                        <a:pt x="129" y="170"/>
                        <a:pt x="129" y="170"/>
                      </a:cubicBezTo>
                      <a:cubicBezTo>
                        <a:pt x="129" y="170"/>
                        <a:pt x="129" y="170"/>
                        <a:pt x="129" y="170"/>
                      </a:cubicBezTo>
                      <a:cubicBezTo>
                        <a:pt x="129" y="170"/>
                        <a:pt x="129" y="170"/>
                        <a:pt x="129" y="170"/>
                      </a:cubicBezTo>
                      <a:cubicBezTo>
                        <a:pt x="174" y="162"/>
                        <a:pt x="203" y="120"/>
                        <a:pt x="196" y="75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8" name="Freeform 8"/>
                <p:cNvSpPr>
                  <a:spLocks/>
                </p:cNvSpPr>
                <p:nvPr/>
              </p:nvSpPr>
              <p:spPr bwMode="auto">
                <a:xfrm>
                  <a:off x="6997701" y="1441450"/>
                  <a:ext cx="603250" cy="592138"/>
                </a:xfrm>
                <a:custGeom>
                  <a:avLst/>
                  <a:gdLst>
                    <a:gd name="T0" fmla="*/ 121 w 203"/>
                    <a:gd name="T1" fmla="*/ 6 h 200"/>
                    <a:gd name="T2" fmla="*/ 52 w 203"/>
                    <a:gd name="T3" fmla="*/ 18 h 200"/>
                    <a:gd name="T4" fmla="*/ 27 w 203"/>
                    <a:gd name="T5" fmla="*/ 0 h 200"/>
                    <a:gd name="T6" fmla="*/ 31 w 203"/>
                    <a:gd name="T7" fmla="*/ 22 h 200"/>
                    <a:gd name="T8" fmla="*/ 0 w 203"/>
                    <a:gd name="T9" fmla="*/ 1 h 200"/>
                    <a:gd name="T10" fmla="*/ 8 w 203"/>
                    <a:gd name="T11" fmla="*/ 46 h 200"/>
                    <a:gd name="T12" fmla="*/ 57 w 203"/>
                    <a:gd name="T13" fmla="*/ 83 h 200"/>
                    <a:gd name="T14" fmla="*/ 68 w 203"/>
                    <a:gd name="T15" fmla="*/ 150 h 200"/>
                    <a:gd name="T16" fmla="*/ 91 w 203"/>
                    <a:gd name="T17" fmla="*/ 146 h 200"/>
                    <a:gd name="T18" fmla="*/ 86 w 203"/>
                    <a:gd name="T19" fmla="*/ 120 h 200"/>
                    <a:gd name="T20" fmla="*/ 152 w 203"/>
                    <a:gd name="T21" fmla="*/ 186 h 200"/>
                    <a:gd name="T22" fmla="*/ 203 w 203"/>
                    <a:gd name="T23" fmla="*/ 200 h 200"/>
                    <a:gd name="T24" fmla="*/ 174 w 203"/>
                    <a:gd name="T25" fmla="*/ 43 h 200"/>
                    <a:gd name="T26" fmla="*/ 121 w 203"/>
                    <a:gd name="T27" fmla="*/ 6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03" h="200">
                      <a:moveTo>
                        <a:pt x="121" y="6"/>
                      </a:moveTo>
                      <a:cubicBezTo>
                        <a:pt x="52" y="18"/>
                        <a:pt x="52" y="18"/>
                        <a:pt x="52" y="18"/>
                      </a:cubicBez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31" y="22"/>
                        <a:pt x="31" y="22"/>
                        <a:pt x="31" y="2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8" y="46"/>
                        <a:pt x="8" y="46"/>
                        <a:pt x="8" y="46"/>
                      </a:cubicBezTo>
                      <a:cubicBezTo>
                        <a:pt x="12" y="69"/>
                        <a:pt x="34" y="85"/>
                        <a:pt x="57" y="83"/>
                      </a:cubicBezTo>
                      <a:cubicBezTo>
                        <a:pt x="68" y="150"/>
                        <a:pt x="68" y="150"/>
                        <a:pt x="68" y="150"/>
                      </a:cubicBezTo>
                      <a:cubicBezTo>
                        <a:pt x="91" y="146"/>
                        <a:pt x="91" y="146"/>
                        <a:pt x="91" y="146"/>
                      </a:cubicBezTo>
                      <a:cubicBezTo>
                        <a:pt x="86" y="120"/>
                        <a:pt x="86" y="120"/>
                        <a:pt x="86" y="120"/>
                      </a:cubicBezTo>
                      <a:cubicBezTo>
                        <a:pt x="152" y="186"/>
                        <a:pt x="152" y="186"/>
                        <a:pt x="152" y="186"/>
                      </a:cubicBezTo>
                      <a:cubicBezTo>
                        <a:pt x="203" y="200"/>
                        <a:pt x="203" y="200"/>
                        <a:pt x="203" y="200"/>
                      </a:cubicBezTo>
                      <a:cubicBezTo>
                        <a:pt x="174" y="43"/>
                        <a:pt x="174" y="43"/>
                        <a:pt x="174" y="43"/>
                      </a:cubicBezTo>
                      <a:cubicBezTo>
                        <a:pt x="170" y="18"/>
                        <a:pt x="146" y="2"/>
                        <a:pt x="121" y="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9" name="Freeform 9"/>
                <p:cNvSpPr>
                  <a:spLocks/>
                </p:cNvSpPr>
                <p:nvPr/>
              </p:nvSpPr>
              <p:spPr bwMode="auto">
                <a:xfrm>
                  <a:off x="7239001" y="1701800"/>
                  <a:ext cx="88900" cy="147638"/>
                </a:xfrm>
                <a:custGeom>
                  <a:avLst/>
                  <a:gdLst>
                    <a:gd name="T0" fmla="*/ 0 w 30"/>
                    <a:gd name="T1" fmla="*/ 2 h 50"/>
                    <a:gd name="T2" fmla="*/ 8 w 30"/>
                    <a:gd name="T3" fmla="*/ 50 h 50"/>
                    <a:gd name="T4" fmla="*/ 28 w 30"/>
                    <a:gd name="T5" fmla="*/ 22 h 50"/>
                    <a:gd name="T6" fmla="*/ 0 w 30"/>
                    <a:gd name="T7" fmla="*/ 2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" h="50">
                      <a:moveTo>
                        <a:pt x="0" y="2"/>
                      </a:moveTo>
                      <a:cubicBezTo>
                        <a:pt x="8" y="50"/>
                        <a:pt x="8" y="50"/>
                        <a:pt x="8" y="50"/>
                      </a:cubicBezTo>
                      <a:cubicBezTo>
                        <a:pt x="21" y="48"/>
                        <a:pt x="30" y="35"/>
                        <a:pt x="28" y="22"/>
                      </a:cubicBezTo>
                      <a:cubicBezTo>
                        <a:pt x="26" y="9"/>
                        <a:pt x="13" y="0"/>
                        <a:pt x="0" y="2"/>
                      </a:cubicBez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0" name="Oval 10"/>
                <p:cNvSpPr>
                  <a:spLocks noChangeArrowheads="1"/>
                </p:cNvSpPr>
                <p:nvPr/>
              </p:nvSpPr>
              <p:spPr bwMode="auto">
                <a:xfrm>
                  <a:off x="7064376" y="1801813"/>
                  <a:ext cx="34925" cy="36513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1" name="Freeform 11"/>
                <p:cNvSpPr>
                  <a:spLocks/>
                </p:cNvSpPr>
                <p:nvPr/>
              </p:nvSpPr>
              <p:spPr bwMode="auto">
                <a:xfrm>
                  <a:off x="7037388" y="1920875"/>
                  <a:ext cx="96838" cy="76200"/>
                </a:xfrm>
                <a:custGeom>
                  <a:avLst/>
                  <a:gdLst>
                    <a:gd name="T0" fmla="*/ 0 w 33"/>
                    <a:gd name="T1" fmla="*/ 6 h 26"/>
                    <a:gd name="T2" fmla="*/ 3 w 33"/>
                    <a:gd name="T3" fmla="*/ 26 h 26"/>
                    <a:gd name="T4" fmla="*/ 33 w 33"/>
                    <a:gd name="T5" fmla="*/ 0 h 26"/>
                    <a:gd name="T6" fmla="*/ 0 w 33"/>
                    <a:gd name="T7" fmla="*/ 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26">
                      <a:moveTo>
                        <a:pt x="0" y="6"/>
                      </a:move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18" y="23"/>
                        <a:pt x="29" y="13"/>
                        <a:pt x="33" y="0"/>
                      </a:cubicBez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2" name="Freeform 12"/>
                <p:cNvSpPr>
                  <a:spLocks/>
                </p:cNvSpPr>
                <p:nvPr/>
              </p:nvSpPr>
              <p:spPr bwMode="auto">
                <a:xfrm>
                  <a:off x="7116763" y="1897063"/>
                  <a:ext cx="41275" cy="44450"/>
                </a:xfrm>
                <a:custGeom>
                  <a:avLst/>
                  <a:gdLst>
                    <a:gd name="T0" fmla="*/ 12 w 14"/>
                    <a:gd name="T1" fmla="*/ 15 h 15"/>
                    <a:gd name="T2" fmla="*/ 11 w 14"/>
                    <a:gd name="T3" fmla="*/ 4 h 15"/>
                    <a:gd name="T4" fmla="*/ 0 w 14"/>
                    <a:gd name="T5" fmla="*/ 2 h 15"/>
                    <a:gd name="T6" fmla="*/ 12 w 14"/>
                    <a:gd name="T7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15">
                      <a:moveTo>
                        <a:pt x="12" y="15"/>
                      </a:moveTo>
                      <a:cubicBezTo>
                        <a:pt x="14" y="11"/>
                        <a:pt x="14" y="7"/>
                        <a:pt x="11" y="4"/>
                      </a:cubicBezTo>
                      <a:cubicBezTo>
                        <a:pt x="8" y="1"/>
                        <a:pt x="3" y="0"/>
                        <a:pt x="0" y="2"/>
                      </a:cubicBezTo>
                      <a:lnTo>
                        <a:pt x="12" y="15"/>
                      </a:ln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3" name="Freeform 13"/>
                <p:cNvSpPr>
                  <a:spLocks/>
                </p:cNvSpPr>
                <p:nvPr/>
              </p:nvSpPr>
              <p:spPr bwMode="auto">
                <a:xfrm>
                  <a:off x="6419851" y="2811463"/>
                  <a:ext cx="1052513" cy="250825"/>
                </a:xfrm>
                <a:custGeom>
                  <a:avLst/>
                  <a:gdLst>
                    <a:gd name="T0" fmla="*/ 42 w 355"/>
                    <a:gd name="T1" fmla="*/ 0 h 85"/>
                    <a:gd name="T2" fmla="*/ 0 w 355"/>
                    <a:gd name="T3" fmla="*/ 43 h 85"/>
                    <a:gd name="T4" fmla="*/ 42 w 355"/>
                    <a:gd name="T5" fmla="*/ 85 h 85"/>
                    <a:gd name="T6" fmla="*/ 312 w 355"/>
                    <a:gd name="T7" fmla="*/ 85 h 85"/>
                    <a:gd name="T8" fmla="*/ 355 w 355"/>
                    <a:gd name="T9" fmla="*/ 43 h 85"/>
                    <a:gd name="T10" fmla="*/ 355 w 355"/>
                    <a:gd name="T11" fmla="*/ 0 h 85"/>
                    <a:gd name="T12" fmla="*/ 42 w 355"/>
                    <a:gd name="T13" fmla="*/ 0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55" h="85">
                      <a:moveTo>
                        <a:pt x="42" y="0"/>
                      </a:move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66"/>
                        <a:pt x="19" y="85"/>
                        <a:pt x="42" y="85"/>
                      </a:cubicBezTo>
                      <a:cubicBezTo>
                        <a:pt x="312" y="85"/>
                        <a:pt x="312" y="85"/>
                        <a:pt x="312" y="85"/>
                      </a:cubicBezTo>
                      <a:cubicBezTo>
                        <a:pt x="336" y="85"/>
                        <a:pt x="355" y="66"/>
                        <a:pt x="355" y="43"/>
                      </a:cubicBezTo>
                      <a:cubicBezTo>
                        <a:pt x="355" y="0"/>
                        <a:pt x="355" y="0"/>
                        <a:pt x="355" y="0"/>
                      </a:cubicBez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4" name="Freeform 14"/>
                <p:cNvSpPr>
                  <a:spLocks/>
                </p:cNvSpPr>
                <p:nvPr/>
              </p:nvSpPr>
              <p:spPr bwMode="auto">
                <a:xfrm>
                  <a:off x="7154863" y="2078038"/>
                  <a:ext cx="317500" cy="735013"/>
                </a:xfrm>
                <a:custGeom>
                  <a:avLst/>
                  <a:gdLst>
                    <a:gd name="T0" fmla="*/ 75 w 107"/>
                    <a:gd name="T1" fmla="*/ 0 h 249"/>
                    <a:gd name="T2" fmla="*/ 0 w 107"/>
                    <a:gd name="T3" fmla="*/ 124 h 249"/>
                    <a:gd name="T4" fmla="*/ 0 w 107"/>
                    <a:gd name="T5" fmla="*/ 249 h 249"/>
                    <a:gd name="T6" fmla="*/ 107 w 107"/>
                    <a:gd name="T7" fmla="*/ 249 h 249"/>
                    <a:gd name="T8" fmla="*/ 107 w 107"/>
                    <a:gd name="T9" fmla="*/ 0 h 249"/>
                    <a:gd name="T10" fmla="*/ 75 w 107"/>
                    <a:gd name="T11" fmla="*/ 0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7" h="249">
                      <a:moveTo>
                        <a:pt x="75" y="0"/>
                      </a:moveTo>
                      <a:cubicBezTo>
                        <a:pt x="9" y="0"/>
                        <a:pt x="0" y="76"/>
                        <a:pt x="0" y="124"/>
                      </a:cubicBezTo>
                      <a:cubicBezTo>
                        <a:pt x="0" y="249"/>
                        <a:pt x="0" y="249"/>
                        <a:pt x="0" y="249"/>
                      </a:cubicBezTo>
                      <a:cubicBezTo>
                        <a:pt x="107" y="249"/>
                        <a:pt x="107" y="249"/>
                        <a:pt x="107" y="249"/>
                      </a:cubicBezTo>
                      <a:cubicBezTo>
                        <a:pt x="107" y="0"/>
                        <a:pt x="107" y="0"/>
                        <a:pt x="107" y="0"/>
                      </a:cubicBezTo>
                      <a:cubicBezTo>
                        <a:pt x="107" y="0"/>
                        <a:pt x="78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D83B01">
                    <a:lumMod val="75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5" name="Freeform 27"/>
                <p:cNvSpPr>
                  <a:spLocks/>
                </p:cNvSpPr>
                <p:nvPr/>
              </p:nvSpPr>
              <p:spPr bwMode="auto">
                <a:xfrm>
                  <a:off x="6846888" y="3092450"/>
                  <a:ext cx="471488" cy="58738"/>
                </a:xfrm>
                <a:custGeom>
                  <a:avLst/>
                  <a:gdLst>
                    <a:gd name="T0" fmla="*/ 0 w 159"/>
                    <a:gd name="T1" fmla="*/ 10 h 20"/>
                    <a:gd name="T2" fmla="*/ 10 w 159"/>
                    <a:gd name="T3" fmla="*/ 20 h 20"/>
                    <a:gd name="T4" fmla="*/ 148 w 159"/>
                    <a:gd name="T5" fmla="*/ 20 h 20"/>
                    <a:gd name="T6" fmla="*/ 159 w 159"/>
                    <a:gd name="T7" fmla="*/ 10 h 20"/>
                    <a:gd name="T8" fmla="*/ 159 w 159"/>
                    <a:gd name="T9" fmla="*/ 10 h 20"/>
                    <a:gd name="T10" fmla="*/ 148 w 159"/>
                    <a:gd name="T11" fmla="*/ 0 h 20"/>
                    <a:gd name="T12" fmla="*/ 10 w 159"/>
                    <a:gd name="T13" fmla="*/ 0 h 20"/>
                    <a:gd name="T14" fmla="*/ 0 w 159"/>
                    <a:gd name="T15" fmla="*/ 1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9" h="20">
                      <a:moveTo>
                        <a:pt x="0" y="10"/>
                      </a:moveTo>
                      <a:cubicBezTo>
                        <a:pt x="0" y="16"/>
                        <a:pt x="4" y="20"/>
                        <a:pt x="10" y="20"/>
                      </a:cubicBezTo>
                      <a:cubicBezTo>
                        <a:pt x="148" y="20"/>
                        <a:pt x="148" y="20"/>
                        <a:pt x="148" y="20"/>
                      </a:cubicBezTo>
                      <a:cubicBezTo>
                        <a:pt x="154" y="20"/>
                        <a:pt x="159" y="16"/>
                        <a:pt x="159" y="10"/>
                      </a:cubicBezTo>
                      <a:cubicBezTo>
                        <a:pt x="159" y="10"/>
                        <a:pt x="159" y="10"/>
                        <a:pt x="159" y="10"/>
                      </a:cubicBezTo>
                      <a:cubicBezTo>
                        <a:pt x="159" y="4"/>
                        <a:pt x="154" y="0"/>
                        <a:pt x="148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4" y="0"/>
                        <a:pt x="0" y="4"/>
                        <a:pt x="0" y="1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6" name="Freeform 28"/>
                <p:cNvSpPr>
                  <a:spLocks/>
                </p:cNvSpPr>
                <p:nvPr/>
              </p:nvSpPr>
              <p:spPr bwMode="auto">
                <a:xfrm>
                  <a:off x="6630988" y="3055938"/>
                  <a:ext cx="901700" cy="65088"/>
                </a:xfrm>
                <a:custGeom>
                  <a:avLst/>
                  <a:gdLst>
                    <a:gd name="T0" fmla="*/ 304 w 304"/>
                    <a:gd name="T1" fmla="*/ 0 h 22"/>
                    <a:gd name="T2" fmla="*/ 304 w 304"/>
                    <a:gd name="T3" fmla="*/ 0 h 22"/>
                    <a:gd name="T4" fmla="*/ 282 w 304"/>
                    <a:gd name="T5" fmla="*/ 22 h 22"/>
                    <a:gd name="T6" fmla="*/ 22 w 304"/>
                    <a:gd name="T7" fmla="*/ 22 h 22"/>
                    <a:gd name="T8" fmla="*/ 0 w 304"/>
                    <a:gd name="T9" fmla="*/ 0 h 22"/>
                    <a:gd name="T10" fmla="*/ 0 w 304"/>
                    <a:gd name="T11" fmla="*/ 0 h 22"/>
                    <a:gd name="T12" fmla="*/ 304 w 304"/>
                    <a:gd name="T13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4" h="22">
                      <a:moveTo>
                        <a:pt x="304" y="0"/>
                      </a:moveTo>
                      <a:cubicBezTo>
                        <a:pt x="304" y="0"/>
                        <a:pt x="304" y="0"/>
                        <a:pt x="304" y="0"/>
                      </a:cubicBezTo>
                      <a:cubicBezTo>
                        <a:pt x="304" y="12"/>
                        <a:pt x="294" y="22"/>
                        <a:pt x="28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10" y="22"/>
                        <a:pt x="0" y="12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304" y="0"/>
                      </a:lnTo>
                      <a:close/>
                    </a:path>
                  </a:pathLst>
                </a:custGeom>
                <a:solidFill>
                  <a:srgbClr val="00BC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7" name="Freeform 29"/>
                <p:cNvSpPr>
                  <a:spLocks/>
                </p:cNvSpPr>
                <p:nvPr/>
              </p:nvSpPr>
              <p:spPr bwMode="auto">
                <a:xfrm>
                  <a:off x="7470908" y="2048827"/>
                  <a:ext cx="65088" cy="795337"/>
                </a:xfrm>
                <a:custGeom>
                  <a:avLst/>
                  <a:gdLst>
                    <a:gd name="T0" fmla="*/ 0 w 22"/>
                    <a:gd name="T1" fmla="*/ 0 h 269"/>
                    <a:gd name="T2" fmla="*/ 0 w 22"/>
                    <a:gd name="T3" fmla="*/ 0 h 269"/>
                    <a:gd name="T4" fmla="*/ 22 w 22"/>
                    <a:gd name="T5" fmla="*/ 22 h 269"/>
                    <a:gd name="T6" fmla="*/ 22 w 22"/>
                    <a:gd name="T7" fmla="*/ 247 h 269"/>
                    <a:gd name="T8" fmla="*/ 0 w 22"/>
                    <a:gd name="T9" fmla="*/ 269 h 269"/>
                    <a:gd name="T10" fmla="*/ 0 w 22"/>
                    <a:gd name="T11" fmla="*/ 269 h 269"/>
                    <a:gd name="T12" fmla="*/ 0 w 22"/>
                    <a:gd name="T13" fmla="*/ 0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" h="269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2" y="0"/>
                        <a:pt x="22" y="9"/>
                        <a:pt x="22" y="22"/>
                      </a:cubicBezTo>
                      <a:cubicBezTo>
                        <a:pt x="22" y="247"/>
                        <a:pt x="22" y="247"/>
                        <a:pt x="22" y="247"/>
                      </a:cubicBezTo>
                      <a:cubicBezTo>
                        <a:pt x="22" y="259"/>
                        <a:pt x="12" y="269"/>
                        <a:pt x="0" y="269"/>
                      </a:cubicBezTo>
                      <a:cubicBezTo>
                        <a:pt x="0" y="269"/>
                        <a:pt x="0" y="269"/>
                        <a:pt x="0" y="26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C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8" name="Freeform 30"/>
                <p:cNvSpPr>
                  <a:spLocks/>
                </p:cNvSpPr>
                <p:nvPr/>
              </p:nvSpPr>
              <p:spPr bwMode="auto">
                <a:xfrm>
                  <a:off x="7116895" y="2488562"/>
                  <a:ext cx="468313" cy="677864"/>
                </a:xfrm>
                <a:custGeom>
                  <a:avLst/>
                  <a:gdLst>
                    <a:gd name="T0" fmla="*/ 0 w 158"/>
                    <a:gd name="T1" fmla="*/ 229 h 229"/>
                    <a:gd name="T2" fmla="*/ 122 w 158"/>
                    <a:gd name="T3" fmla="*/ 229 h 229"/>
                    <a:gd name="T4" fmla="*/ 158 w 158"/>
                    <a:gd name="T5" fmla="*/ 193 h 229"/>
                    <a:gd name="T6" fmla="*/ 158 w 158"/>
                    <a:gd name="T7" fmla="*/ 0 h 229"/>
                    <a:gd name="T8" fmla="*/ 142 w 158"/>
                    <a:gd name="T9" fmla="*/ 0 h 229"/>
                    <a:gd name="T10" fmla="*/ 142 w 158"/>
                    <a:gd name="T11" fmla="*/ 193 h 229"/>
                    <a:gd name="T12" fmla="*/ 122 w 158"/>
                    <a:gd name="T13" fmla="*/ 213 h 229"/>
                    <a:gd name="T14" fmla="*/ 0 w 158"/>
                    <a:gd name="T15" fmla="*/ 213 h 229"/>
                    <a:gd name="T16" fmla="*/ 0 w 158"/>
                    <a:gd name="T17" fmla="*/ 229 h 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8" h="229">
                      <a:moveTo>
                        <a:pt x="0" y="229"/>
                      </a:moveTo>
                      <a:cubicBezTo>
                        <a:pt x="122" y="229"/>
                        <a:pt x="122" y="229"/>
                        <a:pt x="122" y="229"/>
                      </a:cubicBezTo>
                      <a:cubicBezTo>
                        <a:pt x="141" y="229"/>
                        <a:pt x="158" y="213"/>
                        <a:pt x="158" y="193"/>
                      </a:cubicBezTo>
                      <a:cubicBezTo>
                        <a:pt x="158" y="0"/>
                        <a:pt x="158" y="0"/>
                        <a:pt x="158" y="0"/>
                      </a:cubicBezTo>
                      <a:cubicBezTo>
                        <a:pt x="142" y="0"/>
                        <a:pt x="142" y="0"/>
                        <a:pt x="142" y="0"/>
                      </a:cubicBezTo>
                      <a:cubicBezTo>
                        <a:pt x="142" y="193"/>
                        <a:pt x="142" y="193"/>
                        <a:pt x="142" y="193"/>
                      </a:cubicBezTo>
                      <a:cubicBezTo>
                        <a:pt x="142" y="204"/>
                        <a:pt x="133" y="213"/>
                        <a:pt x="122" y="213"/>
                      </a:cubicBezTo>
                      <a:cubicBezTo>
                        <a:pt x="0" y="213"/>
                        <a:pt x="0" y="213"/>
                        <a:pt x="0" y="213"/>
                      </a:cubicBezTo>
                      <a:lnTo>
                        <a:pt x="0" y="22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9" name="Freeform 31"/>
                <p:cNvSpPr>
                  <a:spLocks/>
                </p:cNvSpPr>
                <p:nvPr/>
              </p:nvSpPr>
              <p:spPr bwMode="auto">
                <a:xfrm>
                  <a:off x="7181851" y="3182938"/>
                  <a:ext cx="115888" cy="104775"/>
                </a:xfrm>
                <a:custGeom>
                  <a:avLst/>
                  <a:gdLst>
                    <a:gd name="T0" fmla="*/ 39 w 39"/>
                    <a:gd name="T1" fmla="*/ 0 h 35"/>
                    <a:gd name="T2" fmla="*/ 39 w 39"/>
                    <a:gd name="T3" fmla="*/ 19 h 35"/>
                    <a:gd name="T4" fmla="*/ 24 w 39"/>
                    <a:gd name="T5" fmla="*/ 35 h 35"/>
                    <a:gd name="T6" fmla="*/ 16 w 39"/>
                    <a:gd name="T7" fmla="*/ 35 h 35"/>
                    <a:gd name="T8" fmla="*/ 0 w 39"/>
                    <a:gd name="T9" fmla="*/ 19 h 35"/>
                    <a:gd name="T10" fmla="*/ 0 w 39"/>
                    <a:gd name="T11" fmla="*/ 0 h 35"/>
                    <a:gd name="T12" fmla="*/ 39 w 39"/>
                    <a:gd name="T13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35">
                      <a:moveTo>
                        <a:pt x="39" y="0"/>
                      </a:moveTo>
                      <a:cubicBezTo>
                        <a:pt x="39" y="19"/>
                        <a:pt x="39" y="19"/>
                        <a:pt x="39" y="19"/>
                      </a:cubicBezTo>
                      <a:cubicBezTo>
                        <a:pt x="39" y="28"/>
                        <a:pt x="32" y="35"/>
                        <a:pt x="24" y="35"/>
                      </a:cubicBezTo>
                      <a:cubicBezTo>
                        <a:pt x="16" y="35"/>
                        <a:pt x="16" y="35"/>
                        <a:pt x="16" y="35"/>
                      </a:cubicBezTo>
                      <a:cubicBezTo>
                        <a:pt x="7" y="35"/>
                        <a:pt x="0" y="28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3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0" name="Freeform 32"/>
                <p:cNvSpPr>
                  <a:spLocks/>
                </p:cNvSpPr>
                <p:nvPr/>
              </p:nvSpPr>
              <p:spPr bwMode="auto">
                <a:xfrm>
                  <a:off x="7539166" y="2429827"/>
                  <a:ext cx="100013" cy="119064"/>
                </a:xfrm>
                <a:custGeom>
                  <a:avLst/>
                  <a:gdLst>
                    <a:gd name="T0" fmla="*/ 0 w 34"/>
                    <a:gd name="T1" fmla="*/ 0 h 40"/>
                    <a:gd name="T2" fmla="*/ 18 w 34"/>
                    <a:gd name="T3" fmla="*/ 0 h 40"/>
                    <a:gd name="T4" fmla="*/ 34 w 34"/>
                    <a:gd name="T5" fmla="*/ 16 h 40"/>
                    <a:gd name="T6" fmla="*/ 34 w 34"/>
                    <a:gd name="T7" fmla="*/ 24 h 40"/>
                    <a:gd name="T8" fmla="*/ 18 w 34"/>
                    <a:gd name="T9" fmla="*/ 40 h 40"/>
                    <a:gd name="T10" fmla="*/ 0 w 34"/>
                    <a:gd name="T11" fmla="*/ 40 h 40"/>
                    <a:gd name="T12" fmla="*/ 0 w 34"/>
                    <a:gd name="T13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4" h="40">
                      <a:moveTo>
                        <a:pt x="0" y="0"/>
                      </a:move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7" y="0"/>
                        <a:pt x="34" y="7"/>
                        <a:pt x="34" y="16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4" y="33"/>
                        <a:pt x="27" y="40"/>
                        <a:pt x="18" y="40"/>
                      </a:cubicBezTo>
                      <a:cubicBezTo>
                        <a:pt x="0" y="40"/>
                        <a:pt x="0" y="40"/>
                        <a:pt x="0" y="4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1" name="Freeform 33"/>
                <p:cNvSpPr>
                  <a:spLocks/>
                </p:cNvSpPr>
                <p:nvPr/>
              </p:nvSpPr>
              <p:spPr bwMode="auto">
                <a:xfrm>
                  <a:off x="6562726" y="2771775"/>
                  <a:ext cx="461963" cy="39688"/>
                </a:xfrm>
                <a:custGeom>
                  <a:avLst/>
                  <a:gdLst>
                    <a:gd name="T0" fmla="*/ 0 w 291"/>
                    <a:gd name="T1" fmla="*/ 0 h 25"/>
                    <a:gd name="T2" fmla="*/ 291 w 291"/>
                    <a:gd name="T3" fmla="*/ 13 h 25"/>
                    <a:gd name="T4" fmla="*/ 291 w 291"/>
                    <a:gd name="T5" fmla="*/ 25 h 25"/>
                    <a:gd name="T6" fmla="*/ 0 w 291"/>
                    <a:gd name="T7" fmla="*/ 25 h 25"/>
                    <a:gd name="T8" fmla="*/ 0 w 291"/>
                    <a:gd name="T9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1" h="25">
                      <a:moveTo>
                        <a:pt x="0" y="0"/>
                      </a:moveTo>
                      <a:lnTo>
                        <a:pt x="291" y="13"/>
                      </a:lnTo>
                      <a:lnTo>
                        <a:pt x="291" y="25"/>
                      </a:lnTo>
                      <a:lnTo>
                        <a:pt x="0" y="2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2" name="Freeform 34"/>
                <p:cNvSpPr>
                  <a:spLocks/>
                </p:cNvSpPr>
                <p:nvPr/>
              </p:nvSpPr>
              <p:spPr bwMode="auto">
                <a:xfrm>
                  <a:off x="6413501" y="2336800"/>
                  <a:ext cx="157163" cy="450850"/>
                </a:xfrm>
                <a:custGeom>
                  <a:avLst/>
                  <a:gdLst>
                    <a:gd name="T0" fmla="*/ 75 w 99"/>
                    <a:gd name="T1" fmla="*/ 284 h 284"/>
                    <a:gd name="T2" fmla="*/ 0 w 99"/>
                    <a:gd name="T3" fmla="*/ 2 h 284"/>
                    <a:gd name="T4" fmla="*/ 8 w 99"/>
                    <a:gd name="T5" fmla="*/ 0 h 284"/>
                    <a:gd name="T6" fmla="*/ 99 w 99"/>
                    <a:gd name="T7" fmla="*/ 274 h 284"/>
                    <a:gd name="T8" fmla="*/ 75 w 99"/>
                    <a:gd name="T9" fmla="*/ 284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9" h="284">
                      <a:moveTo>
                        <a:pt x="75" y="284"/>
                      </a:moveTo>
                      <a:lnTo>
                        <a:pt x="0" y="2"/>
                      </a:lnTo>
                      <a:lnTo>
                        <a:pt x="8" y="0"/>
                      </a:lnTo>
                      <a:lnTo>
                        <a:pt x="99" y="274"/>
                      </a:lnTo>
                      <a:lnTo>
                        <a:pt x="75" y="284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3" name="Oval 35"/>
                <p:cNvSpPr>
                  <a:spLocks noChangeArrowheads="1"/>
                </p:cNvSpPr>
                <p:nvPr/>
              </p:nvSpPr>
              <p:spPr bwMode="auto">
                <a:xfrm>
                  <a:off x="6532563" y="2754313"/>
                  <a:ext cx="58738" cy="57150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4" name="Freeform 36"/>
                <p:cNvSpPr>
                  <a:spLocks/>
                </p:cNvSpPr>
                <p:nvPr/>
              </p:nvSpPr>
              <p:spPr bwMode="auto">
                <a:xfrm>
                  <a:off x="7283451" y="2181225"/>
                  <a:ext cx="153988" cy="631825"/>
                </a:xfrm>
                <a:custGeom>
                  <a:avLst/>
                  <a:gdLst>
                    <a:gd name="T0" fmla="*/ 52 w 52"/>
                    <a:gd name="T1" fmla="*/ 188 h 214"/>
                    <a:gd name="T2" fmla="*/ 26 w 52"/>
                    <a:gd name="T3" fmla="*/ 214 h 214"/>
                    <a:gd name="T4" fmla="*/ 26 w 52"/>
                    <a:gd name="T5" fmla="*/ 214 h 214"/>
                    <a:gd name="T6" fmla="*/ 0 w 52"/>
                    <a:gd name="T7" fmla="*/ 188 h 214"/>
                    <a:gd name="T8" fmla="*/ 0 w 52"/>
                    <a:gd name="T9" fmla="*/ 25 h 214"/>
                    <a:gd name="T10" fmla="*/ 26 w 52"/>
                    <a:gd name="T11" fmla="*/ 0 h 214"/>
                    <a:gd name="T12" fmla="*/ 26 w 52"/>
                    <a:gd name="T13" fmla="*/ 0 h 214"/>
                    <a:gd name="T14" fmla="*/ 52 w 52"/>
                    <a:gd name="T15" fmla="*/ 25 h 214"/>
                    <a:gd name="T16" fmla="*/ 52 w 52"/>
                    <a:gd name="T17" fmla="*/ 188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2" h="214">
                      <a:moveTo>
                        <a:pt x="52" y="188"/>
                      </a:moveTo>
                      <a:cubicBezTo>
                        <a:pt x="52" y="202"/>
                        <a:pt x="40" y="214"/>
                        <a:pt x="26" y="214"/>
                      </a:cubicBezTo>
                      <a:cubicBezTo>
                        <a:pt x="26" y="214"/>
                        <a:pt x="26" y="214"/>
                        <a:pt x="26" y="214"/>
                      </a:cubicBezTo>
                      <a:cubicBezTo>
                        <a:pt x="12" y="214"/>
                        <a:pt x="0" y="202"/>
                        <a:pt x="0" y="188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11"/>
                        <a:pt x="12" y="0"/>
                        <a:pt x="26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40" y="0"/>
                        <a:pt x="52" y="11"/>
                        <a:pt x="52" y="25"/>
                      </a:cubicBezTo>
                      <a:lnTo>
                        <a:pt x="52" y="188"/>
                      </a:ln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5" name="Freeform 37"/>
                <p:cNvSpPr>
                  <a:spLocks/>
                </p:cNvSpPr>
                <p:nvPr/>
              </p:nvSpPr>
              <p:spPr bwMode="auto">
                <a:xfrm>
                  <a:off x="6846888" y="2660650"/>
                  <a:ext cx="590550" cy="152400"/>
                </a:xfrm>
                <a:custGeom>
                  <a:avLst/>
                  <a:gdLst>
                    <a:gd name="T0" fmla="*/ 173 w 199"/>
                    <a:gd name="T1" fmla="*/ 0 h 52"/>
                    <a:gd name="T2" fmla="*/ 199 w 199"/>
                    <a:gd name="T3" fmla="*/ 26 h 52"/>
                    <a:gd name="T4" fmla="*/ 199 w 199"/>
                    <a:gd name="T5" fmla="*/ 26 h 52"/>
                    <a:gd name="T6" fmla="*/ 173 w 199"/>
                    <a:gd name="T7" fmla="*/ 52 h 52"/>
                    <a:gd name="T8" fmla="*/ 25 w 199"/>
                    <a:gd name="T9" fmla="*/ 52 h 52"/>
                    <a:gd name="T10" fmla="*/ 0 w 199"/>
                    <a:gd name="T11" fmla="*/ 26 h 52"/>
                    <a:gd name="T12" fmla="*/ 0 w 199"/>
                    <a:gd name="T13" fmla="*/ 26 h 52"/>
                    <a:gd name="T14" fmla="*/ 25 w 199"/>
                    <a:gd name="T15" fmla="*/ 0 h 52"/>
                    <a:gd name="T16" fmla="*/ 173 w 199"/>
                    <a:gd name="T17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9" h="52">
                      <a:moveTo>
                        <a:pt x="173" y="0"/>
                      </a:moveTo>
                      <a:cubicBezTo>
                        <a:pt x="187" y="0"/>
                        <a:pt x="199" y="11"/>
                        <a:pt x="199" y="26"/>
                      </a:cubicBezTo>
                      <a:cubicBezTo>
                        <a:pt x="199" y="26"/>
                        <a:pt x="199" y="26"/>
                        <a:pt x="199" y="26"/>
                      </a:cubicBezTo>
                      <a:cubicBezTo>
                        <a:pt x="199" y="40"/>
                        <a:pt x="187" y="52"/>
                        <a:pt x="173" y="52"/>
                      </a:cubicBezTo>
                      <a:cubicBezTo>
                        <a:pt x="25" y="52"/>
                        <a:pt x="25" y="52"/>
                        <a:pt x="25" y="52"/>
                      </a:cubicBezTo>
                      <a:cubicBezTo>
                        <a:pt x="11" y="52"/>
                        <a:pt x="0" y="40"/>
                        <a:pt x="0" y="26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11"/>
                        <a:pt x="11" y="0"/>
                        <a:pt x="25" y="0"/>
                      </a:cubicBezTo>
                      <a:lnTo>
                        <a:pt x="173" y="0"/>
                      </a:ln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6" name="Freeform 38"/>
                <p:cNvSpPr>
                  <a:spLocks/>
                </p:cNvSpPr>
                <p:nvPr/>
              </p:nvSpPr>
              <p:spPr bwMode="auto">
                <a:xfrm>
                  <a:off x="6775451" y="2660650"/>
                  <a:ext cx="306388" cy="152400"/>
                </a:xfrm>
                <a:custGeom>
                  <a:avLst/>
                  <a:gdLst>
                    <a:gd name="T0" fmla="*/ 103 w 103"/>
                    <a:gd name="T1" fmla="*/ 52 h 52"/>
                    <a:gd name="T2" fmla="*/ 0 w 103"/>
                    <a:gd name="T3" fmla="*/ 52 h 52"/>
                    <a:gd name="T4" fmla="*/ 51 w 103"/>
                    <a:gd name="T5" fmla="*/ 0 h 52"/>
                    <a:gd name="T6" fmla="*/ 103 w 103"/>
                    <a:gd name="T7" fmla="*/ 5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3" h="52">
                      <a:moveTo>
                        <a:pt x="103" y="52"/>
                      </a:move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1" y="0"/>
                      </a:cubicBezTo>
                      <a:cubicBezTo>
                        <a:pt x="80" y="0"/>
                        <a:pt x="103" y="23"/>
                        <a:pt x="103" y="52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7" name="Rectangle 39"/>
                <p:cNvSpPr>
                  <a:spLocks noChangeArrowheads="1"/>
                </p:cNvSpPr>
                <p:nvPr/>
              </p:nvSpPr>
              <p:spPr bwMode="auto">
                <a:xfrm>
                  <a:off x="7010401" y="2660650"/>
                  <a:ext cx="71438" cy="1524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8" name="Rectangle 40"/>
                <p:cNvSpPr>
                  <a:spLocks noChangeArrowheads="1"/>
                </p:cNvSpPr>
                <p:nvPr/>
              </p:nvSpPr>
              <p:spPr bwMode="auto">
                <a:xfrm>
                  <a:off x="7280276" y="2171700"/>
                  <a:ext cx="192088" cy="298450"/>
                </a:xfrm>
                <a:prstGeom prst="rect">
                  <a:avLst/>
                </a:prstGeom>
                <a:solidFill>
                  <a:srgbClr val="D83B01">
                    <a:lumMod val="75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4243570" y="3315652"/>
                <a:ext cx="2525262" cy="593085"/>
                <a:chOff x="4243570" y="3315652"/>
                <a:chExt cx="2525262" cy="593085"/>
              </a:xfrm>
            </p:grpSpPr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4243570" y="3504565"/>
                  <a:ext cx="512979" cy="404172"/>
                </a:xfrm>
                <a:custGeom>
                  <a:avLst/>
                  <a:gdLst>
                    <a:gd name="connsiteX0" fmla="*/ 373039 w 512979"/>
                    <a:gd name="connsiteY0" fmla="*/ 0 h 404172"/>
                    <a:gd name="connsiteX1" fmla="*/ 482434 w 512979"/>
                    <a:gd name="connsiteY1" fmla="*/ 0 h 404172"/>
                    <a:gd name="connsiteX2" fmla="*/ 499938 w 512979"/>
                    <a:gd name="connsiteY2" fmla="*/ 61406 h 404172"/>
                    <a:gd name="connsiteX3" fmla="*/ 179251 w 512979"/>
                    <a:gd name="connsiteY3" fmla="*/ 404172 h 404172"/>
                    <a:gd name="connsiteX4" fmla="*/ 0 w 512979"/>
                    <a:gd name="connsiteY4" fmla="*/ 404172 h 404172"/>
                    <a:gd name="connsiteX5" fmla="*/ 69947 w 512979"/>
                    <a:gd name="connsiteY5" fmla="*/ 321209 h 404172"/>
                    <a:gd name="connsiteX6" fmla="*/ 311778 w 512979"/>
                    <a:gd name="connsiteY6" fmla="*/ 35089 h 404172"/>
                    <a:gd name="connsiteX7" fmla="*/ 373039 w 512979"/>
                    <a:gd name="connsiteY7" fmla="*/ 0 h 40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2979" h="404172">
                      <a:moveTo>
                        <a:pt x="373039" y="0"/>
                      </a:moveTo>
                      <a:cubicBezTo>
                        <a:pt x="482434" y="0"/>
                        <a:pt x="482434" y="0"/>
                        <a:pt x="482434" y="0"/>
                      </a:cubicBezTo>
                      <a:cubicBezTo>
                        <a:pt x="499938" y="0"/>
                        <a:pt x="530568" y="26317"/>
                        <a:pt x="499938" y="61406"/>
                      </a:cubicBezTo>
                      <a:lnTo>
                        <a:pt x="179251" y="404172"/>
                      </a:lnTo>
                      <a:lnTo>
                        <a:pt x="0" y="404172"/>
                      </a:lnTo>
                      <a:lnTo>
                        <a:pt x="69947" y="321209"/>
                      </a:lnTo>
                      <a:cubicBezTo>
                        <a:pt x="204708" y="161534"/>
                        <a:pt x="311778" y="35089"/>
                        <a:pt x="311778" y="35089"/>
                      </a:cubicBezTo>
                      <a:cubicBezTo>
                        <a:pt x="324905" y="13159"/>
                        <a:pt x="355536" y="0"/>
                        <a:pt x="373039" y="0"/>
                      </a:cubicBezTo>
                      <a:close/>
                    </a:path>
                  </a:pathLst>
                </a:custGeom>
                <a:solidFill>
                  <a:srgbClr val="34251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3" name="Freeform 22"/>
                <p:cNvSpPr>
                  <a:spLocks/>
                </p:cNvSpPr>
                <p:nvPr/>
              </p:nvSpPr>
              <p:spPr bwMode="auto">
                <a:xfrm>
                  <a:off x="5692633" y="3504565"/>
                  <a:ext cx="512980" cy="404172"/>
                </a:xfrm>
                <a:custGeom>
                  <a:avLst/>
                  <a:gdLst>
                    <a:gd name="connsiteX0" fmla="*/ 30545 w 512980"/>
                    <a:gd name="connsiteY0" fmla="*/ 0 h 404172"/>
                    <a:gd name="connsiteX1" fmla="*/ 139940 w 512980"/>
                    <a:gd name="connsiteY1" fmla="*/ 0 h 404172"/>
                    <a:gd name="connsiteX2" fmla="*/ 201201 w 512980"/>
                    <a:gd name="connsiteY2" fmla="*/ 35089 h 404172"/>
                    <a:gd name="connsiteX3" fmla="*/ 443033 w 512980"/>
                    <a:gd name="connsiteY3" fmla="*/ 321209 h 404172"/>
                    <a:gd name="connsiteX4" fmla="*/ 512980 w 512980"/>
                    <a:gd name="connsiteY4" fmla="*/ 404172 h 404172"/>
                    <a:gd name="connsiteX5" fmla="*/ 333729 w 512980"/>
                    <a:gd name="connsiteY5" fmla="*/ 404172 h 404172"/>
                    <a:gd name="connsiteX6" fmla="*/ 13042 w 512980"/>
                    <a:gd name="connsiteY6" fmla="*/ 61406 h 404172"/>
                    <a:gd name="connsiteX7" fmla="*/ 30545 w 512980"/>
                    <a:gd name="connsiteY7" fmla="*/ 0 h 40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2980" h="404172">
                      <a:moveTo>
                        <a:pt x="30545" y="0"/>
                      </a:moveTo>
                      <a:cubicBezTo>
                        <a:pt x="30545" y="0"/>
                        <a:pt x="30545" y="0"/>
                        <a:pt x="139940" y="0"/>
                      </a:cubicBezTo>
                      <a:cubicBezTo>
                        <a:pt x="157443" y="0"/>
                        <a:pt x="188074" y="13159"/>
                        <a:pt x="201201" y="35089"/>
                      </a:cubicBezTo>
                      <a:cubicBezTo>
                        <a:pt x="201201" y="35089"/>
                        <a:pt x="308272" y="161534"/>
                        <a:pt x="443033" y="321209"/>
                      </a:cubicBezTo>
                      <a:lnTo>
                        <a:pt x="512980" y="404172"/>
                      </a:lnTo>
                      <a:lnTo>
                        <a:pt x="333729" y="404172"/>
                      </a:lnTo>
                      <a:lnTo>
                        <a:pt x="13042" y="61406"/>
                      </a:lnTo>
                      <a:cubicBezTo>
                        <a:pt x="-17589" y="26317"/>
                        <a:pt x="13042" y="0"/>
                        <a:pt x="30545" y="0"/>
                      </a:cubicBezTo>
                      <a:close/>
                    </a:path>
                  </a:pathLst>
                </a:custGeom>
                <a:solidFill>
                  <a:srgbClr val="34251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" name="Freeform 23"/>
                <p:cNvSpPr>
                  <a:spLocks/>
                </p:cNvSpPr>
                <p:nvPr/>
              </p:nvSpPr>
              <p:spPr bwMode="auto">
                <a:xfrm>
                  <a:off x="4247506" y="3315652"/>
                  <a:ext cx="2521326" cy="276225"/>
                </a:xfrm>
                <a:custGeom>
                  <a:avLst/>
                  <a:gdLst>
                    <a:gd name="connsiteX0" fmla="*/ 0 w 2521326"/>
                    <a:gd name="connsiteY0" fmla="*/ 0 h 276225"/>
                    <a:gd name="connsiteX1" fmla="*/ 177869 w 2521326"/>
                    <a:gd name="connsiteY1" fmla="*/ 0 h 276225"/>
                    <a:gd name="connsiteX2" fmla="*/ 2521326 w 2521326"/>
                    <a:gd name="connsiteY2" fmla="*/ 0 h 276225"/>
                    <a:gd name="connsiteX3" fmla="*/ 2521326 w 2521326"/>
                    <a:gd name="connsiteY3" fmla="*/ 35076 h 276225"/>
                    <a:gd name="connsiteX4" fmla="*/ 968946 w 2521326"/>
                    <a:gd name="connsiteY4" fmla="*/ 276225 h 276225"/>
                    <a:gd name="connsiteX5" fmla="*/ 29318 w 2521326"/>
                    <a:gd name="connsiteY5" fmla="*/ 210457 h 276225"/>
                    <a:gd name="connsiteX6" fmla="*/ 0 w 2521326"/>
                    <a:gd name="connsiteY6" fmla="*/ 204318 h 276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21326" h="276225">
                      <a:moveTo>
                        <a:pt x="0" y="0"/>
                      </a:moveTo>
                      <a:lnTo>
                        <a:pt x="177869" y="0"/>
                      </a:lnTo>
                      <a:cubicBezTo>
                        <a:pt x="632027" y="0"/>
                        <a:pt x="1358681" y="0"/>
                        <a:pt x="2521326" y="0"/>
                      </a:cubicBezTo>
                      <a:lnTo>
                        <a:pt x="2521326" y="35076"/>
                      </a:lnTo>
                      <a:cubicBezTo>
                        <a:pt x="2267698" y="179766"/>
                        <a:pt x="1668610" y="276225"/>
                        <a:pt x="968946" y="276225"/>
                      </a:cubicBezTo>
                      <a:cubicBezTo>
                        <a:pt x="621300" y="276225"/>
                        <a:pt x="297705" y="252110"/>
                        <a:pt x="29318" y="210457"/>
                      </a:cubicBezTo>
                      <a:lnTo>
                        <a:pt x="0" y="204318"/>
                      </a:lnTo>
                      <a:close/>
                    </a:path>
                  </a:pathLst>
                </a:custGeom>
                <a:solidFill>
                  <a:srgbClr val="513A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 rot="2350315">
                <a:off x="5989331" y="2507581"/>
                <a:ext cx="598331" cy="829441"/>
                <a:chOff x="6006115" y="2691336"/>
                <a:chExt cx="598331" cy="829441"/>
              </a:xfrm>
            </p:grpSpPr>
            <p:sp>
              <p:nvSpPr>
                <p:cNvPr id="20" name="Freeform 19"/>
                <p:cNvSpPr>
                  <a:spLocks/>
                </p:cNvSpPr>
                <p:nvPr/>
              </p:nvSpPr>
              <p:spPr bwMode="auto">
                <a:xfrm rot="1103645">
                  <a:off x="6006115" y="3349327"/>
                  <a:ext cx="388938" cy="171450"/>
                </a:xfrm>
                <a:custGeom>
                  <a:avLst/>
                  <a:gdLst>
                    <a:gd name="T0" fmla="*/ 64 w 131"/>
                    <a:gd name="T1" fmla="*/ 0 h 58"/>
                    <a:gd name="T2" fmla="*/ 0 w 131"/>
                    <a:gd name="T3" fmla="*/ 58 h 58"/>
                    <a:gd name="T4" fmla="*/ 64 w 131"/>
                    <a:gd name="T5" fmla="*/ 58 h 58"/>
                    <a:gd name="T6" fmla="*/ 131 w 131"/>
                    <a:gd name="T7" fmla="*/ 58 h 58"/>
                    <a:gd name="T8" fmla="*/ 131 w 131"/>
                    <a:gd name="T9" fmla="*/ 0 h 58"/>
                    <a:gd name="T10" fmla="*/ 64 w 131"/>
                    <a:gd name="T11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1" h="58">
                      <a:moveTo>
                        <a:pt x="64" y="0"/>
                      </a:moveTo>
                      <a:cubicBezTo>
                        <a:pt x="31" y="0"/>
                        <a:pt x="3" y="25"/>
                        <a:pt x="0" y="58"/>
                      </a:cubicBezTo>
                      <a:cubicBezTo>
                        <a:pt x="64" y="58"/>
                        <a:pt x="64" y="58"/>
                        <a:pt x="64" y="58"/>
                      </a:cubicBezTo>
                      <a:cubicBezTo>
                        <a:pt x="131" y="58"/>
                        <a:pt x="131" y="58"/>
                        <a:pt x="131" y="58"/>
                      </a:cubicBezTo>
                      <a:cubicBezTo>
                        <a:pt x="131" y="0"/>
                        <a:pt x="131" y="0"/>
                        <a:pt x="131" y="0"/>
                      </a:cubicBez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BAD80A">
                    <a:lumMod val="75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" name="Rectangle 20"/>
                <p:cNvSpPr>
                  <a:spLocks noChangeArrowheads="1"/>
                </p:cNvSpPr>
                <p:nvPr/>
              </p:nvSpPr>
              <p:spPr bwMode="auto">
                <a:xfrm rot="1103645">
                  <a:off x="6340921" y="2691336"/>
                  <a:ext cx="263525" cy="72390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 rot="19811762">
                <a:off x="6350661" y="2802697"/>
                <a:ext cx="602318" cy="827644"/>
                <a:chOff x="6280309" y="2808848"/>
                <a:chExt cx="602318" cy="827644"/>
              </a:xfrm>
            </p:grpSpPr>
            <p:sp>
              <p:nvSpPr>
                <p:cNvPr id="18" name="Freeform 17"/>
                <p:cNvSpPr>
                  <a:spLocks/>
                </p:cNvSpPr>
                <p:nvPr/>
              </p:nvSpPr>
              <p:spPr bwMode="auto">
                <a:xfrm rot="1103645">
                  <a:off x="6280309" y="3465042"/>
                  <a:ext cx="388938" cy="171450"/>
                </a:xfrm>
                <a:custGeom>
                  <a:avLst/>
                  <a:gdLst>
                    <a:gd name="T0" fmla="*/ 64 w 131"/>
                    <a:gd name="T1" fmla="*/ 0 h 58"/>
                    <a:gd name="T2" fmla="*/ 0 w 131"/>
                    <a:gd name="T3" fmla="*/ 58 h 58"/>
                    <a:gd name="T4" fmla="*/ 64 w 131"/>
                    <a:gd name="T5" fmla="*/ 58 h 58"/>
                    <a:gd name="T6" fmla="*/ 131 w 131"/>
                    <a:gd name="T7" fmla="*/ 58 h 58"/>
                    <a:gd name="T8" fmla="*/ 131 w 131"/>
                    <a:gd name="T9" fmla="*/ 0 h 58"/>
                    <a:gd name="T10" fmla="*/ 64 w 131"/>
                    <a:gd name="T11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1" h="58">
                      <a:moveTo>
                        <a:pt x="64" y="0"/>
                      </a:moveTo>
                      <a:cubicBezTo>
                        <a:pt x="31" y="0"/>
                        <a:pt x="3" y="25"/>
                        <a:pt x="0" y="58"/>
                      </a:cubicBezTo>
                      <a:cubicBezTo>
                        <a:pt x="64" y="58"/>
                        <a:pt x="64" y="58"/>
                        <a:pt x="64" y="58"/>
                      </a:cubicBezTo>
                      <a:cubicBezTo>
                        <a:pt x="131" y="58"/>
                        <a:pt x="131" y="58"/>
                        <a:pt x="131" y="58"/>
                      </a:cubicBezTo>
                      <a:cubicBezTo>
                        <a:pt x="131" y="0"/>
                        <a:pt x="131" y="0"/>
                        <a:pt x="131" y="0"/>
                      </a:cubicBez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BAD80A">
                    <a:lumMod val="75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9" name="Rectangle 18"/>
                <p:cNvSpPr>
                  <a:spLocks noChangeArrowheads="1"/>
                </p:cNvSpPr>
                <p:nvPr/>
              </p:nvSpPr>
              <p:spPr bwMode="auto">
                <a:xfrm rot="1103645">
                  <a:off x="6619102" y="2808848"/>
                  <a:ext cx="263525" cy="72390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</p:grp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63048" y="3292708"/>
                <a:ext cx="351684" cy="805060"/>
              </a:xfrm>
              <a:prstGeom prst="rect">
                <a:avLst/>
              </a:prstGeom>
            </p:spPr>
          </p:pic>
        </p:grpSp>
        <p:sp>
          <p:nvSpPr>
            <p:cNvPr id="8" name="Freeform 7"/>
            <p:cNvSpPr>
              <a:spLocks/>
            </p:cNvSpPr>
            <p:nvPr/>
          </p:nvSpPr>
          <p:spPr bwMode="auto">
            <a:xfrm flipH="1">
              <a:off x="8092941" y="5845715"/>
              <a:ext cx="1948093" cy="213424"/>
            </a:xfrm>
            <a:custGeom>
              <a:avLst/>
              <a:gdLst>
                <a:gd name="connsiteX0" fmla="*/ 0 w 2521326"/>
                <a:gd name="connsiteY0" fmla="*/ 0 h 276225"/>
                <a:gd name="connsiteX1" fmla="*/ 177869 w 2521326"/>
                <a:gd name="connsiteY1" fmla="*/ 0 h 276225"/>
                <a:gd name="connsiteX2" fmla="*/ 2521326 w 2521326"/>
                <a:gd name="connsiteY2" fmla="*/ 0 h 276225"/>
                <a:gd name="connsiteX3" fmla="*/ 2521326 w 2521326"/>
                <a:gd name="connsiteY3" fmla="*/ 35076 h 276225"/>
                <a:gd name="connsiteX4" fmla="*/ 968946 w 2521326"/>
                <a:gd name="connsiteY4" fmla="*/ 276225 h 276225"/>
                <a:gd name="connsiteX5" fmla="*/ 29318 w 2521326"/>
                <a:gd name="connsiteY5" fmla="*/ 210457 h 276225"/>
                <a:gd name="connsiteX6" fmla="*/ 0 w 2521326"/>
                <a:gd name="connsiteY6" fmla="*/ 204318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1326" h="276225">
                  <a:moveTo>
                    <a:pt x="0" y="0"/>
                  </a:moveTo>
                  <a:lnTo>
                    <a:pt x="177869" y="0"/>
                  </a:lnTo>
                  <a:cubicBezTo>
                    <a:pt x="632027" y="0"/>
                    <a:pt x="1358681" y="0"/>
                    <a:pt x="2521326" y="0"/>
                  </a:cubicBezTo>
                  <a:lnTo>
                    <a:pt x="2521326" y="35076"/>
                  </a:lnTo>
                  <a:cubicBezTo>
                    <a:pt x="2267698" y="179766"/>
                    <a:pt x="1668610" y="276225"/>
                    <a:pt x="968946" y="276225"/>
                  </a:cubicBezTo>
                  <a:cubicBezTo>
                    <a:pt x="621300" y="276225"/>
                    <a:pt x="297705" y="252110"/>
                    <a:pt x="29318" y="210457"/>
                  </a:cubicBezTo>
                  <a:lnTo>
                    <a:pt x="0" y="204318"/>
                  </a:lnTo>
                  <a:close/>
                </a:path>
              </a:pathLst>
            </a:custGeom>
            <a:solidFill>
              <a:srgbClr val="513A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896117">
                <a:defRPr/>
              </a:pPr>
              <a:endParaRPr lang="en-US" sz="1764" kern="0">
                <a:solidFill>
                  <a:srgbClr val="505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6248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Section Title Accent Color 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061552" y="2307938"/>
            <a:ext cx="5820577" cy="724246"/>
          </a:xfrm>
        </p:spPr>
        <p:txBody>
          <a:bodyPr anchor="ctr" anchorCtr="0"/>
          <a:lstStyle>
            <a:lvl1pPr marL="0" indent="0">
              <a:buNone/>
              <a:defRPr>
                <a:gradFill>
                  <a:gsLst>
                    <a:gs pos="97908">
                      <a:schemeClr val="tx1"/>
                    </a:gs>
                    <a:gs pos="8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38052" y="1187621"/>
            <a:ext cx="1823500" cy="2964882"/>
          </a:xfrm>
        </p:spPr>
        <p:txBody>
          <a:bodyPr/>
          <a:lstStyle>
            <a:lvl1pPr marL="0" indent="0">
              <a:buNone/>
              <a:defRPr sz="20090">
                <a:gradFill>
                  <a:gsLst>
                    <a:gs pos="96234">
                      <a:schemeClr val="accent4">
                        <a:lumMod val="75000"/>
                      </a:schemeClr>
                    </a:gs>
                    <a:gs pos="88285">
                      <a:schemeClr val="accent4">
                        <a:lumMod val="75000"/>
                      </a:schemeClr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6379138" y="3710730"/>
            <a:ext cx="5361591" cy="2681875"/>
            <a:chOff x="4664075" y="3040063"/>
            <a:chExt cx="7315200" cy="3657601"/>
          </a:xfrm>
        </p:grpSpPr>
        <p:grpSp>
          <p:nvGrpSpPr>
            <p:cNvPr id="7" name="Group 6"/>
            <p:cNvGrpSpPr/>
            <p:nvPr/>
          </p:nvGrpSpPr>
          <p:grpSpPr>
            <a:xfrm>
              <a:off x="7318375" y="3040063"/>
              <a:ext cx="4660900" cy="3657601"/>
              <a:chOff x="7318375" y="3040063"/>
              <a:chExt cx="4660900" cy="3657601"/>
            </a:xfrm>
          </p:grpSpPr>
          <p:sp>
            <p:nvSpPr>
              <p:cNvPr id="13" name="AutoShape 3"/>
              <p:cNvSpPr>
                <a:spLocks noChangeAspect="1" noChangeArrowheads="1" noTextEdit="1"/>
              </p:cNvSpPr>
              <p:nvPr/>
            </p:nvSpPr>
            <p:spPr bwMode="auto">
              <a:xfrm flipH="1">
                <a:off x="10056812" y="3040063"/>
                <a:ext cx="1922463" cy="3657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Freeform 5"/>
              <p:cNvSpPr>
                <a:spLocks/>
              </p:cNvSpPr>
              <p:nvPr/>
            </p:nvSpPr>
            <p:spPr bwMode="auto">
              <a:xfrm flipH="1">
                <a:off x="11198224" y="3043238"/>
                <a:ext cx="468313" cy="314325"/>
              </a:xfrm>
              <a:custGeom>
                <a:avLst/>
                <a:gdLst>
                  <a:gd name="T0" fmla="*/ 141 w 141"/>
                  <a:gd name="T1" fmla="*/ 95 h 95"/>
                  <a:gd name="T2" fmla="*/ 141 w 141"/>
                  <a:gd name="T3" fmla="*/ 65 h 95"/>
                  <a:gd name="T4" fmla="*/ 76 w 141"/>
                  <a:gd name="T5" fmla="*/ 0 h 95"/>
                  <a:gd name="T6" fmla="*/ 64 w 141"/>
                  <a:gd name="T7" fmla="*/ 0 h 95"/>
                  <a:gd name="T8" fmla="*/ 0 w 141"/>
                  <a:gd name="T9" fmla="*/ 65 h 95"/>
                  <a:gd name="T10" fmla="*/ 0 w 141"/>
                  <a:gd name="T11" fmla="*/ 95 h 95"/>
                  <a:gd name="T12" fmla="*/ 141 w 141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95">
                    <a:moveTo>
                      <a:pt x="141" y="95"/>
                    </a:moveTo>
                    <a:cubicBezTo>
                      <a:pt x="141" y="65"/>
                      <a:pt x="141" y="65"/>
                      <a:pt x="141" y="65"/>
                    </a:cubicBezTo>
                    <a:cubicBezTo>
                      <a:pt x="141" y="29"/>
                      <a:pt x="112" y="0"/>
                      <a:pt x="76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95"/>
                      <a:pt x="0" y="95"/>
                      <a:pt x="0" y="95"/>
                    </a:cubicBezTo>
                    <a:lnTo>
                      <a:pt x="141" y="9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17" name="Freeform 6"/>
              <p:cNvSpPr>
                <a:spLocks/>
              </p:cNvSpPr>
              <p:nvPr/>
            </p:nvSpPr>
            <p:spPr bwMode="auto">
              <a:xfrm flipH="1">
                <a:off x="11149012" y="3427413"/>
                <a:ext cx="571500" cy="119063"/>
              </a:xfrm>
              <a:custGeom>
                <a:avLst/>
                <a:gdLst>
                  <a:gd name="T0" fmla="*/ 0 w 172"/>
                  <a:gd name="T1" fmla="*/ 27 h 36"/>
                  <a:gd name="T2" fmla="*/ 9 w 172"/>
                  <a:gd name="T3" fmla="*/ 36 h 36"/>
                  <a:gd name="T4" fmla="*/ 164 w 172"/>
                  <a:gd name="T5" fmla="*/ 36 h 36"/>
                  <a:gd name="T6" fmla="*/ 172 w 172"/>
                  <a:gd name="T7" fmla="*/ 27 h 36"/>
                  <a:gd name="T8" fmla="*/ 172 w 172"/>
                  <a:gd name="T9" fmla="*/ 8 h 36"/>
                  <a:gd name="T10" fmla="*/ 164 w 172"/>
                  <a:gd name="T11" fmla="*/ 0 h 36"/>
                  <a:gd name="T12" fmla="*/ 9 w 172"/>
                  <a:gd name="T13" fmla="*/ 0 h 36"/>
                  <a:gd name="T14" fmla="*/ 0 w 172"/>
                  <a:gd name="T15" fmla="*/ 8 h 36"/>
                  <a:gd name="T16" fmla="*/ 0 w 172"/>
                  <a:gd name="T17" fmla="*/ 27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2" h="36">
                    <a:moveTo>
                      <a:pt x="0" y="27"/>
                    </a:moveTo>
                    <a:cubicBezTo>
                      <a:pt x="0" y="32"/>
                      <a:pt x="4" y="36"/>
                      <a:pt x="9" y="36"/>
                    </a:cubicBezTo>
                    <a:cubicBezTo>
                      <a:pt x="164" y="36"/>
                      <a:pt x="164" y="36"/>
                      <a:pt x="164" y="36"/>
                    </a:cubicBezTo>
                    <a:cubicBezTo>
                      <a:pt x="169" y="36"/>
                      <a:pt x="172" y="32"/>
                      <a:pt x="172" y="27"/>
                    </a:cubicBezTo>
                    <a:cubicBezTo>
                      <a:pt x="172" y="8"/>
                      <a:pt x="172" y="8"/>
                      <a:pt x="172" y="8"/>
                    </a:cubicBezTo>
                    <a:cubicBezTo>
                      <a:pt x="172" y="3"/>
                      <a:pt x="169" y="0"/>
                      <a:pt x="164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3"/>
                      <a:pt x="0" y="8"/>
                    </a:cubicBez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C398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Rectangle 7"/>
              <p:cNvSpPr>
                <a:spLocks noChangeArrowheads="1"/>
              </p:cNvSpPr>
              <p:nvPr/>
            </p:nvSpPr>
            <p:spPr bwMode="auto">
              <a:xfrm flipH="1">
                <a:off x="11118850" y="4994276"/>
                <a:ext cx="628650" cy="206375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Rectangle 8"/>
              <p:cNvSpPr>
                <a:spLocks noChangeArrowheads="1"/>
              </p:cNvSpPr>
              <p:nvPr/>
            </p:nvSpPr>
            <p:spPr bwMode="auto">
              <a:xfrm flipH="1">
                <a:off x="11118849" y="4994276"/>
                <a:ext cx="163513" cy="1527175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Freeform 9"/>
              <p:cNvSpPr>
                <a:spLocks/>
              </p:cNvSpPr>
              <p:nvPr/>
            </p:nvSpPr>
            <p:spPr bwMode="auto">
              <a:xfrm flipH="1">
                <a:off x="10906124" y="6502401"/>
                <a:ext cx="376238" cy="195263"/>
              </a:xfrm>
              <a:custGeom>
                <a:avLst/>
                <a:gdLst>
                  <a:gd name="T0" fmla="*/ 49 w 113"/>
                  <a:gd name="T1" fmla="*/ 0 h 59"/>
                  <a:gd name="T2" fmla="*/ 113 w 113"/>
                  <a:gd name="T3" fmla="*/ 59 h 59"/>
                  <a:gd name="T4" fmla="*/ 49 w 113"/>
                  <a:gd name="T5" fmla="*/ 59 h 59"/>
                  <a:gd name="T6" fmla="*/ 0 w 113"/>
                  <a:gd name="T7" fmla="*/ 59 h 59"/>
                  <a:gd name="T8" fmla="*/ 0 w 113"/>
                  <a:gd name="T9" fmla="*/ 0 h 59"/>
                  <a:gd name="T10" fmla="*/ 49 w 113"/>
                  <a:gd name="T11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3" h="59">
                    <a:moveTo>
                      <a:pt x="49" y="0"/>
                    </a:moveTo>
                    <a:cubicBezTo>
                      <a:pt x="83" y="0"/>
                      <a:pt x="110" y="26"/>
                      <a:pt x="113" y="59"/>
                    </a:cubicBezTo>
                    <a:cubicBezTo>
                      <a:pt x="49" y="59"/>
                      <a:pt x="49" y="59"/>
                      <a:pt x="49" y="5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563F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Rectangle 10"/>
              <p:cNvSpPr>
                <a:spLocks noChangeArrowheads="1"/>
              </p:cNvSpPr>
              <p:nvPr/>
            </p:nvSpPr>
            <p:spPr bwMode="auto">
              <a:xfrm flipH="1">
                <a:off x="11583987" y="4994276"/>
                <a:ext cx="163513" cy="1527175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Freeform 11"/>
              <p:cNvSpPr>
                <a:spLocks/>
              </p:cNvSpPr>
              <p:nvPr/>
            </p:nvSpPr>
            <p:spPr bwMode="auto">
              <a:xfrm flipH="1">
                <a:off x="11371262" y="6502401"/>
                <a:ext cx="376238" cy="195263"/>
              </a:xfrm>
              <a:custGeom>
                <a:avLst/>
                <a:gdLst>
                  <a:gd name="T0" fmla="*/ 49 w 113"/>
                  <a:gd name="T1" fmla="*/ 0 h 59"/>
                  <a:gd name="T2" fmla="*/ 113 w 113"/>
                  <a:gd name="T3" fmla="*/ 59 h 59"/>
                  <a:gd name="T4" fmla="*/ 49 w 113"/>
                  <a:gd name="T5" fmla="*/ 59 h 59"/>
                  <a:gd name="T6" fmla="*/ 0 w 113"/>
                  <a:gd name="T7" fmla="*/ 59 h 59"/>
                  <a:gd name="T8" fmla="*/ 0 w 113"/>
                  <a:gd name="T9" fmla="*/ 0 h 59"/>
                  <a:gd name="T10" fmla="*/ 49 w 113"/>
                  <a:gd name="T11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3" h="59">
                    <a:moveTo>
                      <a:pt x="49" y="0"/>
                    </a:moveTo>
                    <a:cubicBezTo>
                      <a:pt x="82" y="0"/>
                      <a:pt x="110" y="26"/>
                      <a:pt x="113" y="59"/>
                    </a:cubicBezTo>
                    <a:cubicBezTo>
                      <a:pt x="49" y="59"/>
                      <a:pt x="49" y="59"/>
                      <a:pt x="49" y="5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563F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Freeform 12"/>
              <p:cNvSpPr>
                <a:spLocks/>
              </p:cNvSpPr>
              <p:nvPr/>
            </p:nvSpPr>
            <p:spPr bwMode="auto">
              <a:xfrm flipH="1">
                <a:off x="10890250" y="3868738"/>
                <a:ext cx="1085850" cy="1125538"/>
              </a:xfrm>
              <a:custGeom>
                <a:avLst/>
                <a:gdLst>
                  <a:gd name="T0" fmla="*/ 69 w 327"/>
                  <a:gd name="T1" fmla="*/ 0 h 340"/>
                  <a:gd name="T2" fmla="*/ 258 w 327"/>
                  <a:gd name="T3" fmla="*/ 0 h 340"/>
                  <a:gd name="T4" fmla="*/ 327 w 327"/>
                  <a:gd name="T5" fmla="*/ 70 h 340"/>
                  <a:gd name="T6" fmla="*/ 327 w 327"/>
                  <a:gd name="T7" fmla="*/ 128 h 340"/>
                  <a:gd name="T8" fmla="*/ 258 w 327"/>
                  <a:gd name="T9" fmla="*/ 128 h 340"/>
                  <a:gd name="T10" fmla="*/ 258 w 327"/>
                  <a:gd name="T11" fmla="*/ 340 h 340"/>
                  <a:gd name="T12" fmla="*/ 69 w 327"/>
                  <a:gd name="T13" fmla="*/ 340 h 340"/>
                  <a:gd name="T14" fmla="*/ 69 w 327"/>
                  <a:gd name="T15" fmla="*/ 128 h 340"/>
                  <a:gd name="T16" fmla="*/ 0 w 327"/>
                  <a:gd name="T17" fmla="*/ 128 h 340"/>
                  <a:gd name="T18" fmla="*/ 0 w 327"/>
                  <a:gd name="T19" fmla="*/ 70 h 340"/>
                  <a:gd name="T20" fmla="*/ 69 w 327"/>
                  <a:gd name="T21" fmla="*/ 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7" h="340">
                    <a:moveTo>
                      <a:pt x="69" y="0"/>
                    </a:moveTo>
                    <a:cubicBezTo>
                      <a:pt x="258" y="0"/>
                      <a:pt x="258" y="0"/>
                      <a:pt x="258" y="0"/>
                    </a:cubicBezTo>
                    <a:cubicBezTo>
                      <a:pt x="296" y="0"/>
                      <a:pt x="327" y="32"/>
                      <a:pt x="327" y="70"/>
                    </a:cubicBezTo>
                    <a:cubicBezTo>
                      <a:pt x="327" y="128"/>
                      <a:pt x="327" y="128"/>
                      <a:pt x="327" y="128"/>
                    </a:cubicBezTo>
                    <a:cubicBezTo>
                      <a:pt x="258" y="128"/>
                      <a:pt x="258" y="128"/>
                      <a:pt x="258" y="128"/>
                    </a:cubicBezTo>
                    <a:cubicBezTo>
                      <a:pt x="258" y="340"/>
                      <a:pt x="258" y="340"/>
                      <a:pt x="258" y="340"/>
                    </a:cubicBezTo>
                    <a:cubicBezTo>
                      <a:pt x="69" y="340"/>
                      <a:pt x="69" y="340"/>
                      <a:pt x="69" y="340"/>
                    </a:cubicBezTo>
                    <a:cubicBezTo>
                      <a:pt x="69" y="128"/>
                      <a:pt x="69" y="128"/>
                      <a:pt x="69" y="12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32"/>
                      <a:pt x="31" y="0"/>
                      <a:pt x="69" y="0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Freeform 13"/>
              <p:cNvSpPr>
                <a:spLocks/>
              </p:cNvSpPr>
              <p:nvPr/>
            </p:nvSpPr>
            <p:spPr bwMode="auto">
              <a:xfrm flipH="1">
                <a:off x="10701337" y="4292601"/>
                <a:ext cx="387350" cy="579438"/>
              </a:xfrm>
              <a:custGeom>
                <a:avLst/>
                <a:gdLst>
                  <a:gd name="T0" fmla="*/ 44 w 117"/>
                  <a:gd name="T1" fmla="*/ 175 h 175"/>
                  <a:gd name="T2" fmla="*/ 117 w 117"/>
                  <a:gd name="T3" fmla="*/ 175 h 175"/>
                  <a:gd name="T4" fmla="*/ 117 w 117"/>
                  <a:gd name="T5" fmla="*/ 119 h 175"/>
                  <a:gd name="T6" fmla="*/ 51 w 117"/>
                  <a:gd name="T7" fmla="*/ 119 h 175"/>
                  <a:gd name="T8" fmla="*/ 51 w 117"/>
                  <a:gd name="T9" fmla="*/ 0 h 175"/>
                  <a:gd name="T10" fmla="*/ 0 w 117"/>
                  <a:gd name="T11" fmla="*/ 0 h 175"/>
                  <a:gd name="T12" fmla="*/ 0 w 117"/>
                  <a:gd name="T13" fmla="*/ 131 h 175"/>
                  <a:gd name="T14" fmla="*/ 44 w 117"/>
                  <a:gd name="T15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7" h="175">
                    <a:moveTo>
                      <a:pt x="44" y="175"/>
                    </a:moveTo>
                    <a:cubicBezTo>
                      <a:pt x="117" y="175"/>
                      <a:pt x="117" y="175"/>
                      <a:pt x="117" y="175"/>
                    </a:cubicBezTo>
                    <a:cubicBezTo>
                      <a:pt x="117" y="119"/>
                      <a:pt x="117" y="119"/>
                      <a:pt x="117" y="119"/>
                    </a:cubicBezTo>
                    <a:cubicBezTo>
                      <a:pt x="51" y="119"/>
                      <a:pt x="51" y="119"/>
                      <a:pt x="51" y="119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155"/>
                      <a:pt x="20" y="175"/>
                      <a:pt x="44" y="175"/>
                    </a:cubicBezTo>
                    <a:close/>
                  </a:path>
                </a:pathLst>
              </a:custGeom>
              <a:solidFill>
                <a:srgbClr val="E0B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Rectangle 14"/>
              <p:cNvSpPr>
                <a:spLocks noChangeArrowheads="1"/>
              </p:cNvSpPr>
              <p:nvPr/>
            </p:nvSpPr>
            <p:spPr bwMode="auto">
              <a:xfrm flipH="1">
                <a:off x="11776074" y="4292601"/>
                <a:ext cx="169863" cy="1003300"/>
              </a:xfrm>
              <a:prstGeom prst="rect">
                <a:avLst/>
              </a:prstGeom>
              <a:solidFill>
                <a:srgbClr val="E0B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Freeform 15"/>
              <p:cNvSpPr>
                <a:spLocks/>
              </p:cNvSpPr>
              <p:nvPr/>
            </p:nvSpPr>
            <p:spPr bwMode="auto">
              <a:xfrm flipH="1">
                <a:off x="11776074" y="5124451"/>
                <a:ext cx="169863" cy="338138"/>
              </a:xfrm>
              <a:custGeom>
                <a:avLst/>
                <a:gdLst>
                  <a:gd name="T0" fmla="*/ 51 w 51"/>
                  <a:gd name="T1" fmla="*/ 0 h 102"/>
                  <a:gd name="T2" fmla="*/ 51 w 51"/>
                  <a:gd name="T3" fmla="*/ 102 h 102"/>
                  <a:gd name="T4" fmla="*/ 0 w 51"/>
                  <a:gd name="T5" fmla="*/ 51 h 102"/>
                  <a:gd name="T6" fmla="*/ 51 w 51"/>
                  <a:gd name="T7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102">
                    <a:moveTo>
                      <a:pt x="51" y="0"/>
                    </a:moveTo>
                    <a:cubicBezTo>
                      <a:pt x="51" y="102"/>
                      <a:pt x="51" y="102"/>
                      <a:pt x="51" y="102"/>
                    </a:cubicBezTo>
                    <a:cubicBezTo>
                      <a:pt x="22" y="102"/>
                      <a:pt x="0" y="79"/>
                      <a:pt x="0" y="51"/>
                    </a:cubicBezTo>
                    <a:cubicBezTo>
                      <a:pt x="0" y="23"/>
                      <a:pt x="22" y="0"/>
                      <a:pt x="51" y="0"/>
                    </a:cubicBezTo>
                    <a:close/>
                  </a:path>
                </a:pathLst>
              </a:custGeom>
              <a:solidFill>
                <a:srgbClr val="E0B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Freeform 16"/>
              <p:cNvSpPr>
                <a:spLocks/>
              </p:cNvSpPr>
              <p:nvPr/>
            </p:nvSpPr>
            <p:spPr bwMode="auto">
              <a:xfrm flipH="1">
                <a:off x="10531474" y="4700588"/>
                <a:ext cx="341313" cy="171450"/>
              </a:xfrm>
              <a:custGeom>
                <a:avLst/>
                <a:gdLst>
                  <a:gd name="T0" fmla="*/ 0 w 103"/>
                  <a:gd name="T1" fmla="*/ 0 h 52"/>
                  <a:gd name="T2" fmla="*/ 103 w 103"/>
                  <a:gd name="T3" fmla="*/ 0 h 52"/>
                  <a:gd name="T4" fmla="*/ 52 w 103"/>
                  <a:gd name="T5" fmla="*/ 52 h 52"/>
                  <a:gd name="T6" fmla="*/ 0 w 103"/>
                  <a:gd name="T7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" h="52">
                    <a:moveTo>
                      <a:pt x="0" y="0"/>
                    </a:moveTo>
                    <a:cubicBezTo>
                      <a:pt x="103" y="0"/>
                      <a:pt x="103" y="0"/>
                      <a:pt x="103" y="0"/>
                    </a:cubicBezTo>
                    <a:cubicBezTo>
                      <a:pt x="103" y="29"/>
                      <a:pt x="80" y="52"/>
                      <a:pt x="52" y="52"/>
                    </a:cubicBezTo>
                    <a:cubicBezTo>
                      <a:pt x="23" y="52"/>
                      <a:pt x="0" y="29"/>
                      <a:pt x="0" y="0"/>
                    </a:cubicBezTo>
                    <a:close/>
                  </a:path>
                </a:pathLst>
              </a:custGeom>
              <a:solidFill>
                <a:srgbClr val="E0B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Rectangle 17"/>
              <p:cNvSpPr>
                <a:spLocks noChangeArrowheads="1"/>
              </p:cNvSpPr>
              <p:nvPr/>
            </p:nvSpPr>
            <p:spPr bwMode="auto">
              <a:xfrm flipH="1">
                <a:off x="11776074" y="5084763"/>
                <a:ext cx="173038" cy="88900"/>
              </a:xfrm>
              <a:prstGeom prst="rect">
                <a:avLst/>
              </a:pr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Rectangle 18"/>
              <p:cNvSpPr>
                <a:spLocks noChangeArrowheads="1"/>
              </p:cNvSpPr>
              <p:nvPr/>
            </p:nvSpPr>
            <p:spPr bwMode="auto">
              <a:xfrm flipH="1">
                <a:off x="10266362" y="4624388"/>
                <a:ext cx="746125" cy="762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30" name="Freeform 19"/>
              <p:cNvSpPr>
                <a:spLocks/>
              </p:cNvSpPr>
              <p:nvPr/>
            </p:nvSpPr>
            <p:spPr bwMode="auto">
              <a:xfrm flipH="1">
                <a:off x="10059987" y="4246563"/>
                <a:ext cx="779463" cy="377825"/>
              </a:xfrm>
              <a:custGeom>
                <a:avLst/>
                <a:gdLst>
                  <a:gd name="T0" fmla="*/ 127 w 491"/>
                  <a:gd name="T1" fmla="*/ 0 h 238"/>
                  <a:gd name="T2" fmla="*/ 491 w 491"/>
                  <a:gd name="T3" fmla="*/ 0 h 238"/>
                  <a:gd name="T4" fmla="*/ 361 w 491"/>
                  <a:gd name="T5" fmla="*/ 238 h 238"/>
                  <a:gd name="T6" fmla="*/ 0 w 491"/>
                  <a:gd name="T7" fmla="*/ 238 h 238"/>
                  <a:gd name="T8" fmla="*/ 127 w 491"/>
                  <a:gd name="T9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1" h="238">
                    <a:moveTo>
                      <a:pt x="127" y="0"/>
                    </a:moveTo>
                    <a:lnTo>
                      <a:pt x="491" y="0"/>
                    </a:lnTo>
                    <a:lnTo>
                      <a:pt x="361" y="238"/>
                    </a:lnTo>
                    <a:lnTo>
                      <a:pt x="0" y="238"/>
                    </a:lnTo>
                    <a:lnTo>
                      <a:pt x="127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31" name="Rectangle 20"/>
              <p:cNvSpPr>
                <a:spLocks noChangeArrowheads="1"/>
              </p:cNvSpPr>
              <p:nvPr/>
            </p:nvSpPr>
            <p:spPr bwMode="auto">
              <a:xfrm flipH="1">
                <a:off x="10839449" y="4624388"/>
                <a:ext cx="173038" cy="76200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32" name="Freeform 21"/>
              <p:cNvSpPr>
                <a:spLocks/>
              </p:cNvSpPr>
              <p:nvPr/>
            </p:nvSpPr>
            <p:spPr bwMode="auto">
              <a:xfrm flipH="1">
                <a:off x="11334750" y="3640138"/>
                <a:ext cx="200025" cy="327025"/>
              </a:xfrm>
              <a:custGeom>
                <a:avLst/>
                <a:gdLst>
                  <a:gd name="T0" fmla="*/ 63 w 126"/>
                  <a:gd name="T1" fmla="*/ 206 h 206"/>
                  <a:gd name="T2" fmla="*/ 126 w 126"/>
                  <a:gd name="T3" fmla="*/ 144 h 206"/>
                  <a:gd name="T4" fmla="*/ 126 w 126"/>
                  <a:gd name="T5" fmla="*/ 0 h 206"/>
                  <a:gd name="T6" fmla="*/ 0 w 126"/>
                  <a:gd name="T7" fmla="*/ 0 h 206"/>
                  <a:gd name="T8" fmla="*/ 0 w 126"/>
                  <a:gd name="T9" fmla="*/ 144 h 206"/>
                  <a:gd name="T10" fmla="*/ 63 w 126"/>
                  <a:gd name="T11" fmla="*/ 206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6" h="206">
                    <a:moveTo>
                      <a:pt x="63" y="206"/>
                    </a:moveTo>
                    <a:lnTo>
                      <a:pt x="126" y="144"/>
                    </a:lnTo>
                    <a:lnTo>
                      <a:pt x="126" y="0"/>
                    </a:lnTo>
                    <a:lnTo>
                      <a:pt x="0" y="0"/>
                    </a:lnTo>
                    <a:lnTo>
                      <a:pt x="0" y="144"/>
                    </a:lnTo>
                    <a:lnTo>
                      <a:pt x="63" y="206"/>
                    </a:lnTo>
                    <a:close/>
                  </a:path>
                </a:pathLst>
              </a:custGeom>
              <a:solidFill>
                <a:srgbClr val="E0B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33" name="Freeform 22"/>
              <p:cNvSpPr>
                <a:spLocks/>
              </p:cNvSpPr>
              <p:nvPr/>
            </p:nvSpPr>
            <p:spPr bwMode="auto">
              <a:xfrm flipH="1">
                <a:off x="11334750" y="3640138"/>
                <a:ext cx="200025" cy="171450"/>
              </a:xfrm>
              <a:custGeom>
                <a:avLst/>
                <a:gdLst>
                  <a:gd name="T0" fmla="*/ 60 w 60"/>
                  <a:gd name="T1" fmla="*/ 48 h 52"/>
                  <a:gd name="T2" fmla="*/ 31 w 60"/>
                  <a:gd name="T3" fmla="*/ 52 h 52"/>
                  <a:gd name="T4" fmla="*/ 0 w 60"/>
                  <a:gd name="T5" fmla="*/ 48 h 52"/>
                  <a:gd name="T6" fmla="*/ 0 w 60"/>
                  <a:gd name="T7" fmla="*/ 0 h 52"/>
                  <a:gd name="T8" fmla="*/ 60 w 60"/>
                  <a:gd name="T9" fmla="*/ 0 h 52"/>
                  <a:gd name="T10" fmla="*/ 60 w 60"/>
                  <a:gd name="T11" fmla="*/ 4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52">
                    <a:moveTo>
                      <a:pt x="60" y="48"/>
                    </a:moveTo>
                    <a:cubicBezTo>
                      <a:pt x="51" y="51"/>
                      <a:pt x="41" y="52"/>
                      <a:pt x="31" y="52"/>
                    </a:cubicBezTo>
                    <a:cubicBezTo>
                      <a:pt x="20" y="52"/>
                      <a:pt x="10" y="51"/>
                      <a:pt x="0" y="4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0" y="0"/>
                      <a:pt x="60" y="0"/>
                      <a:pt x="60" y="0"/>
                    </a:cubicBezTo>
                    <a:lnTo>
                      <a:pt x="60" y="48"/>
                    </a:lnTo>
                    <a:close/>
                  </a:path>
                </a:pathLst>
              </a:custGeom>
              <a:solidFill>
                <a:srgbClr val="C398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34" name="Freeform 23"/>
              <p:cNvSpPr>
                <a:spLocks/>
              </p:cNvSpPr>
              <p:nvPr/>
            </p:nvSpPr>
            <p:spPr bwMode="auto">
              <a:xfrm flipH="1">
                <a:off x="11198224" y="3332163"/>
                <a:ext cx="468313" cy="442913"/>
              </a:xfrm>
              <a:custGeom>
                <a:avLst/>
                <a:gdLst>
                  <a:gd name="T0" fmla="*/ 141 w 141"/>
                  <a:gd name="T1" fmla="*/ 0 h 134"/>
                  <a:gd name="T2" fmla="*/ 141 w 141"/>
                  <a:gd name="T3" fmla="*/ 110 h 134"/>
                  <a:gd name="T4" fmla="*/ 140 w 141"/>
                  <a:gd name="T5" fmla="*/ 110 h 134"/>
                  <a:gd name="T6" fmla="*/ 71 w 141"/>
                  <a:gd name="T7" fmla="*/ 134 h 134"/>
                  <a:gd name="T8" fmla="*/ 0 w 141"/>
                  <a:gd name="T9" fmla="*/ 110 h 134"/>
                  <a:gd name="T10" fmla="*/ 0 w 141"/>
                  <a:gd name="T11" fmla="*/ 0 h 134"/>
                  <a:gd name="T12" fmla="*/ 141 w 141"/>
                  <a:gd name="T13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134">
                    <a:moveTo>
                      <a:pt x="141" y="0"/>
                    </a:moveTo>
                    <a:cubicBezTo>
                      <a:pt x="141" y="110"/>
                      <a:pt x="141" y="110"/>
                      <a:pt x="141" y="110"/>
                    </a:cubicBezTo>
                    <a:cubicBezTo>
                      <a:pt x="140" y="110"/>
                      <a:pt x="140" y="110"/>
                      <a:pt x="140" y="110"/>
                    </a:cubicBezTo>
                    <a:cubicBezTo>
                      <a:pt x="121" y="125"/>
                      <a:pt x="97" y="134"/>
                      <a:pt x="71" y="134"/>
                    </a:cubicBezTo>
                    <a:cubicBezTo>
                      <a:pt x="45" y="134"/>
                      <a:pt x="19" y="125"/>
                      <a:pt x="0" y="11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1" y="0"/>
                    </a:lnTo>
                    <a:close/>
                  </a:path>
                </a:pathLst>
              </a:custGeom>
              <a:solidFill>
                <a:srgbClr val="E0B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Rectangle 24"/>
              <p:cNvSpPr>
                <a:spLocks noChangeArrowheads="1"/>
              </p:cNvSpPr>
              <p:nvPr/>
            </p:nvSpPr>
            <p:spPr bwMode="auto">
              <a:xfrm flipH="1">
                <a:off x="11776074" y="4292601"/>
                <a:ext cx="169863" cy="49213"/>
              </a:xfrm>
              <a:prstGeom prst="rect">
                <a:avLst/>
              </a:prstGeom>
              <a:solidFill>
                <a:srgbClr val="C398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Rectangle 25"/>
              <p:cNvSpPr>
                <a:spLocks noChangeArrowheads="1"/>
              </p:cNvSpPr>
              <p:nvPr/>
            </p:nvSpPr>
            <p:spPr bwMode="auto">
              <a:xfrm flipH="1">
                <a:off x="10920412" y="4292601"/>
                <a:ext cx="168275" cy="49213"/>
              </a:xfrm>
              <a:prstGeom prst="rect">
                <a:avLst/>
              </a:prstGeom>
              <a:solidFill>
                <a:srgbClr val="C398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Rectangle 26"/>
              <p:cNvSpPr>
                <a:spLocks noChangeArrowheads="1"/>
              </p:cNvSpPr>
              <p:nvPr/>
            </p:nvSpPr>
            <p:spPr bwMode="auto">
              <a:xfrm flipH="1">
                <a:off x="11198224" y="3302001"/>
                <a:ext cx="36513" cy="24447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Rectangle 27"/>
              <p:cNvSpPr>
                <a:spLocks noChangeArrowheads="1"/>
              </p:cNvSpPr>
              <p:nvPr/>
            </p:nvSpPr>
            <p:spPr bwMode="auto">
              <a:xfrm flipH="1">
                <a:off x="11630024" y="3302001"/>
                <a:ext cx="36513" cy="24447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Oval 28"/>
              <p:cNvSpPr>
                <a:spLocks noChangeArrowheads="1"/>
              </p:cNvSpPr>
              <p:nvPr/>
            </p:nvSpPr>
            <p:spPr bwMode="auto">
              <a:xfrm flipH="1">
                <a:off x="11541124" y="3467101"/>
                <a:ext cx="36513" cy="36513"/>
              </a:xfrm>
              <a:prstGeom prst="ellipse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40" name="Oval 29"/>
              <p:cNvSpPr>
                <a:spLocks noChangeArrowheads="1"/>
              </p:cNvSpPr>
              <p:nvPr/>
            </p:nvSpPr>
            <p:spPr bwMode="auto">
              <a:xfrm flipH="1">
                <a:off x="11288712" y="3467101"/>
                <a:ext cx="36513" cy="36513"/>
              </a:xfrm>
              <a:prstGeom prst="ellipse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Freeform 30"/>
              <p:cNvSpPr>
                <a:spLocks/>
              </p:cNvSpPr>
              <p:nvPr/>
            </p:nvSpPr>
            <p:spPr bwMode="auto">
              <a:xfrm flipH="1">
                <a:off x="11401425" y="3573463"/>
                <a:ext cx="63500" cy="30163"/>
              </a:xfrm>
              <a:custGeom>
                <a:avLst/>
                <a:gdLst>
                  <a:gd name="T0" fmla="*/ 9 w 19"/>
                  <a:gd name="T1" fmla="*/ 9 h 9"/>
                  <a:gd name="T2" fmla="*/ 19 w 19"/>
                  <a:gd name="T3" fmla="*/ 0 h 9"/>
                  <a:gd name="T4" fmla="*/ 0 w 19"/>
                  <a:gd name="T5" fmla="*/ 0 h 9"/>
                  <a:gd name="T6" fmla="*/ 9 w 19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9">
                    <a:moveTo>
                      <a:pt x="9" y="9"/>
                    </a:moveTo>
                    <a:cubicBezTo>
                      <a:pt x="15" y="9"/>
                      <a:pt x="19" y="5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4" y="9"/>
                      <a:pt x="9" y="9"/>
                    </a:cubicBezTo>
                    <a:close/>
                  </a:path>
                </a:pathLst>
              </a:custGeom>
              <a:solidFill>
                <a:srgbClr val="C398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Freeform 31"/>
              <p:cNvSpPr>
                <a:spLocks/>
              </p:cNvSpPr>
              <p:nvPr/>
            </p:nvSpPr>
            <p:spPr bwMode="auto">
              <a:xfrm flipH="1">
                <a:off x="11364912" y="3679826"/>
                <a:ext cx="136525" cy="39688"/>
              </a:xfrm>
              <a:custGeom>
                <a:avLst/>
                <a:gdLst>
                  <a:gd name="T0" fmla="*/ 41 w 41"/>
                  <a:gd name="T1" fmla="*/ 6 h 12"/>
                  <a:gd name="T2" fmla="*/ 36 w 41"/>
                  <a:gd name="T3" fmla="*/ 12 h 12"/>
                  <a:gd name="T4" fmla="*/ 5 w 41"/>
                  <a:gd name="T5" fmla="*/ 12 h 12"/>
                  <a:gd name="T6" fmla="*/ 0 w 41"/>
                  <a:gd name="T7" fmla="*/ 6 h 12"/>
                  <a:gd name="T8" fmla="*/ 0 w 41"/>
                  <a:gd name="T9" fmla="*/ 6 h 12"/>
                  <a:gd name="T10" fmla="*/ 5 w 41"/>
                  <a:gd name="T11" fmla="*/ 0 h 12"/>
                  <a:gd name="T12" fmla="*/ 36 w 41"/>
                  <a:gd name="T13" fmla="*/ 0 h 12"/>
                  <a:gd name="T14" fmla="*/ 41 w 41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2">
                    <a:moveTo>
                      <a:pt x="41" y="6"/>
                    </a:moveTo>
                    <a:cubicBezTo>
                      <a:pt x="41" y="9"/>
                      <a:pt x="39" y="12"/>
                      <a:pt x="3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9" y="0"/>
                      <a:pt x="41" y="3"/>
                      <a:pt x="41" y="6"/>
                    </a:cubicBezTo>
                    <a:close/>
                  </a:path>
                </a:pathLst>
              </a:custGeom>
              <a:solidFill>
                <a:srgbClr val="C398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43" name="Freeform 32"/>
              <p:cNvSpPr>
                <a:spLocks noEditPoints="1"/>
              </p:cNvSpPr>
              <p:nvPr/>
            </p:nvSpPr>
            <p:spPr bwMode="auto">
              <a:xfrm flipH="1">
                <a:off x="11304587" y="3603626"/>
                <a:ext cx="255588" cy="228600"/>
              </a:xfrm>
              <a:custGeom>
                <a:avLst/>
                <a:gdLst>
                  <a:gd name="T0" fmla="*/ 38 w 77"/>
                  <a:gd name="T1" fmla="*/ 0 h 69"/>
                  <a:gd name="T2" fmla="*/ 0 w 77"/>
                  <a:gd name="T3" fmla="*/ 39 h 69"/>
                  <a:gd name="T4" fmla="*/ 0 w 77"/>
                  <a:gd name="T5" fmla="*/ 60 h 69"/>
                  <a:gd name="T6" fmla="*/ 0 w 77"/>
                  <a:gd name="T7" fmla="*/ 63 h 69"/>
                  <a:gd name="T8" fmla="*/ 39 w 77"/>
                  <a:gd name="T9" fmla="*/ 69 h 69"/>
                  <a:gd name="T10" fmla="*/ 77 w 77"/>
                  <a:gd name="T11" fmla="*/ 63 h 69"/>
                  <a:gd name="T12" fmla="*/ 77 w 77"/>
                  <a:gd name="T13" fmla="*/ 60 h 69"/>
                  <a:gd name="T14" fmla="*/ 77 w 77"/>
                  <a:gd name="T15" fmla="*/ 39 h 69"/>
                  <a:gd name="T16" fmla="*/ 38 w 77"/>
                  <a:gd name="T17" fmla="*/ 0 h 69"/>
                  <a:gd name="T18" fmla="*/ 61 w 77"/>
                  <a:gd name="T19" fmla="*/ 45 h 69"/>
                  <a:gd name="T20" fmla="*/ 45 w 77"/>
                  <a:gd name="T21" fmla="*/ 48 h 69"/>
                  <a:gd name="T22" fmla="*/ 45 w 77"/>
                  <a:gd name="T23" fmla="*/ 35 h 69"/>
                  <a:gd name="T24" fmla="*/ 32 w 77"/>
                  <a:gd name="T25" fmla="*/ 35 h 69"/>
                  <a:gd name="T26" fmla="*/ 32 w 77"/>
                  <a:gd name="T27" fmla="*/ 48 h 69"/>
                  <a:gd name="T28" fmla="*/ 15 w 77"/>
                  <a:gd name="T29" fmla="*/ 45 h 69"/>
                  <a:gd name="T30" fmla="*/ 15 w 77"/>
                  <a:gd name="T31" fmla="*/ 37 h 69"/>
                  <a:gd name="T32" fmla="*/ 38 w 77"/>
                  <a:gd name="T33" fmla="*/ 24 h 69"/>
                  <a:gd name="T34" fmla="*/ 62 w 77"/>
                  <a:gd name="T35" fmla="*/ 37 h 69"/>
                  <a:gd name="T36" fmla="*/ 61 w 77"/>
                  <a:gd name="T37" fmla="*/ 45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7" h="69">
                    <a:moveTo>
                      <a:pt x="38" y="0"/>
                    </a:moveTo>
                    <a:cubicBezTo>
                      <a:pt x="17" y="0"/>
                      <a:pt x="0" y="18"/>
                      <a:pt x="0" y="39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1"/>
                      <a:pt x="0" y="62"/>
                      <a:pt x="0" y="63"/>
                    </a:cubicBezTo>
                    <a:cubicBezTo>
                      <a:pt x="13" y="67"/>
                      <a:pt x="25" y="69"/>
                      <a:pt x="39" y="69"/>
                    </a:cubicBezTo>
                    <a:cubicBezTo>
                      <a:pt x="52" y="69"/>
                      <a:pt x="65" y="67"/>
                      <a:pt x="77" y="63"/>
                    </a:cubicBezTo>
                    <a:cubicBezTo>
                      <a:pt x="77" y="62"/>
                      <a:pt x="77" y="61"/>
                      <a:pt x="77" y="60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77" y="18"/>
                      <a:pt x="60" y="0"/>
                      <a:pt x="38" y="0"/>
                    </a:cubicBezTo>
                    <a:close/>
                    <a:moveTo>
                      <a:pt x="61" y="45"/>
                    </a:moveTo>
                    <a:cubicBezTo>
                      <a:pt x="56" y="46"/>
                      <a:pt x="50" y="47"/>
                      <a:pt x="45" y="48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32" y="35"/>
                      <a:pt x="32" y="35"/>
                      <a:pt x="32" y="35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27" y="47"/>
                      <a:pt x="21" y="46"/>
                      <a:pt x="15" y="45"/>
                    </a:cubicBezTo>
                    <a:cubicBezTo>
                      <a:pt x="15" y="44"/>
                      <a:pt x="15" y="37"/>
                      <a:pt x="15" y="37"/>
                    </a:cubicBezTo>
                    <a:cubicBezTo>
                      <a:pt x="15" y="24"/>
                      <a:pt x="26" y="24"/>
                      <a:pt x="38" y="24"/>
                    </a:cubicBezTo>
                    <a:cubicBezTo>
                      <a:pt x="51" y="24"/>
                      <a:pt x="62" y="24"/>
                      <a:pt x="62" y="37"/>
                    </a:cubicBezTo>
                    <a:cubicBezTo>
                      <a:pt x="62" y="37"/>
                      <a:pt x="61" y="44"/>
                      <a:pt x="61" y="4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 bwMode="auto">
              <a:xfrm flipH="1">
                <a:off x="7318375" y="4336256"/>
                <a:ext cx="502444" cy="13811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8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2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4664075" y="4286961"/>
              <a:ext cx="5793411" cy="2392930"/>
              <a:chOff x="4664075" y="4286961"/>
              <a:chExt cx="5793411" cy="239293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4664075" y="4286961"/>
                <a:ext cx="5793411" cy="2392930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8" t="1822" r="1518" b="1873"/>
              <a:stretch>
                <a:fillRect/>
              </a:stretch>
            </p:blipFill>
            <p:spPr>
              <a:xfrm>
                <a:off x="6666858" y="4311651"/>
                <a:ext cx="1177925" cy="650875"/>
              </a:xfrm>
              <a:custGeom>
                <a:avLst/>
                <a:gdLst>
                  <a:gd name="connsiteX0" fmla="*/ 15608 w 1177925"/>
                  <a:gd name="connsiteY0" fmla="*/ 0 h 650875"/>
                  <a:gd name="connsiteX1" fmla="*/ 1162317 w 1177925"/>
                  <a:gd name="connsiteY1" fmla="*/ 0 h 650875"/>
                  <a:gd name="connsiteX2" fmla="*/ 1177925 w 1177925"/>
                  <a:gd name="connsiteY2" fmla="*/ 15608 h 650875"/>
                  <a:gd name="connsiteX3" fmla="*/ 1177925 w 1177925"/>
                  <a:gd name="connsiteY3" fmla="*/ 635267 h 650875"/>
                  <a:gd name="connsiteX4" fmla="*/ 1162317 w 1177925"/>
                  <a:gd name="connsiteY4" fmla="*/ 650875 h 650875"/>
                  <a:gd name="connsiteX5" fmla="*/ 15608 w 1177925"/>
                  <a:gd name="connsiteY5" fmla="*/ 650875 h 650875"/>
                  <a:gd name="connsiteX6" fmla="*/ 0 w 1177925"/>
                  <a:gd name="connsiteY6" fmla="*/ 635267 h 650875"/>
                  <a:gd name="connsiteX7" fmla="*/ 0 w 1177925"/>
                  <a:gd name="connsiteY7" fmla="*/ 15608 h 650875"/>
                  <a:gd name="connsiteX8" fmla="*/ 15608 w 1177925"/>
                  <a:gd name="connsiteY8" fmla="*/ 0 h 650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7925" h="650875">
                    <a:moveTo>
                      <a:pt x="15608" y="0"/>
                    </a:moveTo>
                    <a:lnTo>
                      <a:pt x="1162317" y="0"/>
                    </a:lnTo>
                    <a:cubicBezTo>
                      <a:pt x="1170937" y="0"/>
                      <a:pt x="1177925" y="6988"/>
                      <a:pt x="1177925" y="15608"/>
                    </a:cubicBezTo>
                    <a:lnTo>
                      <a:pt x="1177925" y="635267"/>
                    </a:lnTo>
                    <a:cubicBezTo>
                      <a:pt x="1177925" y="643887"/>
                      <a:pt x="1170937" y="650875"/>
                      <a:pt x="1162317" y="650875"/>
                    </a:cubicBezTo>
                    <a:lnTo>
                      <a:pt x="15608" y="650875"/>
                    </a:lnTo>
                    <a:cubicBezTo>
                      <a:pt x="6988" y="650875"/>
                      <a:pt x="0" y="643887"/>
                      <a:pt x="0" y="635267"/>
                    </a:cubicBezTo>
                    <a:lnTo>
                      <a:pt x="0" y="15608"/>
                    </a:lnTo>
                    <a:cubicBezTo>
                      <a:pt x="0" y="6988"/>
                      <a:pt x="6988" y="0"/>
                      <a:pt x="15608" y="0"/>
                    </a:cubicBezTo>
                    <a:close/>
                  </a:path>
                </a:pathLst>
              </a:custGeom>
            </p:spPr>
          </p:pic>
          <p:sp>
            <p:nvSpPr>
              <p:cNvPr id="12" name="Rectangle 11"/>
              <p:cNvSpPr/>
              <p:nvPr/>
            </p:nvSpPr>
            <p:spPr bwMode="auto">
              <a:xfrm>
                <a:off x="5717381" y="4994276"/>
                <a:ext cx="226539" cy="106362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828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1999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169" y="2084173"/>
            <a:ext cx="11650488" cy="1158793"/>
          </a:xfrm>
          <a:noFill/>
        </p:spPr>
        <p:txBody>
          <a:bodyPr tIns="91440" bIns="91440" anchor="b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763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169" y="2084173"/>
            <a:ext cx="11650488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31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169" y="2084173"/>
            <a:ext cx="11650488" cy="1158793"/>
          </a:xfr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>
              <a:defRPr lang="en-US" sz="7056" spc="-98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1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169" y="2084173"/>
            <a:ext cx="11650488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7425">
                      <a:schemeClr val="tx1"/>
                    </a:gs>
                    <a:gs pos="67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64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169" y="2084173"/>
            <a:ext cx="11650488" cy="1158793"/>
          </a:xfr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>
              <a:defRPr lang="en-US" sz="7056" spc="-98" dirty="0">
                <a:gradFill>
                  <a:gsLst>
                    <a:gs pos="94012">
                      <a:srgbClr val="262626"/>
                    </a:gs>
                    <a:gs pos="37000">
                      <a:srgbClr val="262626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3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171" y="1217195"/>
            <a:ext cx="5377147" cy="1973570"/>
          </a:xfrm>
        </p:spPr>
        <p:txBody>
          <a:bodyPr>
            <a:spAutoFit/>
          </a:bodyPr>
          <a:lstStyle>
            <a:lvl1pPr>
              <a:defRPr sz="6468" baseline="0">
                <a:gradFill>
                  <a:gsLst>
                    <a:gs pos="14371">
                      <a:srgbClr val="262626"/>
                    </a:gs>
                    <a:gs pos="36000">
                      <a:srgbClr val="262626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5968" y="0"/>
            <a:ext cx="6092857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44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022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106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73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36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gray layout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6226057"/>
            <a:ext cx="12188825" cy="63194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08" rIns="0" bIns="45708" numCol="1" rtlCol="0" anchor="ctr" anchorCtr="0" compatLnSpc="1">
            <a:prstTxWarp prst="textNoShape">
              <a:avLst/>
            </a:prstTxWarp>
          </a:bodyPr>
          <a:lstStyle/>
          <a:p>
            <a:pPr algn="ctr" defTabSz="913828" fontAlgn="base">
              <a:spcBef>
                <a:spcPct val="0"/>
              </a:spcBef>
              <a:spcAft>
                <a:spcPct val="0"/>
              </a:spcAft>
            </a:pPr>
            <a:endParaRPr lang="en-US" sz="196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169" y="1189177"/>
            <a:ext cx="11650488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5"/>
          <p:cNvSpPr>
            <a:spLocks noGrp="1"/>
          </p:cNvSpPr>
          <p:nvPr>
            <p:ph type="title"/>
          </p:nvPr>
        </p:nvSpPr>
        <p:spPr>
          <a:xfrm>
            <a:off x="269170" y="289512"/>
            <a:ext cx="11652805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805890" y="289509"/>
            <a:ext cx="4113767" cy="364224"/>
          </a:xfrm>
        </p:spPr>
        <p:txBody>
          <a:bodyPr/>
          <a:lstStyle/>
          <a:p>
            <a:pPr>
              <a:defRPr/>
            </a:pP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372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5324410" y="6387934"/>
            <a:ext cx="1546092" cy="3611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08" rIns="0" bIns="45708" numCol="1" rtlCol="0" anchor="ctr" anchorCtr="0" compatLnSpc="1">
            <a:prstTxWarp prst="textNoShape">
              <a:avLst/>
            </a:prstTxWarp>
          </a:bodyPr>
          <a:lstStyle/>
          <a:p>
            <a:pPr algn="ctr" defTabSz="913828" fontAlgn="base">
              <a:spcBef>
                <a:spcPct val="0"/>
              </a:spcBef>
              <a:spcAft>
                <a:spcPct val="0"/>
              </a:spcAft>
            </a:pPr>
            <a:endParaRPr lang="en-US" sz="196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6101086" y="2054600"/>
            <a:ext cx="5820890" cy="4512333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08" rIns="0" bIns="45708" numCol="1" rtlCol="0" anchor="ctr" anchorCtr="0" compatLnSpc="1">
            <a:prstTxWarp prst="textNoShape">
              <a:avLst/>
            </a:prstTxWarp>
          </a:bodyPr>
          <a:lstStyle/>
          <a:p>
            <a:pPr algn="ctr" defTabSz="913828" fontAlgn="base">
              <a:spcBef>
                <a:spcPct val="0"/>
              </a:spcBef>
              <a:spcAft>
                <a:spcPct val="0"/>
              </a:spcAft>
            </a:pPr>
            <a:endParaRPr lang="en-US" sz="196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241163" y="2054600"/>
            <a:ext cx="5780434" cy="4512333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08" rIns="0" bIns="45708" numCol="1" rtlCol="0" anchor="ctr" anchorCtr="0" compatLnSpc="1">
            <a:prstTxWarp prst="textNoShape">
              <a:avLst/>
            </a:prstTxWarp>
          </a:bodyPr>
          <a:lstStyle/>
          <a:p>
            <a:pPr algn="ctr" defTabSz="913828" fontAlgn="base">
              <a:spcBef>
                <a:spcPct val="0"/>
              </a:spcBef>
              <a:spcAft>
                <a:spcPct val="0"/>
              </a:spcAft>
            </a:pPr>
            <a:endParaRPr lang="en-US" sz="196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269170" y="289512"/>
            <a:ext cx="11652805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a"/>
          <p:cNvSpPr/>
          <p:nvPr userDrawn="1"/>
        </p:nvSpPr>
        <p:spPr bwMode="auto">
          <a:xfrm>
            <a:off x="6101085" y="1187621"/>
            <a:ext cx="5820890" cy="89655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643" tIns="143391" rIns="175643" bIns="1405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538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92" b="1" i="0" u="none" strike="noStrike" kern="1200" cap="none" spc="-20" normalizeH="0" baseline="0" noProof="0">
                <a:ln>
                  <a:noFill/>
                </a:ln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DATA</a:t>
            </a:r>
            <a:endParaRPr kumimoji="0" lang="en-US" sz="5292" b="1" i="0" u="none" strike="noStrike" kern="1200" cap="none" spc="-20" normalizeH="0" baseline="0" noProof="0" dirty="0">
              <a:ln>
                <a:noFill/>
              </a:ln>
              <a:gradFill>
                <a:gsLst>
                  <a:gs pos="8300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8" name="USER"/>
          <p:cNvSpPr/>
          <p:nvPr userDrawn="1"/>
        </p:nvSpPr>
        <p:spPr bwMode="auto">
          <a:xfrm>
            <a:off x="241163" y="1187621"/>
            <a:ext cx="5780434" cy="89655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643" tIns="143391" rIns="175643" bIns="1405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538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92" b="1" i="0" u="none" strike="noStrike" kern="1200" cap="none" spc="-20" normalizeH="0" baseline="0" noProof="0" dirty="0">
                <a:ln>
                  <a:noFill/>
                </a:ln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USERS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649224" y="3612668"/>
            <a:ext cx="5157547" cy="2709918"/>
            <a:chOff x="540178" y="2851546"/>
            <a:chExt cx="5262336" cy="2763865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/>
          </p:nvSpPr>
          <p:spPr bwMode="auto">
            <a:xfrm>
              <a:off x="855747" y="3586644"/>
              <a:ext cx="2539411" cy="2028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 rot="5400000">
              <a:off x="4210932" y="4023829"/>
              <a:ext cx="1889570" cy="1293594"/>
            </a:xfrm>
            <a:prstGeom prst="roundRect">
              <a:avLst>
                <a:gd name="adj" fmla="val 5986"/>
              </a:avLst>
            </a:prstGeom>
            <a:solidFill>
              <a:srgbClr val="33333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137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8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Rounded Rectangle 11"/>
            <p:cNvSpPr/>
            <p:nvPr/>
          </p:nvSpPr>
          <p:spPr bwMode="auto">
            <a:xfrm rot="5400000">
              <a:off x="4342251" y="4075857"/>
              <a:ext cx="1626931" cy="1133942"/>
            </a:xfrm>
            <a:prstGeom prst="roundRect">
              <a:avLst>
                <a:gd name="adj" fmla="val 3643"/>
              </a:avLst>
            </a:pr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137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8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 rot="5400000">
              <a:off x="5117455" y="5486583"/>
              <a:ext cx="76525" cy="76525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137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8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49298" y="4092508"/>
              <a:ext cx="1025503" cy="1287474"/>
            </a:xfrm>
            <a:prstGeom prst="rect">
              <a:avLst/>
            </a:prstGeom>
            <a:noFill/>
            <a:ln w="22225">
              <a:solidFill>
                <a:srgbClr val="A32B01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3219" tIns="46610" rIns="93219" bIns="46610" rtlCol="0" anchor="ctr"/>
            <a:lstStyle/>
            <a:p>
              <a:pPr marL="0" marR="0" lvl="0" indent="0" algn="ctr" defTabSz="9138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49298" y="3911598"/>
              <a:ext cx="1025503" cy="199389"/>
            </a:xfrm>
            <a:prstGeom prst="rect">
              <a:avLst/>
            </a:prstGeom>
            <a:noFill/>
            <a:ln w="22225">
              <a:solidFill>
                <a:srgbClr val="A32B01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3219" tIns="46610" rIns="93219" bIns="46610" rtlCol="0" anchor="ctr"/>
            <a:lstStyle/>
            <a:p>
              <a:pPr marL="0" marR="0" lvl="0" indent="0" algn="ctr" defTabSz="9138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731651" y="4390496"/>
              <a:ext cx="462328" cy="0"/>
            </a:xfrm>
            <a:prstGeom prst="line">
              <a:avLst/>
            </a:prstGeom>
            <a:ln w="28575">
              <a:solidFill>
                <a:srgbClr val="A32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731651" y="4494102"/>
              <a:ext cx="462328" cy="0"/>
            </a:xfrm>
            <a:prstGeom prst="line">
              <a:avLst/>
            </a:prstGeom>
            <a:ln w="28575">
              <a:solidFill>
                <a:srgbClr val="A32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731651" y="4597709"/>
              <a:ext cx="873640" cy="0"/>
            </a:xfrm>
            <a:prstGeom prst="line">
              <a:avLst/>
            </a:prstGeom>
            <a:ln w="28575">
              <a:solidFill>
                <a:srgbClr val="A32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731651" y="4701315"/>
              <a:ext cx="873640" cy="0"/>
            </a:xfrm>
            <a:prstGeom prst="line">
              <a:avLst/>
            </a:prstGeom>
            <a:ln w="28575">
              <a:solidFill>
                <a:srgbClr val="A32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731651" y="4908528"/>
              <a:ext cx="873640" cy="0"/>
            </a:xfrm>
            <a:prstGeom prst="line">
              <a:avLst/>
            </a:prstGeom>
            <a:ln w="28575">
              <a:solidFill>
                <a:srgbClr val="A32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731651" y="4804922"/>
              <a:ext cx="873640" cy="0"/>
            </a:xfrm>
            <a:prstGeom prst="line">
              <a:avLst/>
            </a:prstGeom>
            <a:ln w="28575">
              <a:solidFill>
                <a:srgbClr val="A32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731651" y="5012137"/>
              <a:ext cx="873640" cy="0"/>
            </a:xfrm>
            <a:prstGeom prst="line">
              <a:avLst/>
            </a:prstGeom>
            <a:ln w="28575">
              <a:solidFill>
                <a:srgbClr val="A32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Freeform 12"/>
            <p:cNvSpPr>
              <a:spLocks noEditPoints="1"/>
            </p:cNvSpPr>
            <p:nvPr/>
          </p:nvSpPr>
          <p:spPr bwMode="auto">
            <a:xfrm>
              <a:off x="5297283" y="4189760"/>
              <a:ext cx="333312" cy="325365"/>
            </a:xfrm>
            <a:custGeom>
              <a:avLst/>
              <a:gdLst>
                <a:gd name="T0" fmla="*/ 731 w 1609"/>
                <a:gd name="T1" fmla="*/ 843 h 1572"/>
                <a:gd name="T2" fmla="*/ 1444 w 1609"/>
                <a:gd name="T3" fmla="*/ 843 h 1572"/>
                <a:gd name="T4" fmla="*/ 731 w 1609"/>
                <a:gd name="T5" fmla="*/ 1572 h 1572"/>
                <a:gd name="T6" fmla="*/ 0 w 1609"/>
                <a:gd name="T7" fmla="*/ 843 h 1572"/>
                <a:gd name="T8" fmla="*/ 731 w 1609"/>
                <a:gd name="T9" fmla="*/ 132 h 1572"/>
                <a:gd name="T10" fmla="*/ 731 w 1609"/>
                <a:gd name="T11" fmla="*/ 843 h 1572"/>
                <a:gd name="T12" fmla="*/ 731 w 1609"/>
                <a:gd name="T13" fmla="*/ 843 h 1572"/>
                <a:gd name="T14" fmla="*/ 898 w 1609"/>
                <a:gd name="T15" fmla="*/ 734 h 1572"/>
                <a:gd name="T16" fmla="*/ 1609 w 1609"/>
                <a:gd name="T17" fmla="*/ 734 h 1572"/>
                <a:gd name="T18" fmla="*/ 898 w 1609"/>
                <a:gd name="T19" fmla="*/ 0 h 1572"/>
                <a:gd name="T20" fmla="*/ 898 w 1609"/>
                <a:gd name="T21" fmla="*/ 734 h 1572"/>
                <a:gd name="T22" fmla="*/ 898 w 1609"/>
                <a:gd name="T23" fmla="*/ 734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09" h="1572">
                  <a:moveTo>
                    <a:pt x="731" y="843"/>
                  </a:moveTo>
                  <a:cubicBezTo>
                    <a:pt x="1444" y="843"/>
                    <a:pt x="1444" y="843"/>
                    <a:pt x="1444" y="843"/>
                  </a:cubicBezTo>
                  <a:cubicBezTo>
                    <a:pt x="1444" y="1244"/>
                    <a:pt x="1115" y="1572"/>
                    <a:pt x="731" y="1572"/>
                  </a:cubicBezTo>
                  <a:cubicBezTo>
                    <a:pt x="329" y="1572"/>
                    <a:pt x="0" y="1244"/>
                    <a:pt x="0" y="843"/>
                  </a:cubicBezTo>
                  <a:cubicBezTo>
                    <a:pt x="0" y="460"/>
                    <a:pt x="329" y="132"/>
                    <a:pt x="731" y="132"/>
                  </a:cubicBezTo>
                  <a:cubicBezTo>
                    <a:pt x="731" y="843"/>
                    <a:pt x="731" y="843"/>
                    <a:pt x="731" y="843"/>
                  </a:cubicBezTo>
                  <a:cubicBezTo>
                    <a:pt x="731" y="843"/>
                    <a:pt x="731" y="843"/>
                    <a:pt x="731" y="843"/>
                  </a:cubicBezTo>
                  <a:close/>
                  <a:moveTo>
                    <a:pt x="898" y="734"/>
                  </a:moveTo>
                  <a:cubicBezTo>
                    <a:pt x="1609" y="734"/>
                    <a:pt x="1609" y="734"/>
                    <a:pt x="1609" y="734"/>
                  </a:cubicBezTo>
                  <a:cubicBezTo>
                    <a:pt x="1609" y="331"/>
                    <a:pt x="1281" y="0"/>
                    <a:pt x="898" y="0"/>
                  </a:cubicBezTo>
                  <a:cubicBezTo>
                    <a:pt x="898" y="734"/>
                    <a:pt x="898" y="734"/>
                    <a:pt x="898" y="734"/>
                  </a:cubicBezTo>
                  <a:cubicBezTo>
                    <a:pt x="898" y="734"/>
                    <a:pt x="898" y="734"/>
                    <a:pt x="898" y="734"/>
                  </a:cubicBezTo>
                  <a:close/>
                </a:path>
              </a:pathLst>
            </a:custGeom>
            <a:solidFill>
              <a:srgbClr val="A32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5"/>
            <p:cNvSpPr>
              <a:spLocks/>
            </p:cNvSpPr>
            <p:nvPr/>
          </p:nvSpPr>
          <p:spPr bwMode="auto">
            <a:xfrm>
              <a:off x="1787391" y="5363155"/>
              <a:ext cx="1714098" cy="195853"/>
            </a:xfrm>
            <a:custGeom>
              <a:avLst/>
              <a:gdLst>
                <a:gd name="T0" fmla="*/ 999 w 1094"/>
                <a:gd name="T1" fmla="*/ 0 h 125"/>
                <a:gd name="T2" fmla="*/ 76 w 1094"/>
                <a:gd name="T3" fmla="*/ 0 h 125"/>
                <a:gd name="T4" fmla="*/ 0 w 1094"/>
                <a:gd name="T5" fmla="*/ 125 h 125"/>
                <a:gd name="T6" fmla="*/ 1094 w 1094"/>
                <a:gd name="T7" fmla="*/ 125 h 125"/>
                <a:gd name="T8" fmla="*/ 999 w 1094"/>
                <a:gd name="T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25">
                  <a:moveTo>
                    <a:pt x="999" y="0"/>
                  </a:moveTo>
                  <a:lnTo>
                    <a:pt x="76" y="0"/>
                  </a:lnTo>
                  <a:lnTo>
                    <a:pt x="0" y="125"/>
                  </a:lnTo>
                  <a:lnTo>
                    <a:pt x="1094" y="1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Rectangle 6"/>
            <p:cNvSpPr>
              <a:spLocks noChangeArrowheads="1"/>
            </p:cNvSpPr>
            <p:nvPr/>
          </p:nvSpPr>
          <p:spPr bwMode="auto">
            <a:xfrm>
              <a:off x="1787391" y="5559005"/>
              <a:ext cx="1714098" cy="56406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919374" y="2851546"/>
              <a:ext cx="3462665" cy="2065065"/>
            </a:xfrm>
            <a:custGeom>
              <a:avLst/>
              <a:gdLst>
                <a:gd name="T0" fmla="*/ 1042 w 1042"/>
                <a:gd name="T1" fmla="*/ 587 h 621"/>
                <a:gd name="T2" fmla="*/ 1008 w 1042"/>
                <a:gd name="T3" fmla="*/ 621 h 621"/>
                <a:gd name="T4" fmla="*/ 34 w 1042"/>
                <a:gd name="T5" fmla="*/ 621 h 621"/>
                <a:gd name="T6" fmla="*/ 0 w 1042"/>
                <a:gd name="T7" fmla="*/ 587 h 621"/>
                <a:gd name="T8" fmla="*/ 0 w 1042"/>
                <a:gd name="T9" fmla="*/ 34 h 621"/>
                <a:gd name="T10" fmla="*/ 34 w 1042"/>
                <a:gd name="T11" fmla="*/ 0 h 621"/>
                <a:gd name="T12" fmla="*/ 1008 w 1042"/>
                <a:gd name="T13" fmla="*/ 0 h 621"/>
                <a:gd name="T14" fmla="*/ 1042 w 1042"/>
                <a:gd name="T15" fmla="*/ 34 h 621"/>
                <a:gd name="T16" fmla="*/ 1042 w 1042"/>
                <a:gd name="T17" fmla="*/ 587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2" h="621">
                  <a:moveTo>
                    <a:pt x="1042" y="587"/>
                  </a:moveTo>
                  <a:cubicBezTo>
                    <a:pt x="1042" y="606"/>
                    <a:pt x="1027" y="621"/>
                    <a:pt x="1008" y="621"/>
                  </a:cubicBezTo>
                  <a:cubicBezTo>
                    <a:pt x="34" y="621"/>
                    <a:pt x="34" y="621"/>
                    <a:pt x="34" y="621"/>
                  </a:cubicBezTo>
                  <a:cubicBezTo>
                    <a:pt x="15" y="621"/>
                    <a:pt x="0" y="606"/>
                    <a:pt x="0" y="58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008" y="0"/>
                    <a:pt x="1008" y="0"/>
                    <a:pt x="1008" y="0"/>
                  </a:cubicBezTo>
                  <a:cubicBezTo>
                    <a:pt x="1027" y="0"/>
                    <a:pt x="1042" y="15"/>
                    <a:pt x="1042" y="34"/>
                  </a:cubicBezTo>
                  <a:lnTo>
                    <a:pt x="1042" y="587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8"/>
            <p:cNvSpPr>
              <a:spLocks/>
            </p:cNvSpPr>
            <p:nvPr/>
          </p:nvSpPr>
          <p:spPr bwMode="auto">
            <a:xfrm>
              <a:off x="2415685" y="4910344"/>
              <a:ext cx="444976" cy="542119"/>
            </a:xfrm>
            <a:custGeom>
              <a:avLst/>
              <a:gdLst>
                <a:gd name="T0" fmla="*/ 94 w 134"/>
                <a:gd name="T1" fmla="*/ 0 h 163"/>
                <a:gd name="T2" fmla="*/ 99 w 134"/>
                <a:gd name="T3" fmla="*/ 17 h 163"/>
                <a:gd name="T4" fmla="*/ 67 w 134"/>
                <a:gd name="T5" fmla="*/ 49 h 163"/>
                <a:gd name="T6" fmla="*/ 35 w 134"/>
                <a:gd name="T7" fmla="*/ 17 h 163"/>
                <a:gd name="T8" fmla="*/ 40 w 134"/>
                <a:gd name="T9" fmla="*/ 0 h 163"/>
                <a:gd name="T10" fmla="*/ 0 w 134"/>
                <a:gd name="T11" fmla="*/ 0 h 163"/>
                <a:gd name="T12" fmla="*/ 0 w 134"/>
                <a:gd name="T13" fmla="*/ 163 h 163"/>
                <a:gd name="T14" fmla="*/ 134 w 134"/>
                <a:gd name="T15" fmla="*/ 163 h 163"/>
                <a:gd name="T16" fmla="*/ 134 w 134"/>
                <a:gd name="T17" fmla="*/ 0 h 163"/>
                <a:gd name="T18" fmla="*/ 94 w 134"/>
                <a:gd name="T1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63">
                  <a:moveTo>
                    <a:pt x="94" y="0"/>
                  </a:moveTo>
                  <a:cubicBezTo>
                    <a:pt x="97" y="5"/>
                    <a:pt x="99" y="11"/>
                    <a:pt x="99" y="17"/>
                  </a:cubicBezTo>
                  <a:cubicBezTo>
                    <a:pt x="99" y="35"/>
                    <a:pt x="84" y="49"/>
                    <a:pt x="67" y="49"/>
                  </a:cubicBezTo>
                  <a:cubicBezTo>
                    <a:pt x="49" y="49"/>
                    <a:pt x="35" y="35"/>
                    <a:pt x="35" y="17"/>
                  </a:cubicBezTo>
                  <a:cubicBezTo>
                    <a:pt x="35" y="11"/>
                    <a:pt x="37" y="5"/>
                    <a:pt x="4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134" y="163"/>
                    <a:pt x="134" y="163"/>
                    <a:pt x="134" y="163"/>
                  </a:cubicBezTo>
                  <a:cubicBezTo>
                    <a:pt x="134" y="0"/>
                    <a:pt x="134" y="0"/>
                    <a:pt x="134" y="0"/>
                  </a:cubicBezTo>
                  <a:lnTo>
                    <a:pt x="9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9"/>
            <p:cNvSpPr>
              <a:spLocks/>
            </p:cNvSpPr>
            <p:nvPr/>
          </p:nvSpPr>
          <p:spPr bwMode="auto">
            <a:xfrm>
              <a:off x="1016516" y="2945555"/>
              <a:ext cx="3255845" cy="1798705"/>
            </a:xfrm>
            <a:custGeom>
              <a:avLst/>
              <a:gdLst>
                <a:gd name="T0" fmla="*/ 980 w 980"/>
                <a:gd name="T1" fmla="*/ 527 h 541"/>
                <a:gd name="T2" fmla="*/ 966 w 980"/>
                <a:gd name="T3" fmla="*/ 541 h 541"/>
                <a:gd name="T4" fmla="*/ 14 w 980"/>
                <a:gd name="T5" fmla="*/ 541 h 541"/>
                <a:gd name="T6" fmla="*/ 0 w 980"/>
                <a:gd name="T7" fmla="*/ 527 h 541"/>
                <a:gd name="T8" fmla="*/ 0 w 980"/>
                <a:gd name="T9" fmla="*/ 14 h 541"/>
                <a:gd name="T10" fmla="*/ 14 w 980"/>
                <a:gd name="T11" fmla="*/ 0 h 541"/>
                <a:gd name="T12" fmla="*/ 966 w 980"/>
                <a:gd name="T13" fmla="*/ 0 h 541"/>
                <a:gd name="T14" fmla="*/ 980 w 980"/>
                <a:gd name="T15" fmla="*/ 14 h 541"/>
                <a:gd name="T16" fmla="*/ 980 w 980"/>
                <a:gd name="T17" fmla="*/ 527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0" h="541">
                  <a:moveTo>
                    <a:pt x="980" y="527"/>
                  </a:moveTo>
                  <a:cubicBezTo>
                    <a:pt x="980" y="535"/>
                    <a:pt x="974" y="541"/>
                    <a:pt x="966" y="541"/>
                  </a:cubicBezTo>
                  <a:cubicBezTo>
                    <a:pt x="14" y="541"/>
                    <a:pt x="14" y="541"/>
                    <a:pt x="14" y="541"/>
                  </a:cubicBezTo>
                  <a:cubicBezTo>
                    <a:pt x="6" y="541"/>
                    <a:pt x="0" y="535"/>
                    <a:pt x="0" y="52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966" y="0"/>
                    <a:pt x="966" y="0"/>
                    <a:pt x="966" y="0"/>
                  </a:cubicBezTo>
                  <a:cubicBezTo>
                    <a:pt x="974" y="0"/>
                    <a:pt x="980" y="6"/>
                    <a:pt x="980" y="14"/>
                  </a:cubicBezTo>
                  <a:lnTo>
                    <a:pt x="980" y="527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Rectangle 14"/>
            <p:cNvSpPr>
              <a:spLocks noChangeArrowheads="1"/>
            </p:cNvSpPr>
            <p:nvPr/>
          </p:nvSpPr>
          <p:spPr bwMode="auto">
            <a:xfrm>
              <a:off x="1108374" y="3051647"/>
              <a:ext cx="3064658" cy="1586528"/>
            </a:xfrm>
            <a:prstGeom prst="rect">
              <a:avLst/>
            </a:prstGeom>
            <a:solidFill>
              <a:srgbClr val="21734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5"/>
            <p:cNvSpPr>
              <a:spLocks noChangeAspect="1" noEditPoints="1"/>
            </p:cNvSpPr>
            <p:nvPr/>
          </p:nvSpPr>
          <p:spPr bwMode="black">
            <a:xfrm>
              <a:off x="1267533" y="3182438"/>
              <a:ext cx="1321583" cy="1325610"/>
            </a:xfrm>
            <a:custGeom>
              <a:avLst/>
              <a:gdLst>
                <a:gd name="T0" fmla="*/ 367 w 414"/>
                <a:gd name="T1" fmla="*/ 274 h 415"/>
                <a:gd name="T2" fmla="*/ 301 w 414"/>
                <a:gd name="T3" fmla="*/ 189 h 415"/>
                <a:gd name="T4" fmla="*/ 367 w 414"/>
                <a:gd name="T5" fmla="*/ 189 h 415"/>
                <a:gd name="T6" fmla="*/ 301 w 414"/>
                <a:gd name="T7" fmla="*/ 326 h 415"/>
                <a:gd name="T8" fmla="*/ 301 w 414"/>
                <a:gd name="T9" fmla="*/ 293 h 415"/>
                <a:gd name="T10" fmla="*/ 367 w 414"/>
                <a:gd name="T11" fmla="*/ 170 h 415"/>
                <a:gd name="T12" fmla="*/ 301 w 414"/>
                <a:gd name="T13" fmla="*/ 85 h 415"/>
                <a:gd name="T14" fmla="*/ 367 w 414"/>
                <a:gd name="T15" fmla="*/ 85 h 415"/>
                <a:gd name="T16" fmla="*/ 367 w 414"/>
                <a:gd name="T17" fmla="*/ 326 h 415"/>
                <a:gd name="T18" fmla="*/ 301 w 414"/>
                <a:gd name="T19" fmla="*/ 326 h 415"/>
                <a:gd name="T20" fmla="*/ 367 w 414"/>
                <a:gd name="T21" fmla="*/ 241 h 415"/>
                <a:gd name="T22" fmla="*/ 301 w 414"/>
                <a:gd name="T23" fmla="*/ 222 h 415"/>
                <a:gd name="T24" fmla="*/ 301 w 414"/>
                <a:gd name="T25" fmla="*/ 189 h 415"/>
                <a:gd name="T26" fmla="*/ 367 w 414"/>
                <a:gd name="T27" fmla="*/ 170 h 415"/>
                <a:gd name="T28" fmla="*/ 301 w 414"/>
                <a:gd name="T29" fmla="*/ 170 h 415"/>
                <a:gd name="T30" fmla="*/ 367 w 414"/>
                <a:gd name="T31" fmla="*/ 118 h 415"/>
                <a:gd name="T32" fmla="*/ 400 w 414"/>
                <a:gd name="T33" fmla="*/ 42 h 415"/>
                <a:gd name="T34" fmla="*/ 0 w 414"/>
                <a:gd name="T35" fmla="*/ 42 h 415"/>
                <a:gd name="T36" fmla="*/ 245 w 414"/>
                <a:gd name="T37" fmla="*/ 368 h 415"/>
                <a:gd name="T38" fmla="*/ 414 w 414"/>
                <a:gd name="T39" fmla="*/ 56 h 415"/>
                <a:gd name="T40" fmla="*/ 118 w 414"/>
                <a:gd name="T41" fmla="*/ 232 h 415"/>
                <a:gd name="T42" fmla="*/ 117 w 414"/>
                <a:gd name="T43" fmla="*/ 225 h 415"/>
                <a:gd name="T44" fmla="*/ 114 w 414"/>
                <a:gd name="T45" fmla="*/ 224 h 415"/>
                <a:gd name="T46" fmla="*/ 112 w 414"/>
                <a:gd name="T47" fmla="*/ 232 h 415"/>
                <a:gd name="T48" fmla="*/ 98 w 414"/>
                <a:gd name="T49" fmla="*/ 206 h 415"/>
                <a:gd name="T50" fmla="*/ 113 w 414"/>
                <a:gd name="T51" fmla="*/ 176 h 415"/>
                <a:gd name="T52" fmla="*/ 116 w 414"/>
                <a:gd name="T53" fmla="*/ 185 h 415"/>
                <a:gd name="T54" fmla="*/ 118 w 414"/>
                <a:gd name="T55" fmla="*/ 186 h 415"/>
                <a:gd name="T56" fmla="*/ 120 w 414"/>
                <a:gd name="T57" fmla="*/ 176 h 415"/>
                <a:gd name="T58" fmla="*/ 134 w 414"/>
                <a:gd name="T59" fmla="*/ 205 h 415"/>
                <a:gd name="T60" fmla="*/ 400 w 414"/>
                <a:gd name="T61" fmla="*/ 354 h 415"/>
                <a:gd name="T62" fmla="*/ 282 w 414"/>
                <a:gd name="T63" fmla="*/ 326 h 415"/>
                <a:gd name="T64" fmla="*/ 245 w 414"/>
                <a:gd name="T65" fmla="*/ 274 h 415"/>
                <a:gd name="T66" fmla="*/ 245 w 414"/>
                <a:gd name="T67" fmla="*/ 241 h 415"/>
                <a:gd name="T68" fmla="*/ 282 w 414"/>
                <a:gd name="T69" fmla="*/ 189 h 415"/>
                <a:gd name="T70" fmla="*/ 282 w 414"/>
                <a:gd name="T71" fmla="*/ 170 h 415"/>
                <a:gd name="T72" fmla="*/ 245 w 414"/>
                <a:gd name="T73" fmla="*/ 118 h 415"/>
                <a:gd name="T74" fmla="*/ 245 w 414"/>
                <a:gd name="T75" fmla="*/ 85 h 415"/>
                <a:gd name="T76" fmla="*/ 400 w 414"/>
                <a:gd name="T77" fmla="*/ 354 h 415"/>
                <a:gd name="T78" fmla="*/ 301 w 414"/>
                <a:gd name="T79" fmla="*/ 326 h 415"/>
                <a:gd name="T80" fmla="*/ 367 w 414"/>
                <a:gd name="T81" fmla="*/ 241 h 415"/>
                <a:gd name="T82" fmla="*/ 367 w 414"/>
                <a:gd name="T83" fmla="*/ 274 h 415"/>
                <a:gd name="T84" fmla="*/ 301 w 414"/>
                <a:gd name="T85" fmla="*/ 189 h 415"/>
                <a:gd name="T86" fmla="*/ 367 w 414"/>
                <a:gd name="T87" fmla="*/ 189 h 415"/>
                <a:gd name="T88" fmla="*/ 301 w 414"/>
                <a:gd name="T89" fmla="*/ 170 h 415"/>
                <a:gd name="T90" fmla="*/ 367 w 414"/>
                <a:gd name="T91" fmla="*/ 85 h 415"/>
                <a:gd name="T92" fmla="*/ 367 w 414"/>
                <a:gd name="T93" fmla="*/ 118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4" h="415">
                  <a:moveTo>
                    <a:pt x="301" y="241"/>
                  </a:moveTo>
                  <a:cubicBezTo>
                    <a:pt x="301" y="274"/>
                    <a:pt x="301" y="274"/>
                    <a:pt x="301" y="274"/>
                  </a:cubicBezTo>
                  <a:cubicBezTo>
                    <a:pt x="367" y="274"/>
                    <a:pt x="367" y="274"/>
                    <a:pt x="367" y="274"/>
                  </a:cubicBezTo>
                  <a:cubicBezTo>
                    <a:pt x="367" y="241"/>
                    <a:pt x="367" y="241"/>
                    <a:pt x="367" y="241"/>
                  </a:cubicBezTo>
                  <a:lnTo>
                    <a:pt x="301" y="241"/>
                  </a:lnTo>
                  <a:close/>
                  <a:moveTo>
                    <a:pt x="301" y="189"/>
                  </a:moveTo>
                  <a:cubicBezTo>
                    <a:pt x="301" y="222"/>
                    <a:pt x="301" y="222"/>
                    <a:pt x="301" y="222"/>
                  </a:cubicBezTo>
                  <a:cubicBezTo>
                    <a:pt x="367" y="222"/>
                    <a:pt x="367" y="222"/>
                    <a:pt x="367" y="222"/>
                  </a:cubicBezTo>
                  <a:cubicBezTo>
                    <a:pt x="367" y="189"/>
                    <a:pt x="367" y="189"/>
                    <a:pt x="367" y="189"/>
                  </a:cubicBezTo>
                  <a:lnTo>
                    <a:pt x="301" y="189"/>
                  </a:lnTo>
                  <a:close/>
                  <a:moveTo>
                    <a:pt x="301" y="293"/>
                  </a:moveTo>
                  <a:cubicBezTo>
                    <a:pt x="301" y="326"/>
                    <a:pt x="301" y="326"/>
                    <a:pt x="301" y="326"/>
                  </a:cubicBezTo>
                  <a:cubicBezTo>
                    <a:pt x="367" y="326"/>
                    <a:pt x="367" y="326"/>
                    <a:pt x="367" y="326"/>
                  </a:cubicBezTo>
                  <a:cubicBezTo>
                    <a:pt x="367" y="293"/>
                    <a:pt x="367" y="293"/>
                    <a:pt x="367" y="293"/>
                  </a:cubicBezTo>
                  <a:lnTo>
                    <a:pt x="301" y="293"/>
                  </a:lnTo>
                  <a:close/>
                  <a:moveTo>
                    <a:pt x="301" y="137"/>
                  </a:moveTo>
                  <a:cubicBezTo>
                    <a:pt x="301" y="170"/>
                    <a:pt x="301" y="170"/>
                    <a:pt x="301" y="170"/>
                  </a:cubicBezTo>
                  <a:cubicBezTo>
                    <a:pt x="367" y="170"/>
                    <a:pt x="367" y="170"/>
                    <a:pt x="367" y="170"/>
                  </a:cubicBezTo>
                  <a:cubicBezTo>
                    <a:pt x="367" y="137"/>
                    <a:pt x="367" y="137"/>
                    <a:pt x="367" y="137"/>
                  </a:cubicBezTo>
                  <a:lnTo>
                    <a:pt x="301" y="137"/>
                  </a:lnTo>
                  <a:close/>
                  <a:moveTo>
                    <a:pt x="301" y="85"/>
                  </a:moveTo>
                  <a:cubicBezTo>
                    <a:pt x="301" y="118"/>
                    <a:pt x="301" y="118"/>
                    <a:pt x="301" y="118"/>
                  </a:cubicBezTo>
                  <a:cubicBezTo>
                    <a:pt x="367" y="118"/>
                    <a:pt x="367" y="118"/>
                    <a:pt x="367" y="118"/>
                  </a:cubicBezTo>
                  <a:cubicBezTo>
                    <a:pt x="367" y="85"/>
                    <a:pt x="367" y="85"/>
                    <a:pt x="367" y="85"/>
                  </a:cubicBezTo>
                  <a:lnTo>
                    <a:pt x="301" y="85"/>
                  </a:lnTo>
                  <a:close/>
                  <a:moveTo>
                    <a:pt x="301" y="326"/>
                  </a:moveTo>
                  <a:cubicBezTo>
                    <a:pt x="367" y="326"/>
                    <a:pt x="367" y="326"/>
                    <a:pt x="367" y="326"/>
                  </a:cubicBezTo>
                  <a:cubicBezTo>
                    <a:pt x="367" y="293"/>
                    <a:pt x="367" y="293"/>
                    <a:pt x="367" y="293"/>
                  </a:cubicBezTo>
                  <a:cubicBezTo>
                    <a:pt x="301" y="293"/>
                    <a:pt x="301" y="293"/>
                    <a:pt x="301" y="293"/>
                  </a:cubicBezTo>
                  <a:lnTo>
                    <a:pt x="301" y="326"/>
                  </a:lnTo>
                  <a:close/>
                  <a:moveTo>
                    <a:pt x="301" y="274"/>
                  </a:moveTo>
                  <a:cubicBezTo>
                    <a:pt x="367" y="274"/>
                    <a:pt x="367" y="274"/>
                    <a:pt x="367" y="274"/>
                  </a:cubicBezTo>
                  <a:cubicBezTo>
                    <a:pt x="367" y="241"/>
                    <a:pt x="367" y="241"/>
                    <a:pt x="367" y="241"/>
                  </a:cubicBezTo>
                  <a:cubicBezTo>
                    <a:pt x="301" y="241"/>
                    <a:pt x="301" y="241"/>
                    <a:pt x="301" y="241"/>
                  </a:cubicBezTo>
                  <a:lnTo>
                    <a:pt x="301" y="274"/>
                  </a:lnTo>
                  <a:close/>
                  <a:moveTo>
                    <a:pt x="301" y="222"/>
                  </a:moveTo>
                  <a:cubicBezTo>
                    <a:pt x="367" y="222"/>
                    <a:pt x="367" y="222"/>
                    <a:pt x="367" y="222"/>
                  </a:cubicBezTo>
                  <a:cubicBezTo>
                    <a:pt x="367" y="189"/>
                    <a:pt x="367" y="189"/>
                    <a:pt x="367" y="189"/>
                  </a:cubicBezTo>
                  <a:cubicBezTo>
                    <a:pt x="301" y="189"/>
                    <a:pt x="301" y="189"/>
                    <a:pt x="301" y="189"/>
                  </a:cubicBezTo>
                  <a:lnTo>
                    <a:pt x="301" y="222"/>
                  </a:lnTo>
                  <a:close/>
                  <a:moveTo>
                    <a:pt x="301" y="170"/>
                  </a:moveTo>
                  <a:cubicBezTo>
                    <a:pt x="367" y="170"/>
                    <a:pt x="367" y="170"/>
                    <a:pt x="367" y="170"/>
                  </a:cubicBezTo>
                  <a:cubicBezTo>
                    <a:pt x="367" y="137"/>
                    <a:pt x="367" y="137"/>
                    <a:pt x="367" y="137"/>
                  </a:cubicBezTo>
                  <a:cubicBezTo>
                    <a:pt x="301" y="137"/>
                    <a:pt x="301" y="137"/>
                    <a:pt x="301" y="137"/>
                  </a:cubicBezTo>
                  <a:lnTo>
                    <a:pt x="301" y="170"/>
                  </a:lnTo>
                  <a:close/>
                  <a:moveTo>
                    <a:pt x="301" y="85"/>
                  </a:moveTo>
                  <a:cubicBezTo>
                    <a:pt x="301" y="118"/>
                    <a:pt x="301" y="118"/>
                    <a:pt x="301" y="118"/>
                  </a:cubicBezTo>
                  <a:cubicBezTo>
                    <a:pt x="367" y="118"/>
                    <a:pt x="367" y="118"/>
                    <a:pt x="367" y="118"/>
                  </a:cubicBezTo>
                  <a:cubicBezTo>
                    <a:pt x="367" y="85"/>
                    <a:pt x="367" y="85"/>
                    <a:pt x="367" y="85"/>
                  </a:cubicBezTo>
                  <a:lnTo>
                    <a:pt x="301" y="85"/>
                  </a:lnTo>
                  <a:close/>
                  <a:moveTo>
                    <a:pt x="400" y="42"/>
                  </a:moveTo>
                  <a:cubicBezTo>
                    <a:pt x="245" y="42"/>
                    <a:pt x="245" y="42"/>
                    <a:pt x="245" y="42"/>
                  </a:cubicBezTo>
                  <a:cubicBezTo>
                    <a:pt x="245" y="0"/>
                    <a:pt x="245" y="0"/>
                    <a:pt x="245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73"/>
                    <a:pt x="0" y="373"/>
                    <a:pt x="0" y="373"/>
                  </a:cubicBezTo>
                  <a:cubicBezTo>
                    <a:pt x="245" y="415"/>
                    <a:pt x="245" y="415"/>
                    <a:pt x="245" y="415"/>
                  </a:cubicBezTo>
                  <a:cubicBezTo>
                    <a:pt x="245" y="368"/>
                    <a:pt x="245" y="368"/>
                    <a:pt x="245" y="368"/>
                  </a:cubicBezTo>
                  <a:cubicBezTo>
                    <a:pt x="401" y="368"/>
                    <a:pt x="401" y="368"/>
                    <a:pt x="401" y="368"/>
                  </a:cubicBezTo>
                  <a:cubicBezTo>
                    <a:pt x="410" y="368"/>
                    <a:pt x="414" y="362"/>
                    <a:pt x="414" y="354"/>
                  </a:cubicBezTo>
                  <a:cubicBezTo>
                    <a:pt x="414" y="56"/>
                    <a:pt x="414" y="56"/>
                    <a:pt x="414" y="56"/>
                  </a:cubicBezTo>
                  <a:cubicBezTo>
                    <a:pt x="414" y="49"/>
                    <a:pt x="408" y="42"/>
                    <a:pt x="400" y="42"/>
                  </a:cubicBezTo>
                  <a:close/>
                  <a:moveTo>
                    <a:pt x="139" y="282"/>
                  </a:moveTo>
                  <a:cubicBezTo>
                    <a:pt x="118" y="232"/>
                    <a:pt x="118" y="232"/>
                    <a:pt x="118" y="232"/>
                  </a:cubicBezTo>
                  <a:cubicBezTo>
                    <a:pt x="118" y="231"/>
                    <a:pt x="118" y="231"/>
                    <a:pt x="118" y="230"/>
                  </a:cubicBezTo>
                  <a:cubicBezTo>
                    <a:pt x="117" y="230"/>
                    <a:pt x="117" y="229"/>
                    <a:pt x="117" y="229"/>
                  </a:cubicBezTo>
                  <a:cubicBezTo>
                    <a:pt x="117" y="228"/>
                    <a:pt x="117" y="226"/>
                    <a:pt x="117" y="225"/>
                  </a:cubicBezTo>
                  <a:cubicBezTo>
                    <a:pt x="116" y="224"/>
                    <a:pt x="116" y="223"/>
                    <a:pt x="116" y="222"/>
                  </a:cubicBezTo>
                  <a:cubicBezTo>
                    <a:pt x="116" y="222"/>
                    <a:pt x="116" y="222"/>
                    <a:pt x="116" y="222"/>
                  </a:cubicBezTo>
                  <a:cubicBezTo>
                    <a:pt x="116" y="223"/>
                    <a:pt x="114" y="223"/>
                    <a:pt x="114" y="224"/>
                  </a:cubicBezTo>
                  <a:cubicBezTo>
                    <a:pt x="114" y="224"/>
                    <a:pt x="114" y="225"/>
                    <a:pt x="114" y="226"/>
                  </a:cubicBezTo>
                  <a:cubicBezTo>
                    <a:pt x="114" y="228"/>
                    <a:pt x="113" y="228"/>
                    <a:pt x="113" y="229"/>
                  </a:cubicBezTo>
                  <a:cubicBezTo>
                    <a:pt x="113" y="230"/>
                    <a:pt x="113" y="231"/>
                    <a:pt x="112" y="232"/>
                  </a:cubicBezTo>
                  <a:cubicBezTo>
                    <a:pt x="92" y="280"/>
                    <a:pt x="92" y="280"/>
                    <a:pt x="92" y="280"/>
                  </a:cubicBezTo>
                  <a:cubicBezTo>
                    <a:pt x="61" y="277"/>
                    <a:pt x="61" y="277"/>
                    <a:pt x="61" y="277"/>
                  </a:cubicBezTo>
                  <a:cubicBezTo>
                    <a:pt x="98" y="206"/>
                    <a:pt x="98" y="206"/>
                    <a:pt x="98" y="206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95" y="132"/>
                    <a:pt x="95" y="132"/>
                    <a:pt x="95" y="132"/>
                  </a:cubicBezTo>
                  <a:cubicBezTo>
                    <a:pt x="113" y="176"/>
                    <a:pt x="113" y="176"/>
                    <a:pt x="113" y="176"/>
                  </a:cubicBezTo>
                  <a:cubicBezTo>
                    <a:pt x="113" y="177"/>
                    <a:pt x="113" y="178"/>
                    <a:pt x="114" y="179"/>
                  </a:cubicBezTo>
                  <a:cubicBezTo>
                    <a:pt x="114" y="179"/>
                    <a:pt x="114" y="180"/>
                    <a:pt x="114" y="182"/>
                  </a:cubicBezTo>
                  <a:cubicBezTo>
                    <a:pt x="116" y="183"/>
                    <a:pt x="116" y="184"/>
                    <a:pt x="116" y="185"/>
                  </a:cubicBezTo>
                  <a:cubicBezTo>
                    <a:pt x="116" y="186"/>
                    <a:pt x="116" y="187"/>
                    <a:pt x="117" y="189"/>
                  </a:cubicBezTo>
                  <a:cubicBezTo>
                    <a:pt x="117" y="189"/>
                    <a:pt x="117" y="189"/>
                    <a:pt x="117" y="189"/>
                  </a:cubicBezTo>
                  <a:cubicBezTo>
                    <a:pt x="117" y="187"/>
                    <a:pt x="117" y="187"/>
                    <a:pt x="118" y="186"/>
                  </a:cubicBezTo>
                  <a:cubicBezTo>
                    <a:pt x="118" y="185"/>
                    <a:pt x="118" y="184"/>
                    <a:pt x="118" y="183"/>
                  </a:cubicBezTo>
                  <a:cubicBezTo>
                    <a:pt x="118" y="182"/>
                    <a:pt x="119" y="180"/>
                    <a:pt x="119" y="179"/>
                  </a:cubicBezTo>
                  <a:cubicBezTo>
                    <a:pt x="119" y="178"/>
                    <a:pt x="120" y="177"/>
                    <a:pt x="120" y="176"/>
                  </a:cubicBezTo>
                  <a:cubicBezTo>
                    <a:pt x="140" y="130"/>
                    <a:pt x="140" y="130"/>
                    <a:pt x="140" y="130"/>
                  </a:cubicBezTo>
                  <a:cubicBezTo>
                    <a:pt x="172" y="127"/>
                    <a:pt x="172" y="127"/>
                    <a:pt x="172" y="127"/>
                  </a:cubicBezTo>
                  <a:cubicBezTo>
                    <a:pt x="134" y="205"/>
                    <a:pt x="134" y="205"/>
                    <a:pt x="134" y="205"/>
                  </a:cubicBezTo>
                  <a:cubicBezTo>
                    <a:pt x="173" y="284"/>
                    <a:pt x="173" y="284"/>
                    <a:pt x="173" y="284"/>
                  </a:cubicBezTo>
                  <a:lnTo>
                    <a:pt x="139" y="282"/>
                  </a:lnTo>
                  <a:close/>
                  <a:moveTo>
                    <a:pt x="400" y="354"/>
                  </a:moveTo>
                  <a:cubicBezTo>
                    <a:pt x="245" y="354"/>
                    <a:pt x="245" y="354"/>
                    <a:pt x="245" y="354"/>
                  </a:cubicBezTo>
                  <a:cubicBezTo>
                    <a:pt x="245" y="326"/>
                    <a:pt x="245" y="326"/>
                    <a:pt x="245" y="326"/>
                  </a:cubicBezTo>
                  <a:cubicBezTo>
                    <a:pt x="282" y="326"/>
                    <a:pt x="282" y="326"/>
                    <a:pt x="282" y="326"/>
                  </a:cubicBezTo>
                  <a:cubicBezTo>
                    <a:pt x="282" y="293"/>
                    <a:pt x="282" y="293"/>
                    <a:pt x="282" y="293"/>
                  </a:cubicBezTo>
                  <a:cubicBezTo>
                    <a:pt x="245" y="293"/>
                    <a:pt x="245" y="293"/>
                    <a:pt x="245" y="293"/>
                  </a:cubicBezTo>
                  <a:cubicBezTo>
                    <a:pt x="245" y="274"/>
                    <a:pt x="245" y="274"/>
                    <a:pt x="245" y="274"/>
                  </a:cubicBezTo>
                  <a:cubicBezTo>
                    <a:pt x="282" y="274"/>
                    <a:pt x="282" y="274"/>
                    <a:pt x="282" y="274"/>
                  </a:cubicBezTo>
                  <a:cubicBezTo>
                    <a:pt x="282" y="241"/>
                    <a:pt x="282" y="241"/>
                    <a:pt x="282" y="241"/>
                  </a:cubicBezTo>
                  <a:cubicBezTo>
                    <a:pt x="245" y="241"/>
                    <a:pt x="245" y="241"/>
                    <a:pt x="245" y="241"/>
                  </a:cubicBezTo>
                  <a:cubicBezTo>
                    <a:pt x="245" y="222"/>
                    <a:pt x="245" y="222"/>
                    <a:pt x="245" y="222"/>
                  </a:cubicBezTo>
                  <a:cubicBezTo>
                    <a:pt x="282" y="222"/>
                    <a:pt x="282" y="222"/>
                    <a:pt x="282" y="222"/>
                  </a:cubicBezTo>
                  <a:cubicBezTo>
                    <a:pt x="282" y="189"/>
                    <a:pt x="282" y="189"/>
                    <a:pt x="282" y="189"/>
                  </a:cubicBezTo>
                  <a:cubicBezTo>
                    <a:pt x="245" y="189"/>
                    <a:pt x="245" y="189"/>
                    <a:pt x="245" y="189"/>
                  </a:cubicBezTo>
                  <a:cubicBezTo>
                    <a:pt x="245" y="170"/>
                    <a:pt x="245" y="170"/>
                    <a:pt x="245" y="170"/>
                  </a:cubicBezTo>
                  <a:cubicBezTo>
                    <a:pt x="282" y="170"/>
                    <a:pt x="282" y="170"/>
                    <a:pt x="282" y="170"/>
                  </a:cubicBezTo>
                  <a:cubicBezTo>
                    <a:pt x="282" y="137"/>
                    <a:pt x="282" y="137"/>
                    <a:pt x="282" y="137"/>
                  </a:cubicBezTo>
                  <a:cubicBezTo>
                    <a:pt x="245" y="137"/>
                    <a:pt x="245" y="137"/>
                    <a:pt x="245" y="137"/>
                  </a:cubicBezTo>
                  <a:cubicBezTo>
                    <a:pt x="245" y="118"/>
                    <a:pt x="245" y="118"/>
                    <a:pt x="245" y="118"/>
                  </a:cubicBezTo>
                  <a:cubicBezTo>
                    <a:pt x="282" y="118"/>
                    <a:pt x="282" y="118"/>
                    <a:pt x="282" y="118"/>
                  </a:cubicBezTo>
                  <a:cubicBezTo>
                    <a:pt x="282" y="85"/>
                    <a:pt x="282" y="85"/>
                    <a:pt x="282" y="85"/>
                  </a:cubicBezTo>
                  <a:cubicBezTo>
                    <a:pt x="245" y="85"/>
                    <a:pt x="245" y="85"/>
                    <a:pt x="245" y="85"/>
                  </a:cubicBezTo>
                  <a:cubicBezTo>
                    <a:pt x="245" y="56"/>
                    <a:pt x="245" y="56"/>
                    <a:pt x="245" y="56"/>
                  </a:cubicBezTo>
                  <a:cubicBezTo>
                    <a:pt x="400" y="56"/>
                    <a:pt x="400" y="56"/>
                    <a:pt x="400" y="56"/>
                  </a:cubicBezTo>
                  <a:lnTo>
                    <a:pt x="400" y="354"/>
                  </a:lnTo>
                  <a:close/>
                  <a:moveTo>
                    <a:pt x="367" y="293"/>
                  </a:moveTo>
                  <a:cubicBezTo>
                    <a:pt x="301" y="293"/>
                    <a:pt x="301" y="293"/>
                    <a:pt x="301" y="293"/>
                  </a:cubicBezTo>
                  <a:cubicBezTo>
                    <a:pt x="301" y="326"/>
                    <a:pt x="301" y="326"/>
                    <a:pt x="301" y="326"/>
                  </a:cubicBezTo>
                  <a:cubicBezTo>
                    <a:pt x="367" y="326"/>
                    <a:pt x="367" y="326"/>
                    <a:pt x="367" y="326"/>
                  </a:cubicBezTo>
                  <a:lnTo>
                    <a:pt x="367" y="293"/>
                  </a:lnTo>
                  <a:close/>
                  <a:moveTo>
                    <a:pt x="367" y="241"/>
                  </a:moveTo>
                  <a:cubicBezTo>
                    <a:pt x="301" y="241"/>
                    <a:pt x="301" y="241"/>
                    <a:pt x="301" y="241"/>
                  </a:cubicBezTo>
                  <a:cubicBezTo>
                    <a:pt x="301" y="274"/>
                    <a:pt x="301" y="274"/>
                    <a:pt x="301" y="274"/>
                  </a:cubicBezTo>
                  <a:cubicBezTo>
                    <a:pt x="367" y="274"/>
                    <a:pt x="367" y="274"/>
                    <a:pt x="367" y="274"/>
                  </a:cubicBezTo>
                  <a:lnTo>
                    <a:pt x="367" y="241"/>
                  </a:lnTo>
                  <a:close/>
                  <a:moveTo>
                    <a:pt x="367" y="189"/>
                  </a:moveTo>
                  <a:cubicBezTo>
                    <a:pt x="301" y="189"/>
                    <a:pt x="301" y="189"/>
                    <a:pt x="301" y="189"/>
                  </a:cubicBezTo>
                  <a:cubicBezTo>
                    <a:pt x="301" y="222"/>
                    <a:pt x="301" y="222"/>
                    <a:pt x="301" y="222"/>
                  </a:cubicBezTo>
                  <a:cubicBezTo>
                    <a:pt x="367" y="222"/>
                    <a:pt x="367" y="222"/>
                    <a:pt x="367" y="222"/>
                  </a:cubicBezTo>
                  <a:lnTo>
                    <a:pt x="367" y="189"/>
                  </a:lnTo>
                  <a:close/>
                  <a:moveTo>
                    <a:pt x="367" y="137"/>
                  </a:moveTo>
                  <a:cubicBezTo>
                    <a:pt x="301" y="137"/>
                    <a:pt x="301" y="137"/>
                    <a:pt x="301" y="137"/>
                  </a:cubicBezTo>
                  <a:cubicBezTo>
                    <a:pt x="301" y="170"/>
                    <a:pt x="301" y="170"/>
                    <a:pt x="301" y="170"/>
                  </a:cubicBezTo>
                  <a:cubicBezTo>
                    <a:pt x="367" y="170"/>
                    <a:pt x="367" y="170"/>
                    <a:pt x="367" y="170"/>
                  </a:cubicBezTo>
                  <a:lnTo>
                    <a:pt x="367" y="137"/>
                  </a:lnTo>
                  <a:close/>
                  <a:moveTo>
                    <a:pt x="367" y="85"/>
                  </a:moveTo>
                  <a:cubicBezTo>
                    <a:pt x="301" y="85"/>
                    <a:pt x="301" y="85"/>
                    <a:pt x="301" y="85"/>
                  </a:cubicBezTo>
                  <a:cubicBezTo>
                    <a:pt x="301" y="118"/>
                    <a:pt x="301" y="118"/>
                    <a:pt x="301" y="118"/>
                  </a:cubicBezTo>
                  <a:cubicBezTo>
                    <a:pt x="367" y="118"/>
                    <a:pt x="367" y="118"/>
                    <a:pt x="367" y="118"/>
                  </a:cubicBezTo>
                  <a:lnTo>
                    <a:pt x="367" y="85"/>
                  </a:lnTo>
                  <a:close/>
                </a:path>
              </a:pathLst>
            </a:custGeom>
            <a:solidFill>
              <a:srgbClr val="164E2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677674" y="3437617"/>
              <a:ext cx="1376999" cy="948535"/>
            </a:xfrm>
            <a:prstGeom prst="rect">
              <a:avLst/>
            </a:prstGeom>
            <a:solidFill>
              <a:srgbClr val="217346"/>
            </a:solidFill>
            <a:ln w="22225">
              <a:solidFill>
                <a:srgbClr val="164E2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3219" tIns="46610" rIns="93219" bIns="46610" rtlCol="0" anchor="ctr"/>
            <a:lstStyle/>
            <a:p>
              <a:pPr marL="0" marR="0" lvl="0" indent="0" algn="ctr" defTabSz="9138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677674" y="3304333"/>
              <a:ext cx="1376999" cy="146898"/>
            </a:xfrm>
            <a:prstGeom prst="rect">
              <a:avLst/>
            </a:prstGeom>
            <a:solidFill>
              <a:srgbClr val="217346"/>
            </a:solidFill>
            <a:ln w="22225">
              <a:solidFill>
                <a:srgbClr val="164E2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3219" tIns="46610" rIns="93219" bIns="46610" rtlCol="0" anchor="ctr"/>
            <a:lstStyle/>
            <a:p>
              <a:pPr marL="0" marR="0" lvl="0" indent="0" algn="ctr" defTabSz="9138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2786888" y="3533161"/>
              <a:ext cx="1165218" cy="775768"/>
              <a:chOff x="1536522" y="2097832"/>
              <a:chExt cx="830830" cy="553142"/>
            </a:xfrm>
          </p:grpSpPr>
          <p:sp>
            <p:nvSpPr>
              <p:cNvPr id="98" name="Rectangle 97"/>
              <p:cNvSpPr/>
              <p:nvPr/>
            </p:nvSpPr>
            <p:spPr bwMode="auto">
              <a:xfrm>
                <a:off x="2244476" y="2097832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9" name="Rectangle 98"/>
              <p:cNvSpPr/>
              <p:nvPr/>
            </p:nvSpPr>
            <p:spPr bwMode="auto">
              <a:xfrm>
                <a:off x="2244476" y="2195125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0" name="Rectangle 99"/>
              <p:cNvSpPr/>
              <p:nvPr/>
            </p:nvSpPr>
            <p:spPr bwMode="auto">
              <a:xfrm>
                <a:off x="2244476" y="2292418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 bwMode="auto">
              <a:xfrm>
                <a:off x="2244476" y="2389711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2" name="Rectangle 101"/>
              <p:cNvSpPr/>
              <p:nvPr/>
            </p:nvSpPr>
            <p:spPr bwMode="auto">
              <a:xfrm>
                <a:off x="2244476" y="2487004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 bwMode="auto">
              <a:xfrm>
                <a:off x="2244476" y="2584299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 bwMode="auto">
              <a:xfrm>
                <a:off x="1890498" y="2097832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 bwMode="auto">
              <a:xfrm>
                <a:off x="1890498" y="2195125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 bwMode="auto">
              <a:xfrm>
                <a:off x="1890498" y="2292418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 bwMode="auto">
              <a:xfrm>
                <a:off x="1890498" y="2389711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 bwMode="auto">
              <a:xfrm>
                <a:off x="1890498" y="2487004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 bwMode="auto">
              <a:xfrm>
                <a:off x="1890498" y="2584299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0" name="Rectangle 109"/>
              <p:cNvSpPr/>
              <p:nvPr/>
            </p:nvSpPr>
            <p:spPr bwMode="auto">
              <a:xfrm>
                <a:off x="2067486" y="2097832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 bwMode="auto">
              <a:xfrm>
                <a:off x="2067486" y="2195125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 bwMode="auto">
              <a:xfrm>
                <a:off x="2067486" y="2292418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 bwMode="auto">
              <a:xfrm>
                <a:off x="2067486" y="2389711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 bwMode="auto">
              <a:xfrm>
                <a:off x="2067486" y="2487004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 bwMode="auto">
              <a:xfrm>
                <a:off x="2067486" y="2584299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 bwMode="auto">
              <a:xfrm>
                <a:off x="1713510" y="2097832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7" name="Rectangle 116"/>
              <p:cNvSpPr/>
              <p:nvPr/>
            </p:nvSpPr>
            <p:spPr bwMode="auto">
              <a:xfrm>
                <a:off x="1713510" y="2195125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8" name="Rectangle 117"/>
              <p:cNvSpPr/>
              <p:nvPr/>
            </p:nvSpPr>
            <p:spPr bwMode="auto">
              <a:xfrm>
                <a:off x="1713510" y="2292418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 bwMode="auto">
              <a:xfrm>
                <a:off x="1713510" y="2389711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0" name="Rectangle 119"/>
              <p:cNvSpPr/>
              <p:nvPr/>
            </p:nvSpPr>
            <p:spPr bwMode="auto">
              <a:xfrm>
                <a:off x="1713510" y="2487004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1" name="Rectangle 120"/>
              <p:cNvSpPr/>
              <p:nvPr/>
            </p:nvSpPr>
            <p:spPr bwMode="auto">
              <a:xfrm>
                <a:off x="1713510" y="2584299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2" name="Rectangle 121"/>
              <p:cNvSpPr/>
              <p:nvPr/>
            </p:nvSpPr>
            <p:spPr bwMode="auto">
              <a:xfrm>
                <a:off x="1536522" y="2097832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3" name="Rectangle 122"/>
              <p:cNvSpPr/>
              <p:nvPr/>
            </p:nvSpPr>
            <p:spPr bwMode="auto">
              <a:xfrm>
                <a:off x="1536522" y="2195125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4" name="Rectangle 123"/>
              <p:cNvSpPr/>
              <p:nvPr/>
            </p:nvSpPr>
            <p:spPr bwMode="auto">
              <a:xfrm>
                <a:off x="1536522" y="2292418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5" name="Rectangle 124"/>
              <p:cNvSpPr/>
              <p:nvPr/>
            </p:nvSpPr>
            <p:spPr bwMode="auto">
              <a:xfrm>
                <a:off x="1536522" y="2389711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6" name="Rectangle 125"/>
              <p:cNvSpPr/>
              <p:nvPr/>
            </p:nvSpPr>
            <p:spPr bwMode="auto">
              <a:xfrm>
                <a:off x="1536522" y="2487004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7" name="Rectangle 126"/>
              <p:cNvSpPr/>
              <p:nvPr/>
            </p:nvSpPr>
            <p:spPr bwMode="auto">
              <a:xfrm>
                <a:off x="1536522" y="2584299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4" name="AutoShape 3"/>
            <p:cNvSpPr>
              <a:spLocks noChangeAspect="1" noChangeArrowheads="1" noTextEdit="1"/>
            </p:cNvSpPr>
            <p:nvPr/>
          </p:nvSpPr>
          <p:spPr bwMode="auto">
            <a:xfrm>
              <a:off x="2667063" y="4056991"/>
              <a:ext cx="2750769" cy="1558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Rectangle 5"/>
            <p:cNvSpPr>
              <a:spLocks noChangeArrowheads="1"/>
            </p:cNvSpPr>
            <p:nvPr/>
          </p:nvSpPr>
          <p:spPr bwMode="auto">
            <a:xfrm>
              <a:off x="3010125" y="4040256"/>
              <a:ext cx="2098115" cy="144964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Oval 6"/>
            <p:cNvSpPr>
              <a:spLocks noChangeArrowheads="1"/>
            </p:cNvSpPr>
            <p:nvPr/>
          </p:nvSpPr>
          <p:spPr bwMode="auto">
            <a:xfrm>
              <a:off x="4035126" y="4071634"/>
              <a:ext cx="46020" cy="4811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Rectangle 7"/>
            <p:cNvSpPr>
              <a:spLocks noChangeArrowheads="1"/>
            </p:cNvSpPr>
            <p:nvPr/>
          </p:nvSpPr>
          <p:spPr bwMode="auto">
            <a:xfrm>
              <a:off x="3087523" y="4151124"/>
              <a:ext cx="1957961" cy="127393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Freeform 8"/>
            <p:cNvSpPr>
              <a:spLocks/>
            </p:cNvSpPr>
            <p:nvPr/>
          </p:nvSpPr>
          <p:spPr bwMode="auto">
            <a:xfrm>
              <a:off x="2683798" y="5504543"/>
              <a:ext cx="2719391" cy="110868"/>
            </a:xfrm>
            <a:custGeom>
              <a:avLst/>
              <a:gdLst>
                <a:gd name="T0" fmla="*/ 0 w 175"/>
                <a:gd name="T1" fmla="*/ 0 h 7"/>
                <a:gd name="T2" fmla="*/ 0 w 175"/>
                <a:gd name="T3" fmla="*/ 1 h 7"/>
                <a:gd name="T4" fmla="*/ 7 w 175"/>
                <a:gd name="T5" fmla="*/ 7 h 7"/>
                <a:gd name="T6" fmla="*/ 168 w 175"/>
                <a:gd name="T7" fmla="*/ 7 h 7"/>
                <a:gd name="T8" fmla="*/ 175 w 175"/>
                <a:gd name="T9" fmla="*/ 1 h 7"/>
                <a:gd name="T10" fmla="*/ 175 w 175"/>
                <a:gd name="T11" fmla="*/ 0 h 7"/>
                <a:gd name="T12" fmla="*/ 0 w 175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5" h="7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3" y="7"/>
                    <a:pt x="7" y="7"/>
                  </a:cubicBezTo>
                  <a:cubicBezTo>
                    <a:pt x="168" y="7"/>
                    <a:pt x="168" y="7"/>
                    <a:pt x="168" y="7"/>
                  </a:cubicBezTo>
                  <a:cubicBezTo>
                    <a:pt x="172" y="7"/>
                    <a:pt x="175" y="4"/>
                    <a:pt x="175" y="1"/>
                  </a:cubicBezTo>
                  <a:cubicBezTo>
                    <a:pt x="175" y="0"/>
                    <a:pt x="175" y="0"/>
                    <a:pt x="1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182309" y="4257010"/>
              <a:ext cx="1768390" cy="1062160"/>
            </a:xfrm>
            <a:prstGeom prst="rect">
              <a:avLst/>
            </a:prstGeom>
            <a:solidFill>
              <a:srgbClr val="2B579A"/>
            </a:solidFill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3219" tIns="46610" rIns="93219" bIns="46610" rtlCol="0" anchor="ctr"/>
            <a:lstStyle/>
            <a:p>
              <a:pPr marL="0" marR="0" lvl="0" indent="0" algn="ctr" defTabSz="9138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753998" y="4257010"/>
              <a:ext cx="1196701" cy="1062160"/>
            </a:xfrm>
            <a:prstGeom prst="rect">
              <a:avLst/>
            </a:prstGeom>
            <a:solidFill>
              <a:srgbClr val="2B579A"/>
            </a:solidFill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3219" tIns="46610" rIns="93219" bIns="46610" rtlCol="0" anchor="ctr"/>
            <a:lstStyle/>
            <a:p>
              <a:pPr marL="0" marR="0" lvl="0" indent="0" algn="ctr" defTabSz="9138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3942100" y="4776050"/>
              <a:ext cx="852417" cy="0"/>
            </a:xfrm>
            <a:prstGeom prst="line">
              <a:avLst/>
            </a:prstGeom>
            <a:noFill/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942100" y="4955339"/>
              <a:ext cx="852417" cy="0"/>
            </a:xfrm>
            <a:prstGeom prst="line">
              <a:avLst/>
            </a:prstGeom>
            <a:noFill/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942100" y="5134631"/>
              <a:ext cx="852417" cy="0"/>
            </a:xfrm>
            <a:prstGeom prst="line">
              <a:avLst/>
            </a:prstGeom>
            <a:noFill/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3328334" y="4776049"/>
              <a:ext cx="312105" cy="0"/>
            </a:xfrm>
            <a:prstGeom prst="line">
              <a:avLst/>
            </a:prstGeom>
            <a:noFill/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3328334" y="4955339"/>
              <a:ext cx="312105" cy="0"/>
            </a:xfrm>
            <a:prstGeom prst="line">
              <a:avLst/>
            </a:prstGeom>
            <a:noFill/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3328334" y="5134631"/>
              <a:ext cx="312105" cy="0"/>
            </a:xfrm>
            <a:prstGeom prst="line">
              <a:avLst/>
            </a:prstGeom>
            <a:noFill/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47" name="Freeform 9"/>
            <p:cNvSpPr>
              <a:spLocks noChangeAspect="1" noEditPoints="1"/>
            </p:cNvSpPr>
            <p:nvPr/>
          </p:nvSpPr>
          <p:spPr bwMode="black">
            <a:xfrm>
              <a:off x="3294014" y="4321096"/>
              <a:ext cx="380746" cy="380746"/>
            </a:xfrm>
            <a:custGeom>
              <a:avLst/>
              <a:gdLst>
                <a:gd name="T0" fmla="*/ 246 w 415"/>
                <a:gd name="T1" fmla="*/ 99 h 415"/>
                <a:gd name="T2" fmla="*/ 0 w 415"/>
                <a:gd name="T3" fmla="*/ 42 h 415"/>
                <a:gd name="T4" fmla="*/ 246 w 415"/>
                <a:gd name="T5" fmla="*/ 415 h 415"/>
                <a:gd name="T6" fmla="*/ 402 w 415"/>
                <a:gd name="T7" fmla="*/ 321 h 415"/>
                <a:gd name="T8" fmla="*/ 415 w 415"/>
                <a:gd name="T9" fmla="*/ 113 h 415"/>
                <a:gd name="T10" fmla="*/ 179 w 415"/>
                <a:gd name="T11" fmla="*/ 222 h 415"/>
                <a:gd name="T12" fmla="*/ 169 w 415"/>
                <a:gd name="T13" fmla="*/ 251 h 415"/>
                <a:gd name="T14" fmla="*/ 151 w 415"/>
                <a:gd name="T15" fmla="*/ 272 h 415"/>
                <a:gd name="T16" fmla="*/ 128 w 415"/>
                <a:gd name="T17" fmla="*/ 282 h 415"/>
                <a:gd name="T18" fmla="*/ 102 w 415"/>
                <a:gd name="T19" fmla="*/ 281 h 415"/>
                <a:gd name="T20" fmla="*/ 82 w 415"/>
                <a:gd name="T21" fmla="*/ 269 h 415"/>
                <a:gd name="T22" fmla="*/ 66 w 415"/>
                <a:gd name="T23" fmla="*/ 249 h 415"/>
                <a:gd name="T24" fmla="*/ 58 w 415"/>
                <a:gd name="T25" fmla="*/ 223 h 415"/>
                <a:gd name="T26" fmla="*/ 58 w 415"/>
                <a:gd name="T27" fmla="*/ 191 h 415"/>
                <a:gd name="T28" fmla="*/ 65 w 415"/>
                <a:gd name="T29" fmla="*/ 164 h 415"/>
                <a:gd name="T30" fmla="*/ 82 w 415"/>
                <a:gd name="T31" fmla="*/ 141 h 415"/>
                <a:gd name="T32" fmla="*/ 103 w 415"/>
                <a:gd name="T33" fmla="*/ 130 h 415"/>
                <a:gd name="T34" fmla="*/ 130 w 415"/>
                <a:gd name="T35" fmla="*/ 127 h 415"/>
                <a:gd name="T36" fmla="*/ 153 w 415"/>
                <a:gd name="T37" fmla="*/ 137 h 415"/>
                <a:gd name="T38" fmla="*/ 169 w 415"/>
                <a:gd name="T39" fmla="*/ 158 h 415"/>
                <a:gd name="T40" fmla="*/ 179 w 415"/>
                <a:gd name="T41" fmla="*/ 186 h 415"/>
                <a:gd name="T42" fmla="*/ 179 w 415"/>
                <a:gd name="T43" fmla="*/ 222 h 415"/>
                <a:gd name="T44" fmla="*/ 246 w 415"/>
                <a:gd name="T45" fmla="*/ 307 h 415"/>
                <a:gd name="T46" fmla="*/ 292 w 415"/>
                <a:gd name="T47" fmla="*/ 228 h 415"/>
                <a:gd name="T48" fmla="*/ 401 w 415"/>
                <a:gd name="T49" fmla="*/ 140 h 415"/>
                <a:gd name="T50" fmla="*/ 401 w 415"/>
                <a:gd name="T51" fmla="*/ 121 h 415"/>
                <a:gd name="T52" fmla="*/ 298 w 415"/>
                <a:gd name="T53" fmla="*/ 216 h 415"/>
                <a:gd name="T54" fmla="*/ 246 w 415"/>
                <a:gd name="T55" fmla="*/ 113 h 415"/>
                <a:gd name="T56" fmla="*/ 401 w 415"/>
                <a:gd name="T57" fmla="*/ 121 h 415"/>
                <a:gd name="T58" fmla="*/ 143 w 415"/>
                <a:gd name="T59" fmla="*/ 176 h 415"/>
                <a:gd name="T60" fmla="*/ 134 w 415"/>
                <a:gd name="T61" fmla="*/ 163 h 415"/>
                <a:gd name="T62" fmla="*/ 123 w 415"/>
                <a:gd name="T63" fmla="*/ 157 h 415"/>
                <a:gd name="T64" fmla="*/ 109 w 415"/>
                <a:gd name="T65" fmla="*/ 158 h 415"/>
                <a:gd name="T66" fmla="*/ 97 w 415"/>
                <a:gd name="T67" fmla="*/ 165 h 415"/>
                <a:gd name="T68" fmla="*/ 89 w 415"/>
                <a:gd name="T69" fmla="*/ 178 h 415"/>
                <a:gd name="T70" fmla="*/ 85 w 415"/>
                <a:gd name="T71" fmla="*/ 196 h 415"/>
                <a:gd name="T72" fmla="*/ 85 w 415"/>
                <a:gd name="T73" fmla="*/ 216 h 415"/>
                <a:gd name="T74" fmla="*/ 90 w 415"/>
                <a:gd name="T75" fmla="*/ 233 h 415"/>
                <a:gd name="T76" fmla="*/ 98 w 415"/>
                <a:gd name="T77" fmla="*/ 246 h 415"/>
                <a:gd name="T78" fmla="*/ 109 w 415"/>
                <a:gd name="T79" fmla="*/ 252 h 415"/>
                <a:gd name="T80" fmla="*/ 122 w 415"/>
                <a:gd name="T81" fmla="*/ 254 h 415"/>
                <a:gd name="T82" fmla="*/ 134 w 415"/>
                <a:gd name="T83" fmla="*/ 248 h 415"/>
                <a:gd name="T84" fmla="*/ 142 w 415"/>
                <a:gd name="T85" fmla="*/ 236 h 415"/>
                <a:gd name="T86" fmla="*/ 147 w 415"/>
                <a:gd name="T87" fmla="*/ 217 h 415"/>
                <a:gd name="T88" fmla="*/ 147 w 415"/>
                <a:gd name="T89" fmla="*/ 19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15" h="415">
                  <a:moveTo>
                    <a:pt x="401" y="99"/>
                  </a:moveTo>
                  <a:cubicBezTo>
                    <a:pt x="246" y="99"/>
                    <a:pt x="246" y="99"/>
                    <a:pt x="246" y="99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73"/>
                    <a:pt x="0" y="373"/>
                    <a:pt x="0" y="373"/>
                  </a:cubicBezTo>
                  <a:cubicBezTo>
                    <a:pt x="246" y="415"/>
                    <a:pt x="246" y="415"/>
                    <a:pt x="246" y="415"/>
                  </a:cubicBezTo>
                  <a:cubicBezTo>
                    <a:pt x="246" y="321"/>
                    <a:pt x="246" y="321"/>
                    <a:pt x="246" y="321"/>
                  </a:cubicBezTo>
                  <a:cubicBezTo>
                    <a:pt x="402" y="321"/>
                    <a:pt x="402" y="321"/>
                    <a:pt x="402" y="321"/>
                  </a:cubicBezTo>
                  <a:cubicBezTo>
                    <a:pt x="409" y="321"/>
                    <a:pt x="415" y="314"/>
                    <a:pt x="415" y="307"/>
                  </a:cubicBezTo>
                  <a:cubicBezTo>
                    <a:pt x="415" y="113"/>
                    <a:pt x="415" y="113"/>
                    <a:pt x="415" y="113"/>
                  </a:cubicBezTo>
                  <a:cubicBezTo>
                    <a:pt x="415" y="105"/>
                    <a:pt x="409" y="99"/>
                    <a:pt x="401" y="99"/>
                  </a:cubicBezTo>
                  <a:close/>
                  <a:moveTo>
                    <a:pt x="179" y="222"/>
                  </a:moveTo>
                  <a:cubicBezTo>
                    <a:pt x="177" y="228"/>
                    <a:pt x="176" y="232"/>
                    <a:pt x="175" y="237"/>
                  </a:cubicBezTo>
                  <a:cubicBezTo>
                    <a:pt x="174" y="243"/>
                    <a:pt x="172" y="248"/>
                    <a:pt x="169" y="251"/>
                  </a:cubicBezTo>
                  <a:cubicBezTo>
                    <a:pt x="167" y="256"/>
                    <a:pt x="164" y="259"/>
                    <a:pt x="161" y="263"/>
                  </a:cubicBezTo>
                  <a:cubicBezTo>
                    <a:pt x="157" y="266"/>
                    <a:pt x="155" y="270"/>
                    <a:pt x="151" y="272"/>
                  </a:cubicBezTo>
                  <a:cubicBezTo>
                    <a:pt x="148" y="275"/>
                    <a:pt x="144" y="277"/>
                    <a:pt x="140" y="278"/>
                  </a:cubicBezTo>
                  <a:cubicBezTo>
                    <a:pt x="136" y="281"/>
                    <a:pt x="133" y="282"/>
                    <a:pt x="128" y="282"/>
                  </a:cubicBezTo>
                  <a:cubicBezTo>
                    <a:pt x="124" y="283"/>
                    <a:pt x="120" y="283"/>
                    <a:pt x="115" y="283"/>
                  </a:cubicBezTo>
                  <a:cubicBezTo>
                    <a:pt x="110" y="283"/>
                    <a:pt x="107" y="282"/>
                    <a:pt x="102" y="281"/>
                  </a:cubicBezTo>
                  <a:cubicBezTo>
                    <a:pt x="98" y="279"/>
                    <a:pt x="95" y="278"/>
                    <a:pt x="91" y="276"/>
                  </a:cubicBezTo>
                  <a:cubicBezTo>
                    <a:pt x="88" y="275"/>
                    <a:pt x="84" y="272"/>
                    <a:pt x="82" y="269"/>
                  </a:cubicBezTo>
                  <a:cubicBezTo>
                    <a:pt x="78" y="266"/>
                    <a:pt x="76" y="264"/>
                    <a:pt x="72" y="261"/>
                  </a:cubicBezTo>
                  <a:cubicBezTo>
                    <a:pt x="70" y="257"/>
                    <a:pt x="68" y="252"/>
                    <a:pt x="66" y="249"/>
                  </a:cubicBezTo>
                  <a:cubicBezTo>
                    <a:pt x="64" y="245"/>
                    <a:pt x="62" y="241"/>
                    <a:pt x="61" y="236"/>
                  </a:cubicBezTo>
                  <a:cubicBezTo>
                    <a:pt x="59" y="232"/>
                    <a:pt x="58" y="228"/>
                    <a:pt x="58" y="223"/>
                  </a:cubicBezTo>
                  <a:cubicBezTo>
                    <a:pt x="57" y="217"/>
                    <a:pt x="57" y="212"/>
                    <a:pt x="57" y="207"/>
                  </a:cubicBezTo>
                  <a:cubicBezTo>
                    <a:pt x="57" y="202"/>
                    <a:pt x="57" y="196"/>
                    <a:pt x="58" y="191"/>
                  </a:cubicBezTo>
                  <a:cubicBezTo>
                    <a:pt x="58" y="186"/>
                    <a:pt x="59" y="180"/>
                    <a:pt x="61" y="177"/>
                  </a:cubicBezTo>
                  <a:cubicBezTo>
                    <a:pt x="62" y="172"/>
                    <a:pt x="64" y="167"/>
                    <a:pt x="65" y="164"/>
                  </a:cubicBezTo>
                  <a:cubicBezTo>
                    <a:pt x="68" y="159"/>
                    <a:pt x="70" y="156"/>
                    <a:pt x="72" y="152"/>
                  </a:cubicBezTo>
                  <a:cubicBezTo>
                    <a:pt x="75" y="148"/>
                    <a:pt x="78" y="145"/>
                    <a:pt x="82" y="141"/>
                  </a:cubicBezTo>
                  <a:cubicBezTo>
                    <a:pt x="84" y="139"/>
                    <a:pt x="88" y="137"/>
                    <a:pt x="91" y="134"/>
                  </a:cubicBezTo>
                  <a:cubicBezTo>
                    <a:pt x="95" y="132"/>
                    <a:pt x="99" y="131"/>
                    <a:pt x="103" y="130"/>
                  </a:cubicBezTo>
                  <a:cubicBezTo>
                    <a:pt x="108" y="128"/>
                    <a:pt x="112" y="127"/>
                    <a:pt x="117" y="127"/>
                  </a:cubicBezTo>
                  <a:cubicBezTo>
                    <a:pt x="121" y="127"/>
                    <a:pt x="125" y="127"/>
                    <a:pt x="130" y="127"/>
                  </a:cubicBezTo>
                  <a:cubicBezTo>
                    <a:pt x="134" y="128"/>
                    <a:pt x="137" y="130"/>
                    <a:pt x="142" y="131"/>
                  </a:cubicBezTo>
                  <a:cubicBezTo>
                    <a:pt x="146" y="133"/>
                    <a:pt x="149" y="134"/>
                    <a:pt x="153" y="137"/>
                  </a:cubicBezTo>
                  <a:cubicBezTo>
                    <a:pt x="155" y="140"/>
                    <a:pt x="159" y="143"/>
                    <a:pt x="162" y="146"/>
                  </a:cubicBezTo>
                  <a:cubicBezTo>
                    <a:pt x="164" y="150"/>
                    <a:pt x="167" y="153"/>
                    <a:pt x="169" y="158"/>
                  </a:cubicBezTo>
                  <a:cubicBezTo>
                    <a:pt x="172" y="161"/>
                    <a:pt x="174" y="166"/>
                    <a:pt x="175" y="171"/>
                  </a:cubicBezTo>
                  <a:cubicBezTo>
                    <a:pt x="176" y="176"/>
                    <a:pt x="177" y="182"/>
                    <a:pt x="179" y="186"/>
                  </a:cubicBezTo>
                  <a:cubicBezTo>
                    <a:pt x="180" y="192"/>
                    <a:pt x="180" y="198"/>
                    <a:pt x="180" y="204"/>
                  </a:cubicBezTo>
                  <a:cubicBezTo>
                    <a:pt x="180" y="210"/>
                    <a:pt x="180" y="216"/>
                    <a:pt x="179" y="222"/>
                  </a:cubicBezTo>
                  <a:close/>
                  <a:moveTo>
                    <a:pt x="401" y="307"/>
                  </a:moveTo>
                  <a:cubicBezTo>
                    <a:pt x="246" y="307"/>
                    <a:pt x="246" y="307"/>
                    <a:pt x="246" y="307"/>
                  </a:cubicBezTo>
                  <a:cubicBezTo>
                    <a:pt x="246" y="185"/>
                    <a:pt x="246" y="185"/>
                    <a:pt x="246" y="185"/>
                  </a:cubicBezTo>
                  <a:cubicBezTo>
                    <a:pt x="292" y="228"/>
                    <a:pt x="292" y="228"/>
                    <a:pt x="292" y="228"/>
                  </a:cubicBezTo>
                  <a:cubicBezTo>
                    <a:pt x="297" y="232"/>
                    <a:pt x="303" y="232"/>
                    <a:pt x="306" y="228"/>
                  </a:cubicBezTo>
                  <a:cubicBezTo>
                    <a:pt x="401" y="140"/>
                    <a:pt x="401" y="140"/>
                    <a:pt x="401" y="140"/>
                  </a:cubicBezTo>
                  <a:lnTo>
                    <a:pt x="401" y="307"/>
                  </a:lnTo>
                  <a:close/>
                  <a:moveTo>
                    <a:pt x="401" y="121"/>
                  </a:moveTo>
                  <a:cubicBezTo>
                    <a:pt x="300" y="216"/>
                    <a:pt x="300" y="216"/>
                    <a:pt x="300" y="216"/>
                  </a:cubicBezTo>
                  <a:cubicBezTo>
                    <a:pt x="300" y="217"/>
                    <a:pt x="299" y="217"/>
                    <a:pt x="298" y="216"/>
                  </a:cubicBezTo>
                  <a:cubicBezTo>
                    <a:pt x="246" y="167"/>
                    <a:pt x="246" y="167"/>
                    <a:pt x="246" y="167"/>
                  </a:cubicBezTo>
                  <a:cubicBezTo>
                    <a:pt x="246" y="113"/>
                    <a:pt x="246" y="113"/>
                    <a:pt x="246" y="113"/>
                  </a:cubicBezTo>
                  <a:cubicBezTo>
                    <a:pt x="401" y="113"/>
                    <a:pt x="401" y="113"/>
                    <a:pt x="401" y="113"/>
                  </a:cubicBezTo>
                  <a:lnTo>
                    <a:pt x="401" y="121"/>
                  </a:lnTo>
                  <a:close/>
                  <a:moveTo>
                    <a:pt x="146" y="184"/>
                  </a:moveTo>
                  <a:cubicBezTo>
                    <a:pt x="144" y="182"/>
                    <a:pt x="144" y="178"/>
                    <a:pt x="143" y="176"/>
                  </a:cubicBezTo>
                  <a:cubicBezTo>
                    <a:pt x="142" y="173"/>
                    <a:pt x="141" y="171"/>
                    <a:pt x="138" y="169"/>
                  </a:cubicBezTo>
                  <a:cubicBezTo>
                    <a:pt x="137" y="166"/>
                    <a:pt x="136" y="165"/>
                    <a:pt x="134" y="163"/>
                  </a:cubicBezTo>
                  <a:cubicBezTo>
                    <a:pt x="133" y="161"/>
                    <a:pt x="131" y="160"/>
                    <a:pt x="129" y="159"/>
                  </a:cubicBezTo>
                  <a:cubicBezTo>
                    <a:pt x="127" y="158"/>
                    <a:pt x="125" y="158"/>
                    <a:pt x="123" y="157"/>
                  </a:cubicBezTo>
                  <a:cubicBezTo>
                    <a:pt x="121" y="157"/>
                    <a:pt x="118" y="157"/>
                    <a:pt x="116" y="157"/>
                  </a:cubicBezTo>
                  <a:cubicBezTo>
                    <a:pt x="114" y="157"/>
                    <a:pt x="111" y="157"/>
                    <a:pt x="109" y="158"/>
                  </a:cubicBezTo>
                  <a:cubicBezTo>
                    <a:pt x="107" y="158"/>
                    <a:pt x="104" y="159"/>
                    <a:pt x="103" y="160"/>
                  </a:cubicBezTo>
                  <a:cubicBezTo>
                    <a:pt x="101" y="161"/>
                    <a:pt x="98" y="163"/>
                    <a:pt x="97" y="165"/>
                  </a:cubicBezTo>
                  <a:cubicBezTo>
                    <a:pt x="96" y="166"/>
                    <a:pt x="94" y="169"/>
                    <a:pt x="92" y="171"/>
                  </a:cubicBezTo>
                  <a:cubicBezTo>
                    <a:pt x="91" y="173"/>
                    <a:pt x="90" y="176"/>
                    <a:pt x="89" y="178"/>
                  </a:cubicBezTo>
                  <a:cubicBezTo>
                    <a:pt x="88" y="180"/>
                    <a:pt x="88" y="184"/>
                    <a:pt x="86" y="186"/>
                  </a:cubicBezTo>
                  <a:cubicBezTo>
                    <a:pt x="86" y="189"/>
                    <a:pt x="85" y="192"/>
                    <a:pt x="85" y="196"/>
                  </a:cubicBezTo>
                  <a:cubicBezTo>
                    <a:pt x="85" y="198"/>
                    <a:pt x="84" y="202"/>
                    <a:pt x="84" y="205"/>
                  </a:cubicBezTo>
                  <a:cubicBezTo>
                    <a:pt x="84" y="209"/>
                    <a:pt x="85" y="212"/>
                    <a:pt x="85" y="216"/>
                  </a:cubicBezTo>
                  <a:cubicBezTo>
                    <a:pt x="85" y="219"/>
                    <a:pt x="86" y="223"/>
                    <a:pt x="86" y="225"/>
                  </a:cubicBezTo>
                  <a:cubicBezTo>
                    <a:pt x="88" y="229"/>
                    <a:pt x="89" y="231"/>
                    <a:pt x="90" y="233"/>
                  </a:cubicBezTo>
                  <a:cubicBezTo>
                    <a:pt x="91" y="236"/>
                    <a:pt x="92" y="238"/>
                    <a:pt x="94" y="241"/>
                  </a:cubicBezTo>
                  <a:cubicBezTo>
                    <a:pt x="95" y="243"/>
                    <a:pt x="96" y="244"/>
                    <a:pt x="98" y="246"/>
                  </a:cubicBezTo>
                  <a:cubicBezTo>
                    <a:pt x="99" y="248"/>
                    <a:pt x="102" y="249"/>
                    <a:pt x="103" y="250"/>
                  </a:cubicBezTo>
                  <a:cubicBezTo>
                    <a:pt x="105" y="251"/>
                    <a:pt x="107" y="252"/>
                    <a:pt x="109" y="252"/>
                  </a:cubicBezTo>
                  <a:cubicBezTo>
                    <a:pt x="111" y="254"/>
                    <a:pt x="114" y="254"/>
                    <a:pt x="115" y="254"/>
                  </a:cubicBezTo>
                  <a:cubicBezTo>
                    <a:pt x="117" y="254"/>
                    <a:pt x="120" y="254"/>
                    <a:pt x="122" y="254"/>
                  </a:cubicBezTo>
                  <a:cubicBezTo>
                    <a:pt x="124" y="252"/>
                    <a:pt x="127" y="252"/>
                    <a:pt x="128" y="251"/>
                  </a:cubicBezTo>
                  <a:cubicBezTo>
                    <a:pt x="130" y="250"/>
                    <a:pt x="131" y="249"/>
                    <a:pt x="134" y="248"/>
                  </a:cubicBezTo>
                  <a:cubicBezTo>
                    <a:pt x="135" y="246"/>
                    <a:pt x="137" y="244"/>
                    <a:pt x="138" y="243"/>
                  </a:cubicBezTo>
                  <a:cubicBezTo>
                    <a:pt x="140" y="241"/>
                    <a:pt x="141" y="238"/>
                    <a:pt x="142" y="236"/>
                  </a:cubicBezTo>
                  <a:cubicBezTo>
                    <a:pt x="143" y="232"/>
                    <a:pt x="144" y="230"/>
                    <a:pt x="146" y="226"/>
                  </a:cubicBezTo>
                  <a:cubicBezTo>
                    <a:pt x="147" y="224"/>
                    <a:pt x="147" y="220"/>
                    <a:pt x="147" y="217"/>
                  </a:cubicBezTo>
                  <a:cubicBezTo>
                    <a:pt x="148" y="213"/>
                    <a:pt x="148" y="210"/>
                    <a:pt x="148" y="206"/>
                  </a:cubicBezTo>
                  <a:cubicBezTo>
                    <a:pt x="148" y="202"/>
                    <a:pt x="148" y="198"/>
                    <a:pt x="147" y="195"/>
                  </a:cubicBezTo>
                  <a:cubicBezTo>
                    <a:pt x="147" y="191"/>
                    <a:pt x="147" y="187"/>
                    <a:pt x="146" y="184"/>
                  </a:cubicBezTo>
                  <a:close/>
                </a:path>
              </a:pathLst>
            </a:custGeom>
            <a:solidFill>
              <a:srgbClr val="1B37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Freeform 10"/>
            <p:cNvSpPr>
              <a:spLocks noChangeAspect="1" noEditPoints="1"/>
            </p:cNvSpPr>
            <p:nvPr/>
          </p:nvSpPr>
          <p:spPr bwMode="auto">
            <a:xfrm>
              <a:off x="1581499" y="4519042"/>
              <a:ext cx="610333" cy="1096369"/>
            </a:xfrm>
            <a:prstGeom prst="roundRect">
              <a:avLst>
                <a:gd name="adj" fmla="val 3431"/>
              </a:avLst>
            </a:prstGeom>
            <a:solidFill>
              <a:srgbClr val="333333"/>
            </a:solidFill>
            <a:ln>
              <a:noFill/>
            </a:ln>
            <a:extLst/>
          </p:spPr>
          <p:txBody>
            <a:bodyPr vert="horz" wrap="square" lIns="89606" tIns="44803" rIns="89606" bIns="4480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56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2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1610385" y="4626798"/>
              <a:ext cx="552561" cy="853054"/>
            </a:xfrm>
            <a:prstGeom prst="rect">
              <a:avLst/>
            </a:prstGeom>
            <a:solidFill>
              <a:srgbClr val="5C2D9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538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05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Round Same Side Corner Rectangle 49"/>
            <p:cNvSpPr/>
            <p:nvPr/>
          </p:nvSpPr>
          <p:spPr bwMode="auto">
            <a:xfrm flipV="1">
              <a:off x="1840210" y="4535287"/>
              <a:ext cx="96570" cy="16095"/>
            </a:xfrm>
            <a:prstGeom prst="round2SameRect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538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05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Oval 50"/>
            <p:cNvSpPr/>
            <p:nvPr/>
          </p:nvSpPr>
          <p:spPr bwMode="auto">
            <a:xfrm>
              <a:off x="2077612" y="4550265"/>
              <a:ext cx="16095" cy="16095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538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05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Freeform 13"/>
            <p:cNvSpPr>
              <a:spLocks/>
            </p:cNvSpPr>
            <p:nvPr/>
          </p:nvSpPr>
          <p:spPr bwMode="auto">
            <a:xfrm>
              <a:off x="1885813" y="5520649"/>
              <a:ext cx="28567" cy="25260"/>
            </a:xfrm>
            <a:custGeom>
              <a:avLst/>
              <a:gdLst>
                <a:gd name="T0" fmla="*/ 0 w 1140"/>
                <a:gd name="T1" fmla="*/ 1008 h 1008"/>
                <a:gd name="T2" fmla="*/ 1140 w 1140"/>
                <a:gd name="T3" fmla="*/ 1008 h 1008"/>
                <a:gd name="T4" fmla="*/ 1140 w 1140"/>
                <a:gd name="T5" fmla="*/ 0 h 1008"/>
                <a:gd name="T6" fmla="*/ 0 w 1140"/>
                <a:gd name="T7" fmla="*/ 159 h 1008"/>
                <a:gd name="T8" fmla="*/ 0 w 1140"/>
                <a:gd name="T9" fmla="*/ 1008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0" h="1008">
                  <a:moveTo>
                    <a:pt x="0" y="1008"/>
                  </a:moveTo>
                  <a:lnTo>
                    <a:pt x="1140" y="1008"/>
                  </a:lnTo>
                  <a:lnTo>
                    <a:pt x="1140" y="0"/>
                  </a:lnTo>
                  <a:lnTo>
                    <a:pt x="0" y="159"/>
                  </a:lnTo>
                  <a:lnTo>
                    <a:pt x="0" y="1008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Freeform 14"/>
            <p:cNvSpPr>
              <a:spLocks/>
            </p:cNvSpPr>
            <p:nvPr/>
          </p:nvSpPr>
          <p:spPr bwMode="auto">
            <a:xfrm>
              <a:off x="1858950" y="5524758"/>
              <a:ext cx="21877" cy="21150"/>
            </a:xfrm>
            <a:custGeom>
              <a:avLst/>
              <a:gdLst>
                <a:gd name="T0" fmla="*/ 873 w 873"/>
                <a:gd name="T1" fmla="*/ 844 h 844"/>
                <a:gd name="T2" fmla="*/ 873 w 873"/>
                <a:gd name="T3" fmla="*/ 0 h 844"/>
                <a:gd name="T4" fmla="*/ 0 w 873"/>
                <a:gd name="T5" fmla="*/ 123 h 844"/>
                <a:gd name="T6" fmla="*/ 0 w 873"/>
                <a:gd name="T7" fmla="*/ 844 h 844"/>
                <a:gd name="T8" fmla="*/ 873 w 873"/>
                <a:gd name="T9" fmla="*/ 844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3" h="844">
                  <a:moveTo>
                    <a:pt x="873" y="844"/>
                  </a:moveTo>
                  <a:lnTo>
                    <a:pt x="873" y="0"/>
                  </a:lnTo>
                  <a:lnTo>
                    <a:pt x="0" y="123"/>
                  </a:lnTo>
                  <a:lnTo>
                    <a:pt x="0" y="844"/>
                  </a:lnTo>
                  <a:lnTo>
                    <a:pt x="873" y="844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Freeform 15"/>
            <p:cNvSpPr>
              <a:spLocks/>
            </p:cNvSpPr>
            <p:nvPr/>
          </p:nvSpPr>
          <p:spPr bwMode="auto">
            <a:xfrm>
              <a:off x="1858950" y="5550895"/>
              <a:ext cx="21877" cy="21100"/>
            </a:xfrm>
            <a:custGeom>
              <a:avLst/>
              <a:gdLst>
                <a:gd name="T0" fmla="*/ 873 w 873"/>
                <a:gd name="T1" fmla="*/ 0 h 842"/>
                <a:gd name="T2" fmla="*/ 0 w 873"/>
                <a:gd name="T3" fmla="*/ 0 h 842"/>
                <a:gd name="T4" fmla="*/ 0 w 873"/>
                <a:gd name="T5" fmla="*/ 721 h 842"/>
                <a:gd name="T6" fmla="*/ 873 w 873"/>
                <a:gd name="T7" fmla="*/ 842 h 842"/>
                <a:gd name="T8" fmla="*/ 873 w 873"/>
                <a:gd name="T9" fmla="*/ 0 h 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3" h="842">
                  <a:moveTo>
                    <a:pt x="873" y="0"/>
                  </a:moveTo>
                  <a:lnTo>
                    <a:pt x="0" y="0"/>
                  </a:lnTo>
                  <a:lnTo>
                    <a:pt x="0" y="721"/>
                  </a:lnTo>
                  <a:lnTo>
                    <a:pt x="873" y="842"/>
                  </a:lnTo>
                  <a:lnTo>
                    <a:pt x="873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" name="Freeform 16"/>
            <p:cNvSpPr>
              <a:spLocks/>
            </p:cNvSpPr>
            <p:nvPr/>
          </p:nvSpPr>
          <p:spPr bwMode="auto">
            <a:xfrm>
              <a:off x="1885813" y="5550895"/>
              <a:ext cx="28567" cy="25184"/>
            </a:xfrm>
            <a:custGeom>
              <a:avLst/>
              <a:gdLst>
                <a:gd name="T0" fmla="*/ 0 w 1140"/>
                <a:gd name="T1" fmla="*/ 0 h 1005"/>
                <a:gd name="T2" fmla="*/ 0 w 1140"/>
                <a:gd name="T3" fmla="*/ 847 h 1005"/>
                <a:gd name="T4" fmla="*/ 1140 w 1140"/>
                <a:gd name="T5" fmla="*/ 1005 h 1005"/>
                <a:gd name="T6" fmla="*/ 1140 w 1140"/>
                <a:gd name="T7" fmla="*/ 0 h 1005"/>
                <a:gd name="T8" fmla="*/ 0 w 1140"/>
                <a:gd name="T9" fmla="*/ 0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0" h="1005">
                  <a:moveTo>
                    <a:pt x="0" y="0"/>
                  </a:moveTo>
                  <a:lnTo>
                    <a:pt x="0" y="847"/>
                  </a:lnTo>
                  <a:lnTo>
                    <a:pt x="1140" y="1005"/>
                  </a:lnTo>
                  <a:lnTo>
                    <a:pt x="11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Freeform 20"/>
            <p:cNvSpPr>
              <a:spLocks noEditPoints="1"/>
            </p:cNvSpPr>
            <p:nvPr/>
          </p:nvSpPr>
          <p:spPr bwMode="auto">
            <a:xfrm>
              <a:off x="2085660" y="5524861"/>
              <a:ext cx="45619" cy="47133"/>
            </a:xfrm>
            <a:custGeom>
              <a:avLst/>
              <a:gdLst>
                <a:gd name="T0" fmla="*/ 41 w 1845"/>
                <a:gd name="T1" fmla="*/ 1632 h 1907"/>
                <a:gd name="T2" fmla="*/ 552 w 1845"/>
                <a:gd name="T3" fmla="*/ 1102 h 1907"/>
                <a:gd name="T4" fmla="*/ 430 w 1845"/>
                <a:gd name="T5" fmla="*/ 709 h 1907"/>
                <a:gd name="T6" fmla="*/ 1135 w 1845"/>
                <a:gd name="T7" fmla="*/ 0 h 1907"/>
                <a:gd name="T8" fmla="*/ 1845 w 1845"/>
                <a:gd name="T9" fmla="*/ 709 h 1907"/>
                <a:gd name="T10" fmla="*/ 1135 w 1845"/>
                <a:gd name="T11" fmla="*/ 1413 h 1907"/>
                <a:gd name="T12" fmla="*/ 796 w 1845"/>
                <a:gd name="T13" fmla="*/ 1326 h 1907"/>
                <a:gd name="T14" fmla="*/ 281 w 1845"/>
                <a:gd name="T15" fmla="*/ 1862 h 1907"/>
                <a:gd name="T16" fmla="*/ 124 w 1845"/>
                <a:gd name="T17" fmla="*/ 1865 h 1907"/>
                <a:gd name="T18" fmla="*/ 45 w 1845"/>
                <a:gd name="T19" fmla="*/ 1789 h 1907"/>
                <a:gd name="T20" fmla="*/ 41 w 1845"/>
                <a:gd name="T21" fmla="*/ 1632 h 1907"/>
                <a:gd name="T22" fmla="*/ 1135 w 1845"/>
                <a:gd name="T23" fmla="*/ 1195 h 1907"/>
                <a:gd name="T24" fmla="*/ 1625 w 1845"/>
                <a:gd name="T25" fmla="*/ 709 h 1907"/>
                <a:gd name="T26" fmla="*/ 1135 w 1845"/>
                <a:gd name="T27" fmla="*/ 222 h 1907"/>
                <a:gd name="T28" fmla="*/ 648 w 1845"/>
                <a:gd name="T29" fmla="*/ 709 h 1907"/>
                <a:gd name="T30" fmla="*/ 1135 w 1845"/>
                <a:gd name="T31" fmla="*/ 1195 h 1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5" h="1907">
                  <a:moveTo>
                    <a:pt x="41" y="1632"/>
                  </a:moveTo>
                  <a:cubicBezTo>
                    <a:pt x="552" y="1102"/>
                    <a:pt x="552" y="1102"/>
                    <a:pt x="552" y="1102"/>
                  </a:cubicBezTo>
                  <a:cubicBezTo>
                    <a:pt x="475" y="989"/>
                    <a:pt x="430" y="853"/>
                    <a:pt x="430" y="709"/>
                  </a:cubicBezTo>
                  <a:cubicBezTo>
                    <a:pt x="430" y="319"/>
                    <a:pt x="745" y="0"/>
                    <a:pt x="1135" y="0"/>
                  </a:cubicBezTo>
                  <a:cubicBezTo>
                    <a:pt x="1528" y="0"/>
                    <a:pt x="1845" y="319"/>
                    <a:pt x="1845" y="709"/>
                  </a:cubicBezTo>
                  <a:cubicBezTo>
                    <a:pt x="1845" y="1097"/>
                    <a:pt x="1528" y="1413"/>
                    <a:pt x="1135" y="1413"/>
                  </a:cubicBezTo>
                  <a:cubicBezTo>
                    <a:pt x="1013" y="1413"/>
                    <a:pt x="897" y="1381"/>
                    <a:pt x="796" y="1326"/>
                  </a:cubicBezTo>
                  <a:cubicBezTo>
                    <a:pt x="281" y="1862"/>
                    <a:pt x="281" y="1862"/>
                    <a:pt x="281" y="1862"/>
                  </a:cubicBezTo>
                  <a:cubicBezTo>
                    <a:pt x="239" y="1907"/>
                    <a:pt x="170" y="1907"/>
                    <a:pt x="124" y="1865"/>
                  </a:cubicBezTo>
                  <a:cubicBezTo>
                    <a:pt x="45" y="1789"/>
                    <a:pt x="45" y="1789"/>
                    <a:pt x="45" y="1789"/>
                  </a:cubicBezTo>
                  <a:cubicBezTo>
                    <a:pt x="2" y="1748"/>
                    <a:pt x="0" y="1677"/>
                    <a:pt x="41" y="1632"/>
                  </a:cubicBezTo>
                  <a:close/>
                  <a:moveTo>
                    <a:pt x="1135" y="1195"/>
                  </a:moveTo>
                  <a:cubicBezTo>
                    <a:pt x="1406" y="1195"/>
                    <a:pt x="1625" y="976"/>
                    <a:pt x="1625" y="709"/>
                  </a:cubicBezTo>
                  <a:cubicBezTo>
                    <a:pt x="1625" y="438"/>
                    <a:pt x="1406" y="222"/>
                    <a:pt x="1135" y="222"/>
                  </a:cubicBezTo>
                  <a:cubicBezTo>
                    <a:pt x="867" y="222"/>
                    <a:pt x="648" y="438"/>
                    <a:pt x="648" y="709"/>
                  </a:cubicBezTo>
                  <a:cubicBezTo>
                    <a:pt x="648" y="976"/>
                    <a:pt x="867" y="1195"/>
                    <a:pt x="1135" y="1195"/>
                  </a:cubicBez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" name="Freeform 24"/>
            <p:cNvSpPr>
              <a:spLocks/>
            </p:cNvSpPr>
            <p:nvPr/>
          </p:nvSpPr>
          <p:spPr bwMode="auto">
            <a:xfrm flipH="1">
              <a:off x="1646393" y="5524758"/>
              <a:ext cx="54539" cy="45619"/>
            </a:xfrm>
            <a:custGeom>
              <a:avLst/>
              <a:gdLst>
                <a:gd name="T0" fmla="*/ 2378 w 4084"/>
                <a:gd name="T1" fmla="*/ 0 h 3416"/>
                <a:gd name="T2" fmla="*/ 4084 w 4084"/>
                <a:gd name="T3" fmla="*/ 1709 h 3416"/>
                <a:gd name="T4" fmla="*/ 2378 w 4084"/>
                <a:gd name="T5" fmla="*/ 3416 h 3416"/>
                <a:gd name="T6" fmla="*/ 1259 w 4084"/>
                <a:gd name="T7" fmla="*/ 3416 h 3416"/>
                <a:gd name="T8" fmla="*/ 2553 w 4084"/>
                <a:gd name="T9" fmla="*/ 2116 h 3416"/>
                <a:gd name="T10" fmla="*/ 0 w 4084"/>
                <a:gd name="T11" fmla="*/ 2116 h 3416"/>
                <a:gd name="T12" fmla="*/ 0 w 4084"/>
                <a:gd name="T13" fmla="*/ 1290 h 3416"/>
                <a:gd name="T14" fmla="*/ 2541 w 4084"/>
                <a:gd name="T15" fmla="*/ 1290 h 3416"/>
                <a:gd name="T16" fmla="*/ 1245 w 4084"/>
                <a:gd name="T17" fmla="*/ 0 h 3416"/>
                <a:gd name="T18" fmla="*/ 2378 w 4084"/>
                <a:gd name="T19" fmla="*/ 0 h 3416"/>
                <a:gd name="T20" fmla="*/ 2378 w 4084"/>
                <a:gd name="T21" fmla="*/ 0 h 3416"/>
                <a:gd name="T22" fmla="*/ 2378 w 4084"/>
                <a:gd name="T23" fmla="*/ 0 h 3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84" h="3416">
                  <a:moveTo>
                    <a:pt x="2378" y="0"/>
                  </a:moveTo>
                  <a:lnTo>
                    <a:pt x="4084" y="1709"/>
                  </a:lnTo>
                  <a:lnTo>
                    <a:pt x="2378" y="3416"/>
                  </a:lnTo>
                  <a:lnTo>
                    <a:pt x="1259" y="3416"/>
                  </a:lnTo>
                  <a:lnTo>
                    <a:pt x="2553" y="2116"/>
                  </a:lnTo>
                  <a:lnTo>
                    <a:pt x="0" y="2116"/>
                  </a:lnTo>
                  <a:lnTo>
                    <a:pt x="0" y="1290"/>
                  </a:lnTo>
                  <a:lnTo>
                    <a:pt x="2541" y="1290"/>
                  </a:lnTo>
                  <a:lnTo>
                    <a:pt x="1245" y="0"/>
                  </a:lnTo>
                  <a:lnTo>
                    <a:pt x="2378" y="0"/>
                  </a:lnTo>
                  <a:lnTo>
                    <a:pt x="2378" y="0"/>
                  </a:lnTo>
                  <a:lnTo>
                    <a:pt x="2378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 flipH="1">
              <a:off x="2026087" y="5029441"/>
              <a:ext cx="136859" cy="136859"/>
            </a:xfrm>
            <a:prstGeom prst="rect">
              <a:avLst/>
            </a:prstGeom>
            <a:solidFill>
              <a:srgbClr val="32145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137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8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 flipH="1">
              <a:off x="1709024" y="5029441"/>
              <a:ext cx="310896" cy="136859"/>
            </a:xfrm>
            <a:prstGeom prst="rect">
              <a:avLst/>
            </a:prstGeom>
            <a:solidFill>
              <a:srgbClr val="32145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137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8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 bwMode="auto">
            <a:xfrm flipH="1">
              <a:off x="2026087" y="5173631"/>
              <a:ext cx="136859" cy="136859"/>
            </a:xfrm>
            <a:prstGeom prst="rect">
              <a:avLst/>
            </a:prstGeom>
            <a:solidFill>
              <a:srgbClr val="32145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137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8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 bwMode="auto">
            <a:xfrm flipH="1">
              <a:off x="1709024" y="5173631"/>
              <a:ext cx="310896" cy="136859"/>
            </a:xfrm>
            <a:prstGeom prst="rect">
              <a:avLst/>
            </a:prstGeom>
            <a:solidFill>
              <a:srgbClr val="32145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137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8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>
              <a:off x="1930793" y="4670178"/>
              <a:ext cx="184419" cy="0"/>
            </a:xfrm>
            <a:prstGeom prst="line">
              <a:avLst/>
            </a:prstGeom>
            <a:ln>
              <a:solidFill>
                <a:srgbClr val="32145A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930793" y="4741390"/>
              <a:ext cx="184419" cy="0"/>
            </a:xfrm>
            <a:prstGeom prst="line">
              <a:avLst/>
            </a:prstGeom>
            <a:ln>
              <a:solidFill>
                <a:srgbClr val="32145A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1930793" y="4805707"/>
              <a:ext cx="184419" cy="0"/>
            </a:xfrm>
            <a:prstGeom prst="line">
              <a:avLst/>
            </a:prstGeom>
            <a:ln>
              <a:solidFill>
                <a:srgbClr val="32145A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1930790" y="4870024"/>
              <a:ext cx="184419" cy="0"/>
            </a:xfrm>
            <a:prstGeom prst="line">
              <a:avLst/>
            </a:prstGeom>
            <a:ln>
              <a:solidFill>
                <a:srgbClr val="32145A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1930793" y="4934341"/>
              <a:ext cx="184419" cy="0"/>
            </a:xfrm>
            <a:prstGeom prst="line">
              <a:avLst/>
            </a:prstGeom>
            <a:ln>
              <a:solidFill>
                <a:srgbClr val="32145A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Freeform 10"/>
            <p:cNvSpPr>
              <a:spLocks noChangeAspect="1" noEditPoints="1"/>
            </p:cNvSpPr>
            <p:nvPr/>
          </p:nvSpPr>
          <p:spPr bwMode="auto">
            <a:xfrm>
              <a:off x="540178" y="4549544"/>
              <a:ext cx="593354" cy="1065867"/>
            </a:xfrm>
            <a:prstGeom prst="roundRect">
              <a:avLst>
                <a:gd name="adj" fmla="val 7324"/>
              </a:avLst>
            </a:prstGeom>
            <a:solidFill>
              <a:srgbClr val="333333"/>
            </a:solidFill>
            <a:ln>
              <a:noFill/>
            </a:ln>
            <a:extLst/>
          </p:spPr>
          <p:txBody>
            <a:bodyPr vert="horz" wrap="square" lIns="89606" tIns="44803" rIns="89606" bIns="4480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56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2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" name="Rounded Rectangle 67"/>
            <p:cNvSpPr/>
            <p:nvPr/>
          </p:nvSpPr>
          <p:spPr bwMode="auto">
            <a:xfrm>
              <a:off x="568261" y="4677551"/>
              <a:ext cx="537189" cy="801081"/>
            </a:xfrm>
            <a:prstGeom prst="roundRect">
              <a:avLst>
                <a:gd name="adj" fmla="val 1187"/>
              </a:avLst>
            </a:prstGeom>
            <a:solidFill>
              <a:srgbClr val="0072C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538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05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751181" y="4641194"/>
              <a:ext cx="134394" cy="15647"/>
              <a:chOff x="5596078" y="2180378"/>
              <a:chExt cx="138544" cy="16130"/>
            </a:xfrm>
            <a:solidFill>
              <a:schemeClr val="tx1">
                <a:lumMod val="50000"/>
              </a:schemeClr>
            </a:solidFill>
          </p:grpSpPr>
          <p:sp>
            <p:nvSpPr>
              <p:cNvPr id="96" name="Rounded Rectangle 95"/>
              <p:cNvSpPr/>
              <p:nvPr/>
            </p:nvSpPr>
            <p:spPr bwMode="auto">
              <a:xfrm>
                <a:off x="5637840" y="2180378"/>
                <a:ext cx="96782" cy="161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9538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05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7" name="Oval 96"/>
              <p:cNvSpPr/>
              <p:nvPr/>
            </p:nvSpPr>
            <p:spPr bwMode="auto">
              <a:xfrm>
                <a:off x="5596078" y="2180378"/>
                <a:ext cx="16130" cy="16130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9538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05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70" name="Oval 69"/>
            <p:cNvSpPr/>
            <p:nvPr/>
          </p:nvSpPr>
          <p:spPr bwMode="auto">
            <a:xfrm>
              <a:off x="823550" y="4593872"/>
              <a:ext cx="26610" cy="2661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538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05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Oval 70"/>
            <p:cNvSpPr/>
            <p:nvPr/>
          </p:nvSpPr>
          <p:spPr bwMode="auto">
            <a:xfrm>
              <a:off x="796940" y="5508692"/>
              <a:ext cx="79831" cy="7983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538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05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598225" y="4704721"/>
              <a:ext cx="476049" cy="77299"/>
            </a:xfrm>
            <a:prstGeom prst="rect">
              <a:avLst/>
            </a:prstGeom>
            <a:solidFill>
              <a:srgbClr val="005A9E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137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8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602651" y="4841407"/>
              <a:ext cx="467196" cy="599127"/>
            </a:xfrm>
            <a:prstGeom prst="rect">
              <a:avLst/>
            </a:prstGeom>
            <a:noFill/>
            <a:ln w="12700">
              <a:solidFill>
                <a:srgbClr val="005A9E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137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8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74" name="Straight Connector 73"/>
            <p:cNvCxnSpPr/>
            <p:nvPr/>
          </p:nvCxnSpPr>
          <p:spPr>
            <a:xfrm>
              <a:off x="644407" y="4907348"/>
              <a:ext cx="245893" cy="0"/>
            </a:xfrm>
            <a:prstGeom prst="line">
              <a:avLst/>
            </a:prstGeom>
            <a:ln>
              <a:solidFill>
                <a:srgbClr val="005A9E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644407" y="4971823"/>
              <a:ext cx="245893" cy="0"/>
            </a:xfrm>
            <a:prstGeom prst="line">
              <a:avLst/>
            </a:prstGeom>
            <a:ln>
              <a:solidFill>
                <a:srgbClr val="005A9E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644407" y="5030056"/>
              <a:ext cx="245893" cy="0"/>
            </a:xfrm>
            <a:prstGeom prst="line">
              <a:avLst/>
            </a:prstGeom>
            <a:ln>
              <a:solidFill>
                <a:srgbClr val="005A9E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644404" y="5088289"/>
              <a:ext cx="245893" cy="0"/>
            </a:xfrm>
            <a:prstGeom prst="line">
              <a:avLst/>
            </a:prstGeom>
            <a:ln>
              <a:solidFill>
                <a:srgbClr val="005A9E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644407" y="5262987"/>
              <a:ext cx="245893" cy="0"/>
            </a:xfrm>
            <a:prstGeom prst="line">
              <a:avLst/>
            </a:prstGeom>
            <a:ln>
              <a:solidFill>
                <a:srgbClr val="005A9E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644407" y="5146522"/>
              <a:ext cx="245893" cy="0"/>
            </a:xfrm>
            <a:prstGeom prst="line">
              <a:avLst/>
            </a:prstGeom>
            <a:ln>
              <a:solidFill>
                <a:srgbClr val="005A9E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644405" y="5204755"/>
              <a:ext cx="245893" cy="0"/>
            </a:xfrm>
            <a:prstGeom prst="line">
              <a:avLst/>
            </a:prstGeom>
            <a:ln>
              <a:solidFill>
                <a:srgbClr val="005A9E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/>
            <p:cNvGrpSpPr/>
            <p:nvPr/>
          </p:nvGrpSpPr>
          <p:grpSpPr>
            <a:xfrm>
              <a:off x="1022496" y="4379028"/>
              <a:ext cx="651017" cy="1236383"/>
              <a:chOff x="5651685" y="-476444"/>
              <a:chExt cx="1669255" cy="2809977"/>
            </a:xfrm>
          </p:grpSpPr>
          <p:sp>
            <p:nvSpPr>
              <p:cNvPr id="90" name="Rectangle 89"/>
              <p:cNvSpPr/>
              <p:nvPr/>
            </p:nvSpPr>
            <p:spPr bwMode="auto">
              <a:xfrm>
                <a:off x="6203006" y="-476444"/>
                <a:ext cx="566612" cy="171451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9538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05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1" name="Freeform 90"/>
              <p:cNvSpPr/>
              <p:nvPr/>
            </p:nvSpPr>
            <p:spPr bwMode="auto">
              <a:xfrm>
                <a:off x="5651685" y="-476444"/>
                <a:ext cx="1669255" cy="2809977"/>
              </a:xfrm>
              <a:custGeom>
                <a:avLst/>
                <a:gdLst>
                  <a:gd name="connsiteX0" fmla="*/ 239948 w 1715629"/>
                  <a:gd name="connsiteY0" fmla="*/ 0 h 2809977"/>
                  <a:gd name="connsiteX1" fmla="*/ 622279 w 1715629"/>
                  <a:gd name="connsiteY1" fmla="*/ 0 h 2809977"/>
                  <a:gd name="connsiteX2" fmla="*/ 626704 w 1715629"/>
                  <a:gd name="connsiteY2" fmla="*/ 21916 h 2809977"/>
                  <a:gd name="connsiteX3" fmla="*/ 705692 w 1715629"/>
                  <a:gd name="connsiteY3" fmla="*/ 74273 h 2809977"/>
                  <a:gd name="connsiteX4" fmla="*/ 1009937 w 1715629"/>
                  <a:gd name="connsiteY4" fmla="*/ 74273 h 2809977"/>
                  <a:gd name="connsiteX5" fmla="*/ 1088926 w 1715629"/>
                  <a:gd name="connsiteY5" fmla="*/ 21916 h 2809977"/>
                  <a:gd name="connsiteX6" fmla="*/ 1093350 w 1715629"/>
                  <a:gd name="connsiteY6" fmla="*/ 0 h 2809977"/>
                  <a:gd name="connsiteX7" fmla="*/ 1475681 w 1715629"/>
                  <a:gd name="connsiteY7" fmla="*/ 0 h 2809977"/>
                  <a:gd name="connsiteX8" fmla="*/ 1715629 w 1715629"/>
                  <a:gd name="connsiteY8" fmla="*/ 239948 h 2809977"/>
                  <a:gd name="connsiteX9" fmla="*/ 1715629 w 1715629"/>
                  <a:gd name="connsiteY9" fmla="*/ 2570029 h 2809977"/>
                  <a:gd name="connsiteX10" fmla="*/ 1475681 w 1715629"/>
                  <a:gd name="connsiteY10" fmla="*/ 2809977 h 2809977"/>
                  <a:gd name="connsiteX11" fmla="*/ 239948 w 1715629"/>
                  <a:gd name="connsiteY11" fmla="*/ 2809977 h 2809977"/>
                  <a:gd name="connsiteX12" fmla="*/ 0 w 1715629"/>
                  <a:gd name="connsiteY12" fmla="*/ 2570029 h 2809977"/>
                  <a:gd name="connsiteX13" fmla="*/ 0 w 1715629"/>
                  <a:gd name="connsiteY13" fmla="*/ 239948 h 2809977"/>
                  <a:gd name="connsiteX14" fmla="*/ 239948 w 1715629"/>
                  <a:gd name="connsiteY14" fmla="*/ 0 h 2809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15629" h="2809977">
                    <a:moveTo>
                      <a:pt x="239948" y="0"/>
                    </a:moveTo>
                    <a:lnTo>
                      <a:pt x="622279" y="0"/>
                    </a:lnTo>
                    <a:lnTo>
                      <a:pt x="626704" y="21916"/>
                    </a:lnTo>
                    <a:cubicBezTo>
                      <a:pt x="639718" y="52684"/>
                      <a:pt x="670184" y="74273"/>
                      <a:pt x="705692" y="74273"/>
                    </a:cubicBezTo>
                    <a:lnTo>
                      <a:pt x="1009937" y="74273"/>
                    </a:lnTo>
                    <a:cubicBezTo>
                      <a:pt x="1045446" y="74273"/>
                      <a:pt x="1075912" y="52684"/>
                      <a:pt x="1088926" y="21916"/>
                    </a:cubicBezTo>
                    <a:lnTo>
                      <a:pt x="1093350" y="0"/>
                    </a:lnTo>
                    <a:lnTo>
                      <a:pt x="1475681" y="0"/>
                    </a:lnTo>
                    <a:cubicBezTo>
                      <a:pt x="1608201" y="0"/>
                      <a:pt x="1715629" y="107428"/>
                      <a:pt x="1715629" y="239948"/>
                    </a:cubicBezTo>
                    <a:lnTo>
                      <a:pt x="1715629" y="2570029"/>
                    </a:lnTo>
                    <a:cubicBezTo>
                      <a:pt x="1715629" y="2702549"/>
                      <a:pt x="1608201" y="2809977"/>
                      <a:pt x="1475681" y="2809977"/>
                    </a:cubicBezTo>
                    <a:lnTo>
                      <a:pt x="239948" y="2809977"/>
                    </a:lnTo>
                    <a:cubicBezTo>
                      <a:pt x="107428" y="2809977"/>
                      <a:pt x="0" y="2702549"/>
                      <a:pt x="0" y="2570029"/>
                    </a:cubicBezTo>
                    <a:lnTo>
                      <a:pt x="0" y="239948"/>
                    </a:lnTo>
                    <a:cubicBezTo>
                      <a:pt x="0" y="107428"/>
                      <a:pt x="107428" y="0"/>
                      <a:pt x="239948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9538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05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92" name="Group 91"/>
              <p:cNvGrpSpPr/>
              <p:nvPr/>
            </p:nvGrpSpPr>
            <p:grpSpPr>
              <a:xfrm>
                <a:off x="6124436" y="2123612"/>
                <a:ext cx="723752" cy="98117"/>
                <a:chOff x="6147223" y="2123612"/>
                <a:chExt cx="723752" cy="98117"/>
              </a:xfrm>
            </p:grpSpPr>
            <p:sp>
              <p:nvSpPr>
                <p:cNvPr id="93" name="Rounded Rectangle 92"/>
                <p:cNvSpPr/>
                <p:nvPr/>
              </p:nvSpPr>
              <p:spPr bwMode="auto">
                <a:xfrm>
                  <a:off x="6366215" y="2123612"/>
                  <a:ext cx="285769" cy="9811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0000"/>
                    <a:lumOff val="4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895384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05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4" name="Oval 93"/>
                <p:cNvSpPr/>
                <p:nvPr/>
              </p:nvSpPr>
              <p:spPr bwMode="auto">
                <a:xfrm>
                  <a:off x="6147223" y="2137745"/>
                  <a:ext cx="69850" cy="69850"/>
                </a:xfrm>
                <a:prstGeom prst="ellipse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895384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05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5" name="Oval 94"/>
                <p:cNvSpPr/>
                <p:nvPr/>
              </p:nvSpPr>
              <p:spPr bwMode="auto">
                <a:xfrm>
                  <a:off x="6801125" y="2137745"/>
                  <a:ext cx="69850" cy="69850"/>
                </a:xfrm>
                <a:prstGeom prst="ellipse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895384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05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82" name="Rounded Rectangle 81"/>
            <p:cNvSpPr/>
            <p:nvPr/>
          </p:nvSpPr>
          <p:spPr bwMode="auto">
            <a:xfrm>
              <a:off x="1063534" y="4483208"/>
              <a:ext cx="566284" cy="959409"/>
            </a:xfrm>
            <a:prstGeom prst="roundRect">
              <a:avLst>
                <a:gd name="adj" fmla="val 6832"/>
              </a:avLst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87" tIns="143350" rIns="179187" bIns="14335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521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05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3" name="Rectangle 82"/>
            <p:cNvSpPr/>
            <p:nvPr/>
          </p:nvSpPr>
          <p:spPr bwMode="auto">
            <a:xfrm>
              <a:off x="1109980" y="4540246"/>
              <a:ext cx="476049" cy="91833"/>
            </a:xfrm>
            <a:prstGeom prst="rect">
              <a:avLst/>
            </a:prstGeom>
            <a:solidFill>
              <a:srgbClr val="95AC0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137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8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4" name="Rectangle 83"/>
            <p:cNvSpPr/>
            <p:nvPr/>
          </p:nvSpPr>
          <p:spPr bwMode="auto">
            <a:xfrm>
              <a:off x="1114406" y="4702633"/>
              <a:ext cx="467196" cy="711776"/>
            </a:xfrm>
            <a:prstGeom prst="rect">
              <a:avLst/>
            </a:prstGeom>
            <a:noFill/>
            <a:ln w="12700">
              <a:solidFill>
                <a:srgbClr val="95AC08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137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8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1156162" y="4788387"/>
              <a:ext cx="383687" cy="0"/>
            </a:xfrm>
            <a:prstGeom prst="line">
              <a:avLst/>
            </a:prstGeom>
            <a:ln>
              <a:solidFill>
                <a:srgbClr val="95AC0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1156162" y="4873973"/>
              <a:ext cx="383687" cy="0"/>
            </a:xfrm>
            <a:prstGeom prst="line">
              <a:avLst/>
            </a:prstGeom>
            <a:ln>
              <a:solidFill>
                <a:srgbClr val="95AC0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1156162" y="4959511"/>
              <a:ext cx="383687" cy="0"/>
            </a:xfrm>
            <a:prstGeom prst="line">
              <a:avLst/>
            </a:prstGeom>
            <a:ln>
              <a:solidFill>
                <a:srgbClr val="95AC0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1156162" y="5358752"/>
              <a:ext cx="383687" cy="0"/>
            </a:xfrm>
            <a:prstGeom prst="line">
              <a:avLst/>
            </a:prstGeom>
            <a:ln>
              <a:solidFill>
                <a:srgbClr val="95AC0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1156162" y="5203478"/>
              <a:ext cx="383687" cy="0"/>
            </a:xfrm>
            <a:prstGeom prst="line">
              <a:avLst/>
            </a:prstGeom>
            <a:ln>
              <a:solidFill>
                <a:srgbClr val="95AC0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Rectangle 127"/>
          <p:cNvSpPr/>
          <p:nvPr userDrawn="1"/>
        </p:nvSpPr>
        <p:spPr>
          <a:xfrm>
            <a:off x="5126322" y="5782506"/>
            <a:ext cx="485920" cy="226406"/>
          </a:xfrm>
          <a:prstGeom prst="rect">
            <a:avLst/>
          </a:prstGeom>
          <a:solidFill>
            <a:srgbClr val="FF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63" tIns="45682" rIns="91363" bIns="45682" rtlCol="0" anchor="ctr"/>
          <a:lstStyle/>
          <a:p>
            <a:pPr marL="0" marR="0" lvl="0" indent="0" algn="ctr" defTabSz="913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8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9" name="Rectangle 128"/>
          <p:cNvSpPr/>
          <p:nvPr userDrawn="1"/>
        </p:nvSpPr>
        <p:spPr bwMode="auto">
          <a:xfrm>
            <a:off x="2847511" y="4275169"/>
            <a:ext cx="418525" cy="235964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19" tIns="89619" rIns="33611" bIns="33611" rtlCol="0" anchor="b" anchorCtr="0"/>
          <a:lstStyle/>
          <a:p>
            <a:pPr marL="0" marR="0" lvl="0" indent="0" algn="ctr" defTabSz="913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84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0" name="Rectangle 129"/>
          <p:cNvSpPr/>
          <p:nvPr userDrawn="1"/>
        </p:nvSpPr>
        <p:spPr bwMode="auto">
          <a:xfrm>
            <a:off x="3325409" y="4540509"/>
            <a:ext cx="418525" cy="235964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19" tIns="89619" rIns="33611" bIns="33611" rtlCol="0" anchor="b" anchorCtr="0"/>
          <a:lstStyle/>
          <a:p>
            <a:pPr marL="0" marR="0" lvl="0" indent="0" algn="ctr" defTabSz="913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84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1" name="Rectangle 130"/>
          <p:cNvSpPr/>
          <p:nvPr userDrawn="1"/>
        </p:nvSpPr>
        <p:spPr>
          <a:xfrm>
            <a:off x="3983405" y="5080791"/>
            <a:ext cx="835442" cy="202831"/>
          </a:xfrm>
          <a:prstGeom prst="rect">
            <a:avLst/>
          </a:prstGeom>
          <a:solidFill>
            <a:srgbClr val="FF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63" tIns="45682" rIns="91363" bIns="45682" rtlCol="0" anchor="ctr"/>
          <a:lstStyle/>
          <a:p>
            <a:pPr marL="0" marR="0" lvl="0" indent="0" algn="ctr" defTabSz="913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8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2" name="Rectangle 131"/>
          <p:cNvSpPr/>
          <p:nvPr userDrawn="1"/>
        </p:nvSpPr>
        <p:spPr bwMode="auto">
          <a:xfrm flipH="1">
            <a:off x="1758417" y="5353269"/>
            <a:ext cx="207971" cy="268375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19" tIns="89619" rIns="33611" bIns="33611" rtlCol="0" anchor="b" anchorCtr="0"/>
          <a:lstStyle/>
          <a:p>
            <a:pPr marL="0" marR="0" lvl="0" indent="0" algn="ctr" defTabSz="913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84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3" name="Rectangle 132"/>
          <p:cNvSpPr/>
          <p:nvPr userDrawn="1"/>
        </p:nvSpPr>
        <p:spPr bwMode="auto">
          <a:xfrm>
            <a:off x="1028773" y="5628343"/>
            <a:ext cx="90492" cy="476847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19" tIns="89619" rIns="33611" bIns="33611" rtlCol="0" anchor="b" anchorCtr="0"/>
          <a:lstStyle/>
          <a:p>
            <a:pPr marL="0" marR="0" lvl="0" indent="0" algn="ctr" defTabSz="913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84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4" name="Rectangle 133"/>
          <p:cNvSpPr/>
          <p:nvPr userDrawn="1"/>
        </p:nvSpPr>
        <p:spPr bwMode="auto">
          <a:xfrm>
            <a:off x="1252942" y="5721625"/>
            <a:ext cx="211207" cy="154928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19" tIns="89619" rIns="33611" bIns="33611" rtlCol="0" anchor="b" anchorCtr="0"/>
          <a:lstStyle/>
          <a:p>
            <a:pPr marL="0" marR="0" lvl="0" indent="0" algn="ctr" defTabSz="913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84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5" name="Oval 134"/>
          <p:cNvSpPr/>
          <p:nvPr userDrawn="1"/>
        </p:nvSpPr>
        <p:spPr bwMode="auto">
          <a:xfrm>
            <a:off x="6870501" y="2980724"/>
            <a:ext cx="836157" cy="836494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19" tIns="89619" rIns="33611" bIns="33611" rtlCol="0" anchor="b" anchorCtr="0"/>
          <a:lstStyle/>
          <a:p>
            <a:pPr marL="0" marR="0" lvl="0" indent="0" algn="ctr" defTabSz="913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84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6" name="Freeform 18"/>
          <p:cNvSpPr>
            <a:spLocks noChangeAspect="1" noEditPoints="1"/>
          </p:cNvSpPr>
          <p:nvPr userDrawn="1"/>
        </p:nvSpPr>
        <p:spPr bwMode="auto">
          <a:xfrm>
            <a:off x="7015277" y="3197136"/>
            <a:ext cx="546608" cy="403677"/>
          </a:xfrm>
          <a:custGeom>
            <a:avLst/>
            <a:gdLst>
              <a:gd name="T0" fmla="*/ 364 w 780"/>
              <a:gd name="T1" fmla="*/ 241 h 440"/>
              <a:gd name="T2" fmla="*/ 5 w 780"/>
              <a:gd name="T3" fmla="*/ 27 h 440"/>
              <a:gd name="T4" fmla="*/ 48 w 780"/>
              <a:gd name="T5" fmla="*/ 0 h 440"/>
              <a:gd name="T6" fmla="*/ 732 w 780"/>
              <a:gd name="T7" fmla="*/ 0 h 440"/>
              <a:gd name="T8" fmla="*/ 775 w 780"/>
              <a:gd name="T9" fmla="*/ 27 h 440"/>
              <a:gd name="T10" fmla="*/ 416 w 780"/>
              <a:gd name="T11" fmla="*/ 240 h 440"/>
              <a:gd name="T12" fmla="*/ 416 w 780"/>
              <a:gd name="T13" fmla="*/ 241 h 440"/>
              <a:gd name="T14" fmla="*/ 390 w 780"/>
              <a:gd name="T15" fmla="*/ 247 h 440"/>
              <a:gd name="T16" fmla="*/ 364 w 780"/>
              <a:gd name="T17" fmla="*/ 241 h 440"/>
              <a:gd name="T18" fmla="*/ 780 w 780"/>
              <a:gd name="T19" fmla="*/ 324 h 440"/>
              <a:gd name="T20" fmla="*/ 780 w 780"/>
              <a:gd name="T21" fmla="*/ 66 h 440"/>
              <a:gd name="T22" fmla="*/ 563 w 780"/>
              <a:gd name="T23" fmla="*/ 195 h 440"/>
              <a:gd name="T24" fmla="*/ 780 w 780"/>
              <a:gd name="T25" fmla="*/ 324 h 440"/>
              <a:gd name="T26" fmla="*/ 0 w 780"/>
              <a:gd name="T27" fmla="*/ 392 h 440"/>
              <a:gd name="T28" fmla="*/ 48 w 780"/>
              <a:gd name="T29" fmla="*/ 440 h 440"/>
              <a:gd name="T30" fmla="*/ 732 w 780"/>
              <a:gd name="T31" fmla="*/ 440 h 440"/>
              <a:gd name="T32" fmla="*/ 780 w 780"/>
              <a:gd name="T33" fmla="*/ 392 h 440"/>
              <a:gd name="T34" fmla="*/ 780 w 780"/>
              <a:gd name="T35" fmla="*/ 366 h 440"/>
              <a:gd name="T36" fmla="*/ 528 w 780"/>
              <a:gd name="T37" fmla="*/ 216 h 440"/>
              <a:gd name="T38" fmla="*/ 435 w 780"/>
              <a:gd name="T39" fmla="*/ 271 h 440"/>
              <a:gd name="T40" fmla="*/ 390 w 780"/>
              <a:gd name="T41" fmla="*/ 283 h 440"/>
              <a:gd name="T42" fmla="*/ 390 w 780"/>
              <a:gd name="T43" fmla="*/ 283 h 440"/>
              <a:gd name="T44" fmla="*/ 344 w 780"/>
              <a:gd name="T45" fmla="*/ 271 h 440"/>
              <a:gd name="T46" fmla="*/ 252 w 780"/>
              <a:gd name="T47" fmla="*/ 216 h 440"/>
              <a:gd name="T48" fmla="*/ 0 w 780"/>
              <a:gd name="T49" fmla="*/ 366 h 440"/>
              <a:gd name="T50" fmla="*/ 0 w 780"/>
              <a:gd name="T51" fmla="*/ 392 h 440"/>
              <a:gd name="T52" fmla="*/ 217 w 780"/>
              <a:gd name="T53" fmla="*/ 195 h 440"/>
              <a:gd name="T54" fmla="*/ 0 w 780"/>
              <a:gd name="T55" fmla="*/ 66 h 440"/>
              <a:gd name="T56" fmla="*/ 0 w 780"/>
              <a:gd name="T57" fmla="*/ 324 h 440"/>
              <a:gd name="T58" fmla="*/ 217 w 780"/>
              <a:gd name="T59" fmla="*/ 195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80" h="440">
                <a:moveTo>
                  <a:pt x="364" y="241"/>
                </a:moveTo>
                <a:cubicBezTo>
                  <a:pt x="5" y="27"/>
                  <a:pt x="5" y="27"/>
                  <a:pt x="5" y="27"/>
                </a:cubicBezTo>
                <a:cubicBezTo>
                  <a:pt x="13" y="11"/>
                  <a:pt x="29" y="0"/>
                  <a:pt x="48" y="0"/>
                </a:cubicBezTo>
                <a:cubicBezTo>
                  <a:pt x="732" y="0"/>
                  <a:pt x="732" y="0"/>
                  <a:pt x="732" y="0"/>
                </a:cubicBezTo>
                <a:cubicBezTo>
                  <a:pt x="751" y="0"/>
                  <a:pt x="767" y="11"/>
                  <a:pt x="775" y="27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16" y="241"/>
                  <a:pt x="416" y="241"/>
                  <a:pt x="416" y="241"/>
                </a:cubicBezTo>
                <a:cubicBezTo>
                  <a:pt x="409" y="245"/>
                  <a:pt x="400" y="247"/>
                  <a:pt x="390" y="247"/>
                </a:cubicBezTo>
                <a:cubicBezTo>
                  <a:pt x="380" y="247"/>
                  <a:pt x="370" y="245"/>
                  <a:pt x="364" y="241"/>
                </a:cubicBezTo>
                <a:close/>
                <a:moveTo>
                  <a:pt x="780" y="324"/>
                </a:moveTo>
                <a:cubicBezTo>
                  <a:pt x="780" y="66"/>
                  <a:pt x="780" y="66"/>
                  <a:pt x="780" y="66"/>
                </a:cubicBezTo>
                <a:cubicBezTo>
                  <a:pt x="563" y="195"/>
                  <a:pt x="563" y="195"/>
                  <a:pt x="563" y="195"/>
                </a:cubicBezTo>
                <a:lnTo>
                  <a:pt x="780" y="324"/>
                </a:lnTo>
                <a:close/>
                <a:moveTo>
                  <a:pt x="0" y="392"/>
                </a:moveTo>
                <a:cubicBezTo>
                  <a:pt x="0" y="419"/>
                  <a:pt x="21" y="440"/>
                  <a:pt x="48" y="440"/>
                </a:cubicBezTo>
                <a:cubicBezTo>
                  <a:pt x="732" y="440"/>
                  <a:pt x="732" y="440"/>
                  <a:pt x="732" y="440"/>
                </a:cubicBezTo>
                <a:cubicBezTo>
                  <a:pt x="758" y="440"/>
                  <a:pt x="780" y="419"/>
                  <a:pt x="780" y="392"/>
                </a:cubicBezTo>
                <a:cubicBezTo>
                  <a:pt x="780" y="366"/>
                  <a:pt x="780" y="366"/>
                  <a:pt x="780" y="366"/>
                </a:cubicBezTo>
                <a:cubicBezTo>
                  <a:pt x="528" y="216"/>
                  <a:pt x="528" y="216"/>
                  <a:pt x="528" y="216"/>
                </a:cubicBezTo>
                <a:cubicBezTo>
                  <a:pt x="435" y="271"/>
                  <a:pt x="435" y="271"/>
                  <a:pt x="435" y="271"/>
                </a:cubicBezTo>
                <a:cubicBezTo>
                  <a:pt x="423" y="279"/>
                  <a:pt x="407" y="283"/>
                  <a:pt x="390" y="283"/>
                </a:cubicBezTo>
                <a:cubicBezTo>
                  <a:pt x="390" y="283"/>
                  <a:pt x="390" y="283"/>
                  <a:pt x="390" y="283"/>
                </a:cubicBezTo>
                <a:cubicBezTo>
                  <a:pt x="373" y="283"/>
                  <a:pt x="357" y="279"/>
                  <a:pt x="344" y="271"/>
                </a:cubicBezTo>
                <a:cubicBezTo>
                  <a:pt x="252" y="216"/>
                  <a:pt x="252" y="216"/>
                  <a:pt x="252" y="216"/>
                </a:cubicBezTo>
                <a:cubicBezTo>
                  <a:pt x="0" y="366"/>
                  <a:pt x="0" y="366"/>
                  <a:pt x="0" y="366"/>
                </a:cubicBezTo>
                <a:lnTo>
                  <a:pt x="0" y="392"/>
                </a:lnTo>
                <a:close/>
                <a:moveTo>
                  <a:pt x="217" y="195"/>
                </a:moveTo>
                <a:cubicBezTo>
                  <a:pt x="0" y="66"/>
                  <a:pt x="0" y="66"/>
                  <a:pt x="0" y="66"/>
                </a:cubicBezTo>
                <a:cubicBezTo>
                  <a:pt x="0" y="324"/>
                  <a:pt x="0" y="324"/>
                  <a:pt x="0" y="324"/>
                </a:cubicBezTo>
                <a:lnTo>
                  <a:pt x="217" y="195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049" tIns="43889" rIns="0" bIns="438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9503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6"/>
              </a:spcAft>
              <a:buClrTx/>
              <a:buSzTx/>
              <a:buFontTx/>
              <a:buNone/>
              <a:tabLst/>
              <a:defRPr/>
            </a:pPr>
            <a:endParaRPr kumimoji="0" lang="en-US" sz="1342" b="1" i="0" u="none" strike="noStrike" kern="1200" cap="none" spc="0" normalizeH="0" baseline="0" noProof="0" dirty="0">
              <a:ln>
                <a:noFill/>
              </a:ln>
              <a:gradFill>
                <a:gsLst>
                  <a:gs pos="5042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7" name="Oval 136"/>
          <p:cNvSpPr/>
          <p:nvPr userDrawn="1"/>
        </p:nvSpPr>
        <p:spPr bwMode="auto">
          <a:xfrm>
            <a:off x="8073553" y="2980724"/>
            <a:ext cx="836157" cy="836494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19" tIns="89619" rIns="33611" bIns="33611" rtlCol="0" anchor="b" anchorCtr="0"/>
          <a:lstStyle/>
          <a:p>
            <a:pPr marL="0" marR="0" lvl="0" indent="0" algn="ctr" defTabSz="913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84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8" name="Freeform 17"/>
          <p:cNvSpPr>
            <a:spLocks noEditPoints="1"/>
          </p:cNvSpPr>
          <p:nvPr userDrawn="1"/>
        </p:nvSpPr>
        <p:spPr bwMode="auto">
          <a:xfrm>
            <a:off x="8261330" y="3106181"/>
            <a:ext cx="460602" cy="585584"/>
          </a:xfrm>
          <a:custGeom>
            <a:avLst/>
            <a:gdLst>
              <a:gd name="T0" fmla="*/ 718 w 3648"/>
              <a:gd name="T1" fmla="*/ 1195 h 4636"/>
              <a:gd name="T2" fmla="*/ 2791 w 3648"/>
              <a:gd name="T3" fmla="*/ 1195 h 4636"/>
              <a:gd name="T4" fmla="*/ 2791 w 3648"/>
              <a:gd name="T5" fmla="*/ 1358 h 4636"/>
              <a:gd name="T6" fmla="*/ 718 w 3648"/>
              <a:gd name="T7" fmla="*/ 1358 h 4636"/>
              <a:gd name="T8" fmla="*/ 718 w 3648"/>
              <a:gd name="T9" fmla="*/ 1195 h 4636"/>
              <a:gd name="T10" fmla="*/ 718 w 3648"/>
              <a:gd name="T11" fmla="*/ 1195 h 4636"/>
              <a:gd name="T12" fmla="*/ 718 w 3648"/>
              <a:gd name="T13" fmla="*/ 1195 h 4636"/>
              <a:gd name="T14" fmla="*/ 718 w 3648"/>
              <a:gd name="T15" fmla="*/ 1885 h 4636"/>
              <a:gd name="T16" fmla="*/ 2791 w 3648"/>
              <a:gd name="T17" fmla="*/ 1885 h 4636"/>
              <a:gd name="T18" fmla="*/ 2791 w 3648"/>
              <a:gd name="T19" fmla="*/ 1748 h 4636"/>
              <a:gd name="T20" fmla="*/ 718 w 3648"/>
              <a:gd name="T21" fmla="*/ 1748 h 4636"/>
              <a:gd name="T22" fmla="*/ 718 w 3648"/>
              <a:gd name="T23" fmla="*/ 1885 h 4636"/>
              <a:gd name="T24" fmla="*/ 718 w 3648"/>
              <a:gd name="T25" fmla="*/ 1885 h 4636"/>
              <a:gd name="T26" fmla="*/ 718 w 3648"/>
              <a:gd name="T27" fmla="*/ 1885 h 4636"/>
              <a:gd name="T28" fmla="*/ 718 w 3648"/>
              <a:gd name="T29" fmla="*/ 2439 h 4636"/>
              <a:gd name="T30" fmla="*/ 2791 w 3648"/>
              <a:gd name="T31" fmla="*/ 2439 h 4636"/>
              <a:gd name="T32" fmla="*/ 2791 w 3648"/>
              <a:gd name="T33" fmla="*/ 2276 h 4636"/>
              <a:gd name="T34" fmla="*/ 718 w 3648"/>
              <a:gd name="T35" fmla="*/ 2276 h 4636"/>
              <a:gd name="T36" fmla="*/ 718 w 3648"/>
              <a:gd name="T37" fmla="*/ 2439 h 4636"/>
              <a:gd name="T38" fmla="*/ 718 w 3648"/>
              <a:gd name="T39" fmla="*/ 2439 h 4636"/>
              <a:gd name="T40" fmla="*/ 718 w 3648"/>
              <a:gd name="T41" fmla="*/ 2439 h 4636"/>
              <a:gd name="T42" fmla="*/ 718 w 3648"/>
              <a:gd name="T43" fmla="*/ 2966 h 4636"/>
              <a:gd name="T44" fmla="*/ 2791 w 3648"/>
              <a:gd name="T45" fmla="*/ 2966 h 4636"/>
              <a:gd name="T46" fmla="*/ 2791 w 3648"/>
              <a:gd name="T47" fmla="*/ 2803 h 4636"/>
              <a:gd name="T48" fmla="*/ 718 w 3648"/>
              <a:gd name="T49" fmla="*/ 2803 h 4636"/>
              <a:gd name="T50" fmla="*/ 718 w 3648"/>
              <a:gd name="T51" fmla="*/ 2966 h 4636"/>
              <a:gd name="T52" fmla="*/ 718 w 3648"/>
              <a:gd name="T53" fmla="*/ 2966 h 4636"/>
              <a:gd name="T54" fmla="*/ 718 w 3648"/>
              <a:gd name="T55" fmla="*/ 2966 h 4636"/>
              <a:gd name="T56" fmla="*/ 3648 w 3648"/>
              <a:gd name="T57" fmla="*/ 1131 h 4636"/>
              <a:gd name="T58" fmla="*/ 3648 w 3648"/>
              <a:gd name="T59" fmla="*/ 4636 h 4636"/>
              <a:gd name="T60" fmla="*/ 0 w 3648"/>
              <a:gd name="T61" fmla="*/ 4636 h 4636"/>
              <a:gd name="T62" fmla="*/ 0 w 3648"/>
              <a:gd name="T63" fmla="*/ 14 h 4636"/>
              <a:gd name="T64" fmla="*/ 2718 w 3648"/>
              <a:gd name="T65" fmla="*/ 14 h 4636"/>
              <a:gd name="T66" fmla="*/ 2718 w 3648"/>
              <a:gd name="T67" fmla="*/ 0 h 4636"/>
              <a:gd name="T68" fmla="*/ 3648 w 3648"/>
              <a:gd name="T69" fmla="*/ 1131 h 4636"/>
              <a:gd name="T70" fmla="*/ 3648 w 3648"/>
              <a:gd name="T71" fmla="*/ 1131 h 4636"/>
              <a:gd name="T72" fmla="*/ 3648 w 3648"/>
              <a:gd name="T73" fmla="*/ 1131 h 4636"/>
              <a:gd name="T74" fmla="*/ 3409 w 3648"/>
              <a:gd name="T75" fmla="*/ 994 h 4636"/>
              <a:gd name="T76" fmla="*/ 2692 w 3648"/>
              <a:gd name="T77" fmla="*/ 994 h 4636"/>
              <a:gd name="T78" fmla="*/ 2718 w 3648"/>
              <a:gd name="T79" fmla="*/ 265 h 4636"/>
              <a:gd name="T80" fmla="*/ 251 w 3648"/>
              <a:gd name="T81" fmla="*/ 265 h 4636"/>
              <a:gd name="T82" fmla="*/ 251 w 3648"/>
              <a:gd name="T83" fmla="*/ 4386 h 4636"/>
              <a:gd name="T84" fmla="*/ 3409 w 3648"/>
              <a:gd name="T85" fmla="*/ 4386 h 4636"/>
              <a:gd name="T86" fmla="*/ 3409 w 3648"/>
              <a:gd name="T87" fmla="*/ 994 h 4636"/>
              <a:gd name="T88" fmla="*/ 3409 w 3648"/>
              <a:gd name="T89" fmla="*/ 994 h 4636"/>
              <a:gd name="T90" fmla="*/ 3409 w 3648"/>
              <a:gd name="T91" fmla="*/ 994 h 4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648" h="4636">
                <a:moveTo>
                  <a:pt x="718" y="1195"/>
                </a:moveTo>
                <a:lnTo>
                  <a:pt x="2791" y="1195"/>
                </a:lnTo>
                <a:lnTo>
                  <a:pt x="2791" y="1358"/>
                </a:lnTo>
                <a:lnTo>
                  <a:pt x="718" y="1358"/>
                </a:lnTo>
                <a:lnTo>
                  <a:pt x="718" y="1195"/>
                </a:lnTo>
                <a:lnTo>
                  <a:pt x="718" y="1195"/>
                </a:lnTo>
                <a:lnTo>
                  <a:pt x="718" y="1195"/>
                </a:lnTo>
                <a:close/>
                <a:moveTo>
                  <a:pt x="718" y="1885"/>
                </a:moveTo>
                <a:lnTo>
                  <a:pt x="2791" y="1885"/>
                </a:lnTo>
                <a:lnTo>
                  <a:pt x="2791" y="1748"/>
                </a:lnTo>
                <a:lnTo>
                  <a:pt x="718" y="1748"/>
                </a:lnTo>
                <a:lnTo>
                  <a:pt x="718" y="1885"/>
                </a:lnTo>
                <a:lnTo>
                  <a:pt x="718" y="1885"/>
                </a:lnTo>
                <a:lnTo>
                  <a:pt x="718" y="1885"/>
                </a:lnTo>
                <a:close/>
                <a:moveTo>
                  <a:pt x="718" y="2439"/>
                </a:moveTo>
                <a:lnTo>
                  <a:pt x="2791" y="2439"/>
                </a:lnTo>
                <a:lnTo>
                  <a:pt x="2791" y="2276"/>
                </a:lnTo>
                <a:lnTo>
                  <a:pt x="718" y="2276"/>
                </a:lnTo>
                <a:lnTo>
                  <a:pt x="718" y="2439"/>
                </a:lnTo>
                <a:lnTo>
                  <a:pt x="718" y="2439"/>
                </a:lnTo>
                <a:lnTo>
                  <a:pt x="718" y="2439"/>
                </a:lnTo>
                <a:close/>
                <a:moveTo>
                  <a:pt x="718" y="2966"/>
                </a:moveTo>
                <a:lnTo>
                  <a:pt x="2791" y="2966"/>
                </a:lnTo>
                <a:lnTo>
                  <a:pt x="2791" y="2803"/>
                </a:lnTo>
                <a:lnTo>
                  <a:pt x="718" y="2803"/>
                </a:lnTo>
                <a:lnTo>
                  <a:pt x="718" y="2966"/>
                </a:lnTo>
                <a:lnTo>
                  <a:pt x="718" y="2966"/>
                </a:lnTo>
                <a:lnTo>
                  <a:pt x="718" y="2966"/>
                </a:lnTo>
                <a:close/>
                <a:moveTo>
                  <a:pt x="3648" y="1131"/>
                </a:moveTo>
                <a:lnTo>
                  <a:pt x="3648" y="4636"/>
                </a:lnTo>
                <a:lnTo>
                  <a:pt x="0" y="4636"/>
                </a:lnTo>
                <a:lnTo>
                  <a:pt x="0" y="14"/>
                </a:lnTo>
                <a:lnTo>
                  <a:pt x="2718" y="14"/>
                </a:lnTo>
                <a:lnTo>
                  <a:pt x="2718" y="0"/>
                </a:lnTo>
                <a:lnTo>
                  <a:pt x="3648" y="1131"/>
                </a:lnTo>
                <a:lnTo>
                  <a:pt x="3648" y="1131"/>
                </a:lnTo>
                <a:lnTo>
                  <a:pt x="3648" y="1131"/>
                </a:lnTo>
                <a:close/>
                <a:moveTo>
                  <a:pt x="3409" y="994"/>
                </a:moveTo>
                <a:lnTo>
                  <a:pt x="2692" y="994"/>
                </a:lnTo>
                <a:lnTo>
                  <a:pt x="2718" y="265"/>
                </a:lnTo>
                <a:lnTo>
                  <a:pt x="251" y="265"/>
                </a:lnTo>
                <a:lnTo>
                  <a:pt x="251" y="4386"/>
                </a:lnTo>
                <a:lnTo>
                  <a:pt x="3409" y="4386"/>
                </a:lnTo>
                <a:lnTo>
                  <a:pt x="3409" y="994"/>
                </a:lnTo>
                <a:lnTo>
                  <a:pt x="3409" y="994"/>
                </a:lnTo>
                <a:lnTo>
                  <a:pt x="3409" y="9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619" tIns="44809" rIns="89619" bIns="4480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9" name="Oval 138"/>
          <p:cNvSpPr/>
          <p:nvPr userDrawn="1"/>
        </p:nvSpPr>
        <p:spPr bwMode="auto">
          <a:xfrm>
            <a:off x="9276604" y="2980724"/>
            <a:ext cx="836157" cy="836494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19" tIns="89619" rIns="33611" bIns="33611" rtlCol="0" anchor="b" anchorCtr="0"/>
          <a:lstStyle/>
          <a:p>
            <a:pPr marL="0" marR="0" lvl="0" indent="0" algn="ctr" defTabSz="913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84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0" name="Freeform 139"/>
          <p:cNvSpPr>
            <a:spLocks noEditPoints="1"/>
          </p:cNvSpPr>
          <p:nvPr userDrawn="1"/>
        </p:nvSpPr>
        <p:spPr bwMode="auto">
          <a:xfrm>
            <a:off x="9405539" y="3150925"/>
            <a:ext cx="578291" cy="496092"/>
          </a:xfrm>
          <a:custGeom>
            <a:avLst/>
            <a:gdLst>
              <a:gd name="T0" fmla="*/ 1173 w 1958"/>
              <a:gd name="T1" fmla="*/ 413 h 1678"/>
              <a:gd name="T2" fmla="*/ 1292 w 1958"/>
              <a:gd name="T3" fmla="*/ 532 h 1678"/>
              <a:gd name="T4" fmla="*/ 1292 w 1958"/>
              <a:gd name="T5" fmla="*/ 1063 h 1678"/>
              <a:gd name="T6" fmla="*/ 1173 w 1958"/>
              <a:gd name="T7" fmla="*/ 1182 h 1678"/>
              <a:gd name="T8" fmla="*/ 1173 w 1958"/>
              <a:gd name="T9" fmla="*/ 1182 h 1678"/>
              <a:gd name="T10" fmla="*/ 1173 w 1958"/>
              <a:gd name="T11" fmla="*/ 1559 h 1678"/>
              <a:gd name="T12" fmla="*/ 1061 w 1958"/>
              <a:gd name="T13" fmla="*/ 1678 h 1678"/>
              <a:gd name="T14" fmla="*/ 893 w 1958"/>
              <a:gd name="T15" fmla="*/ 1678 h 1678"/>
              <a:gd name="T16" fmla="*/ 781 w 1958"/>
              <a:gd name="T17" fmla="*/ 1559 h 1678"/>
              <a:gd name="T18" fmla="*/ 781 w 1958"/>
              <a:gd name="T19" fmla="*/ 1182 h 1678"/>
              <a:gd name="T20" fmla="*/ 781 w 1958"/>
              <a:gd name="T21" fmla="*/ 1182 h 1678"/>
              <a:gd name="T22" fmla="*/ 662 w 1958"/>
              <a:gd name="T23" fmla="*/ 1063 h 1678"/>
              <a:gd name="T24" fmla="*/ 662 w 1958"/>
              <a:gd name="T25" fmla="*/ 532 h 1678"/>
              <a:gd name="T26" fmla="*/ 781 w 1958"/>
              <a:gd name="T27" fmla="*/ 413 h 1678"/>
              <a:gd name="T28" fmla="*/ 1173 w 1958"/>
              <a:gd name="T29" fmla="*/ 413 h 1678"/>
              <a:gd name="T30" fmla="*/ 789 w 1958"/>
              <a:gd name="T31" fmla="*/ 188 h 1678"/>
              <a:gd name="T32" fmla="*/ 977 w 1958"/>
              <a:gd name="T33" fmla="*/ 376 h 1678"/>
              <a:gd name="T34" fmla="*/ 1164 w 1958"/>
              <a:gd name="T35" fmla="*/ 188 h 1678"/>
              <a:gd name="T36" fmla="*/ 977 w 1958"/>
              <a:gd name="T37" fmla="*/ 0 h 1678"/>
              <a:gd name="T38" fmla="*/ 789 w 1958"/>
              <a:gd name="T39" fmla="*/ 188 h 1678"/>
              <a:gd name="T40" fmla="*/ 1861 w 1958"/>
              <a:gd name="T41" fmla="*/ 461 h 1678"/>
              <a:gd name="T42" fmla="*/ 1527 w 1958"/>
              <a:gd name="T43" fmla="*/ 461 h 1678"/>
              <a:gd name="T44" fmla="*/ 1429 w 1958"/>
              <a:gd name="T45" fmla="*/ 559 h 1678"/>
              <a:gd name="T46" fmla="*/ 1429 w 1958"/>
              <a:gd name="T47" fmla="*/ 1015 h 1678"/>
              <a:gd name="T48" fmla="*/ 1527 w 1958"/>
              <a:gd name="T49" fmla="*/ 1113 h 1678"/>
              <a:gd name="T50" fmla="*/ 1527 w 1958"/>
              <a:gd name="T51" fmla="*/ 1113 h 1678"/>
              <a:gd name="T52" fmla="*/ 1527 w 1958"/>
              <a:gd name="T53" fmla="*/ 1442 h 1678"/>
              <a:gd name="T54" fmla="*/ 1617 w 1958"/>
              <a:gd name="T55" fmla="*/ 1541 h 1678"/>
              <a:gd name="T56" fmla="*/ 1763 w 1958"/>
              <a:gd name="T57" fmla="*/ 1541 h 1678"/>
              <a:gd name="T58" fmla="*/ 1861 w 1958"/>
              <a:gd name="T59" fmla="*/ 1442 h 1678"/>
              <a:gd name="T60" fmla="*/ 1861 w 1958"/>
              <a:gd name="T61" fmla="*/ 1113 h 1678"/>
              <a:gd name="T62" fmla="*/ 1861 w 1958"/>
              <a:gd name="T63" fmla="*/ 1113 h 1678"/>
              <a:gd name="T64" fmla="*/ 1958 w 1958"/>
              <a:gd name="T65" fmla="*/ 1015 h 1678"/>
              <a:gd name="T66" fmla="*/ 1958 w 1958"/>
              <a:gd name="T67" fmla="*/ 559 h 1678"/>
              <a:gd name="T68" fmla="*/ 1861 w 1958"/>
              <a:gd name="T69" fmla="*/ 461 h 1678"/>
              <a:gd name="T70" fmla="*/ 1530 w 1958"/>
              <a:gd name="T71" fmla="*/ 265 h 1678"/>
              <a:gd name="T72" fmla="*/ 1691 w 1958"/>
              <a:gd name="T73" fmla="*/ 424 h 1678"/>
              <a:gd name="T74" fmla="*/ 1853 w 1958"/>
              <a:gd name="T75" fmla="*/ 265 h 1678"/>
              <a:gd name="T76" fmla="*/ 1691 w 1958"/>
              <a:gd name="T77" fmla="*/ 106 h 1678"/>
              <a:gd name="T78" fmla="*/ 1530 w 1958"/>
              <a:gd name="T79" fmla="*/ 265 h 1678"/>
              <a:gd name="T80" fmla="*/ 432 w 1958"/>
              <a:gd name="T81" fmla="*/ 461 h 1678"/>
              <a:gd name="T82" fmla="*/ 98 w 1958"/>
              <a:gd name="T83" fmla="*/ 461 h 1678"/>
              <a:gd name="T84" fmla="*/ 0 w 1958"/>
              <a:gd name="T85" fmla="*/ 559 h 1678"/>
              <a:gd name="T86" fmla="*/ 0 w 1958"/>
              <a:gd name="T87" fmla="*/ 1015 h 1678"/>
              <a:gd name="T88" fmla="*/ 98 w 1958"/>
              <a:gd name="T89" fmla="*/ 1113 h 1678"/>
              <a:gd name="T90" fmla="*/ 98 w 1958"/>
              <a:gd name="T91" fmla="*/ 1113 h 1678"/>
              <a:gd name="T92" fmla="*/ 98 w 1958"/>
              <a:gd name="T93" fmla="*/ 1442 h 1678"/>
              <a:gd name="T94" fmla="*/ 195 w 1958"/>
              <a:gd name="T95" fmla="*/ 1541 h 1678"/>
              <a:gd name="T96" fmla="*/ 341 w 1958"/>
              <a:gd name="T97" fmla="*/ 1541 h 1678"/>
              <a:gd name="T98" fmla="*/ 432 w 1958"/>
              <a:gd name="T99" fmla="*/ 1442 h 1678"/>
              <a:gd name="T100" fmla="*/ 432 w 1958"/>
              <a:gd name="T101" fmla="*/ 1113 h 1678"/>
              <a:gd name="T102" fmla="*/ 432 w 1958"/>
              <a:gd name="T103" fmla="*/ 1113 h 1678"/>
              <a:gd name="T104" fmla="*/ 529 w 1958"/>
              <a:gd name="T105" fmla="*/ 1015 h 1678"/>
              <a:gd name="T106" fmla="*/ 529 w 1958"/>
              <a:gd name="T107" fmla="*/ 559 h 1678"/>
              <a:gd name="T108" fmla="*/ 432 w 1958"/>
              <a:gd name="T109" fmla="*/ 461 h 1678"/>
              <a:gd name="T110" fmla="*/ 101 w 1958"/>
              <a:gd name="T111" fmla="*/ 265 h 1678"/>
              <a:gd name="T112" fmla="*/ 262 w 1958"/>
              <a:gd name="T113" fmla="*/ 424 h 1678"/>
              <a:gd name="T114" fmla="*/ 423 w 1958"/>
              <a:gd name="T115" fmla="*/ 265 h 1678"/>
              <a:gd name="T116" fmla="*/ 262 w 1958"/>
              <a:gd name="T117" fmla="*/ 106 h 1678"/>
              <a:gd name="T118" fmla="*/ 101 w 1958"/>
              <a:gd name="T119" fmla="*/ 265 h 1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958" h="1678">
                <a:moveTo>
                  <a:pt x="1173" y="413"/>
                </a:moveTo>
                <a:cubicBezTo>
                  <a:pt x="1236" y="413"/>
                  <a:pt x="1292" y="469"/>
                  <a:pt x="1292" y="532"/>
                </a:cubicBezTo>
                <a:cubicBezTo>
                  <a:pt x="1292" y="532"/>
                  <a:pt x="1292" y="532"/>
                  <a:pt x="1292" y="1063"/>
                </a:cubicBezTo>
                <a:cubicBezTo>
                  <a:pt x="1292" y="1126"/>
                  <a:pt x="1236" y="1182"/>
                  <a:pt x="1173" y="1182"/>
                </a:cubicBezTo>
                <a:cubicBezTo>
                  <a:pt x="1173" y="1182"/>
                  <a:pt x="1173" y="1182"/>
                  <a:pt x="1173" y="1182"/>
                </a:cubicBezTo>
                <a:cubicBezTo>
                  <a:pt x="1173" y="1182"/>
                  <a:pt x="1173" y="1182"/>
                  <a:pt x="1173" y="1559"/>
                </a:cubicBezTo>
                <a:cubicBezTo>
                  <a:pt x="1173" y="1622"/>
                  <a:pt x="1124" y="1678"/>
                  <a:pt x="1061" y="1678"/>
                </a:cubicBezTo>
                <a:cubicBezTo>
                  <a:pt x="1061" y="1678"/>
                  <a:pt x="1061" y="1678"/>
                  <a:pt x="893" y="1678"/>
                </a:cubicBezTo>
                <a:cubicBezTo>
                  <a:pt x="830" y="1678"/>
                  <a:pt x="781" y="1622"/>
                  <a:pt x="781" y="1559"/>
                </a:cubicBezTo>
                <a:cubicBezTo>
                  <a:pt x="781" y="1559"/>
                  <a:pt x="781" y="1559"/>
                  <a:pt x="781" y="1182"/>
                </a:cubicBezTo>
                <a:cubicBezTo>
                  <a:pt x="781" y="1182"/>
                  <a:pt x="781" y="1182"/>
                  <a:pt x="781" y="1182"/>
                </a:cubicBezTo>
                <a:cubicBezTo>
                  <a:pt x="718" y="1182"/>
                  <a:pt x="662" y="1126"/>
                  <a:pt x="662" y="1063"/>
                </a:cubicBezTo>
                <a:cubicBezTo>
                  <a:pt x="662" y="1063"/>
                  <a:pt x="662" y="1063"/>
                  <a:pt x="662" y="532"/>
                </a:cubicBezTo>
                <a:cubicBezTo>
                  <a:pt x="662" y="469"/>
                  <a:pt x="718" y="413"/>
                  <a:pt x="781" y="413"/>
                </a:cubicBezTo>
                <a:cubicBezTo>
                  <a:pt x="781" y="413"/>
                  <a:pt x="781" y="413"/>
                  <a:pt x="1173" y="413"/>
                </a:cubicBezTo>
                <a:close/>
                <a:moveTo>
                  <a:pt x="789" y="188"/>
                </a:moveTo>
                <a:cubicBezTo>
                  <a:pt x="789" y="292"/>
                  <a:pt x="873" y="376"/>
                  <a:pt x="977" y="376"/>
                </a:cubicBezTo>
                <a:cubicBezTo>
                  <a:pt x="1080" y="376"/>
                  <a:pt x="1164" y="292"/>
                  <a:pt x="1164" y="188"/>
                </a:cubicBezTo>
                <a:cubicBezTo>
                  <a:pt x="1164" y="84"/>
                  <a:pt x="1080" y="0"/>
                  <a:pt x="977" y="0"/>
                </a:cubicBezTo>
                <a:cubicBezTo>
                  <a:pt x="873" y="0"/>
                  <a:pt x="789" y="84"/>
                  <a:pt x="789" y="188"/>
                </a:cubicBezTo>
                <a:close/>
                <a:moveTo>
                  <a:pt x="1861" y="461"/>
                </a:moveTo>
                <a:cubicBezTo>
                  <a:pt x="1527" y="461"/>
                  <a:pt x="1527" y="461"/>
                  <a:pt x="1527" y="461"/>
                </a:cubicBezTo>
                <a:cubicBezTo>
                  <a:pt x="1471" y="461"/>
                  <a:pt x="1429" y="503"/>
                  <a:pt x="1429" y="559"/>
                </a:cubicBezTo>
                <a:cubicBezTo>
                  <a:pt x="1429" y="1015"/>
                  <a:pt x="1429" y="1015"/>
                  <a:pt x="1429" y="1015"/>
                </a:cubicBezTo>
                <a:cubicBezTo>
                  <a:pt x="1429" y="1071"/>
                  <a:pt x="1471" y="1113"/>
                  <a:pt x="1527" y="1113"/>
                </a:cubicBezTo>
                <a:cubicBezTo>
                  <a:pt x="1527" y="1113"/>
                  <a:pt x="1527" y="1113"/>
                  <a:pt x="1527" y="1113"/>
                </a:cubicBezTo>
                <a:cubicBezTo>
                  <a:pt x="1527" y="1442"/>
                  <a:pt x="1527" y="1442"/>
                  <a:pt x="1527" y="1442"/>
                </a:cubicBezTo>
                <a:cubicBezTo>
                  <a:pt x="1527" y="1499"/>
                  <a:pt x="1568" y="1541"/>
                  <a:pt x="1617" y="1541"/>
                </a:cubicBezTo>
                <a:cubicBezTo>
                  <a:pt x="1763" y="1541"/>
                  <a:pt x="1763" y="1541"/>
                  <a:pt x="1763" y="1541"/>
                </a:cubicBezTo>
                <a:cubicBezTo>
                  <a:pt x="1819" y="1541"/>
                  <a:pt x="1861" y="1499"/>
                  <a:pt x="1861" y="1442"/>
                </a:cubicBezTo>
                <a:cubicBezTo>
                  <a:pt x="1861" y="1113"/>
                  <a:pt x="1861" y="1113"/>
                  <a:pt x="1861" y="1113"/>
                </a:cubicBezTo>
                <a:cubicBezTo>
                  <a:pt x="1861" y="1113"/>
                  <a:pt x="1861" y="1113"/>
                  <a:pt x="1861" y="1113"/>
                </a:cubicBezTo>
                <a:cubicBezTo>
                  <a:pt x="1917" y="1113"/>
                  <a:pt x="1958" y="1071"/>
                  <a:pt x="1958" y="1015"/>
                </a:cubicBezTo>
                <a:cubicBezTo>
                  <a:pt x="1958" y="559"/>
                  <a:pt x="1958" y="559"/>
                  <a:pt x="1958" y="559"/>
                </a:cubicBezTo>
                <a:cubicBezTo>
                  <a:pt x="1958" y="503"/>
                  <a:pt x="1917" y="461"/>
                  <a:pt x="1861" y="461"/>
                </a:cubicBezTo>
                <a:close/>
                <a:moveTo>
                  <a:pt x="1530" y="265"/>
                </a:moveTo>
                <a:cubicBezTo>
                  <a:pt x="1530" y="353"/>
                  <a:pt x="1602" y="424"/>
                  <a:pt x="1691" y="424"/>
                </a:cubicBezTo>
                <a:cubicBezTo>
                  <a:pt x="1780" y="424"/>
                  <a:pt x="1853" y="353"/>
                  <a:pt x="1853" y="265"/>
                </a:cubicBezTo>
                <a:cubicBezTo>
                  <a:pt x="1853" y="177"/>
                  <a:pt x="1780" y="106"/>
                  <a:pt x="1691" y="106"/>
                </a:cubicBezTo>
                <a:cubicBezTo>
                  <a:pt x="1602" y="106"/>
                  <a:pt x="1530" y="177"/>
                  <a:pt x="1530" y="265"/>
                </a:cubicBezTo>
                <a:close/>
                <a:moveTo>
                  <a:pt x="432" y="461"/>
                </a:moveTo>
                <a:cubicBezTo>
                  <a:pt x="98" y="461"/>
                  <a:pt x="98" y="461"/>
                  <a:pt x="98" y="461"/>
                </a:cubicBezTo>
                <a:cubicBezTo>
                  <a:pt x="42" y="461"/>
                  <a:pt x="0" y="503"/>
                  <a:pt x="0" y="559"/>
                </a:cubicBezTo>
                <a:cubicBezTo>
                  <a:pt x="0" y="1015"/>
                  <a:pt x="0" y="1015"/>
                  <a:pt x="0" y="1015"/>
                </a:cubicBezTo>
                <a:cubicBezTo>
                  <a:pt x="0" y="1071"/>
                  <a:pt x="42" y="1113"/>
                  <a:pt x="98" y="1113"/>
                </a:cubicBezTo>
                <a:cubicBezTo>
                  <a:pt x="98" y="1113"/>
                  <a:pt x="98" y="1113"/>
                  <a:pt x="98" y="1113"/>
                </a:cubicBezTo>
                <a:cubicBezTo>
                  <a:pt x="98" y="1442"/>
                  <a:pt x="98" y="1442"/>
                  <a:pt x="98" y="1442"/>
                </a:cubicBezTo>
                <a:cubicBezTo>
                  <a:pt x="98" y="1499"/>
                  <a:pt x="139" y="1541"/>
                  <a:pt x="195" y="1541"/>
                </a:cubicBezTo>
                <a:cubicBezTo>
                  <a:pt x="341" y="1541"/>
                  <a:pt x="341" y="1541"/>
                  <a:pt x="341" y="1541"/>
                </a:cubicBezTo>
                <a:cubicBezTo>
                  <a:pt x="390" y="1541"/>
                  <a:pt x="432" y="1499"/>
                  <a:pt x="432" y="1442"/>
                </a:cubicBezTo>
                <a:cubicBezTo>
                  <a:pt x="432" y="1113"/>
                  <a:pt x="432" y="1113"/>
                  <a:pt x="432" y="1113"/>
                </a:cubicBezTo>
                <a:cubicBezTo>
                  <a:pt x="432" y="1113"/>
                  <a:pt x="432" y="1113"/>
                  <a:pt x="432" y="1113"/>
                </a:cubicBezTo>
                <a:cubicBezTo>
                  <a:pt x="488" y="1113"/>
                  <a:pt x="529" y="1071"/>
                  <a:pt x="529" y="1015"/>
                </a:cubicBezTo>
                <a:cubicBezTo>
                  <a:pt x="529" y="559"/>
                  <a:pt x="529" y="559"/>
                  <a:pt x="529" y="559"/>
                </a:cubicBezTo>
                <a:cubicBezTo>
                  <a:pt x="529" y="503"/>
                  <a:pt x="488" y="461"/>
                  <a:pt x="432" y="461"/>
                </a:cubicBezTo>
                <a:close/>
                <a:moveTo>
                  <a:pt x="101" y="265"/>
                </a:moveTo>
                <a:cubicBezTo>
                  <a:pt x="101" y="353"/>
                  <a:pt x="173" y="424"/>
                  <a:pt x="262" y="424"/>
                </a:cubicBezTo>
                <a:cubicBezTo>
                  <a:pt x="351" y="424"/>
                  <a:pt x="423" y="353"/>
                  <a:pt x="423" y="265"/>
                </a:cubicBezTo>
                <a:cubicBezTo>
                  <a:pt x="423" y="177"/>
                  <a:pt x="351" y="106"/>
                  <a:pt x="262" y="106"/>
                </a:cubicBezTo>
                <a:cubicBezTo>
                  <a:pt x="173" y="106"/>
                  <a:pt x="101" y="177"/>
                  <a:pt x="101" y="2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619" tIns="44809" rIns="89619" bIns="4480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1" name="Oval 140"/>
          <p:cNvSpPr/>
          <p:nvPr userDrawn="1"/>
        </p:nvSpPr>
        <p:spPr bwMode="auto">
          <a:xfrm>
            <a:off x="10479655" y="2980724"/>
            <a:ext cx="836157" cy="836494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19" tIns="89619" rIns="33611" bIns="33611" rtlCol="0" anchor="b" anchorCtr="0"/>
          <a:lstStyle/>
          <a:p>
            <a:pPr marL="0" marR="0" lvl="0" indent="0" algn="ctr" defTabSz="913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84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42" name="Group 141"/>
          <p:cNvGrpSpPr/>
          <p:nvPr userDrawn="1"/>
        </p:nvGrpSpPr>
        <p:grpSpPr>
          <a:xfrm>
            <a:off x="10625344" y="3161415"/>
            <a:ext cx="544782" cy="475119"/>
            <a:chOff x="10450695" y="2384201"/>
            <a:chExt cx="683568" cy="595918"/>
          </a:xfrm>
        </p:grpSpPr>
        <p:sp>
          <p:nvSpPr>
            <p:cNvPr id="143" name="Rectangle 142"/>
            <p:cNvSpPr/>
            <p:nvPr/>
          </p:nvSpPr>
          <p:spPr bwMode="auto">
            <a:xfrm>
              <a:off x="10450695" y="2384201"/>
              <a:ext cx="595918" cy="595918"/>
            </a:xfrm>
            <a:prstGeom prst="rect">
              <a:avLst/>
            </a:prstGeom>
            <a:noFill/>
            <a:ln w="31750">
              <a:solidFill>
                <a:schemeClr val="bg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137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8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4" name="Freeform 5"/>
            <p:cNvSpPr>
              <a:spLocks/>
            </p:cNvSpPr>
            <p:nvPr/>
          </p:nvSpPr>
          <p:spPr bwMode="auto">
            <a:xfrm>
              <a:off x="10496281" y="2446461"/>
              <a:ext cx="637982" cy="488956"/>
            </a:xfrm>
            <a:custGeom>
              <a:avLst/>
              <a:gdLst>
                <a:gd name="T0" fmla="*/ 2264 w 2306"/>
                <a:gd name="T1" fmla="*/ 244 h 1766"/>
                <a:gd name="T2" fmla="*/ 2062 w 2306"/>
                <a:gd name="T3" fmla="*/ 41 h 1766"/>
                <a:gd name="T4" fmla="*/ 1961 w 2306"/>
                <a:gd name="T5" fmla="*/ 0 h 1766"/>
                <a:gd name="T6" fmla="*/ 1859 w 2306"/>
                <a:gd name="T7" fmla="*/ 41 h 1766"/>
                <a:gd name="T8" fmla="*/ 884 w 2306"/>
                <a:gd name="T9" fmla="*/ 1018 h 1766"/>
                <a:gd name="T10" fmla="*/ 447 w 2306"/>
                <a:gd name="T11" fmla="*/ 580 h 1766"/>
                <a:gd name="T12" fmla="*/ 345 w 2306"/>
                <a:gd name="T13" fmla="*/ 538 h 1766"/>
                <a:gd name="T14" fmla="*/ 244 w 2306"/>
                <a:gd name="T15" fmla="*/ 580 h 1766"/>
                <a:gd name="T16" fmla="*/ 42 w 2306"/>
                <a:gd name="T17" fmla="*/ 782 h 1766"/>
                <a:gd name="T18" fmla="*/ 0 w 2306"/>
                <a:gd name="T19" fmla="*/ 883 h 1766"/>
                <a:gd name="T20" fmla="*/ 42 w 2306"/>
                <a:gd name="T21" fmla="*/ 984 h 1766"/>
                <a:gd name="T22" fmla="*/ 580 w 2306"/>
                <a:gd name="T23" fmla="*/ 1522 h 1766"/>
                <a:gd name="T24" fmla="*/ 783 w 2306"/>
                <a:gd name="T25" fmla="*/ 1725 h 1766"/>
                <a:gd name="T26" fmla="*/ 884 w 2306"/>
                <a:gd name="T27" fmla="*/ 1766 h 1766"/>
                <a:gd name="T28" fmla="*/ 985 w 2306"/>
                <a:gd name="T29" fmla="*/ 1725 h 1766"/>
                <a:gd name="T30" fmla="*/ 1187 w 2306"/>
                <a:gd name="T31" fmla="*/ 1522 h 1766"/>
                <a:gd name="T32" fmla="*/ 2264 w 2306"/>
                <a:gd name="T33" fmla="*/ 446 h 1766"/>
                <a:gd name="T34" fmla="*/ 2306 w 2306"/>
                <a:gd name="T35" fmla="*/ 345 h 1766"/>
                <a:gd name="T36" fmla="*/ 2264 w 2306"/>
                <a:gd name="T37" fmla="*/ 244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06" h="1766">
                  <a:moveTo>
                    <a:pt x="2264" y="244"/>
                  </a:moveTo>
                  <a:cubicBezTo>
                    <a:pt x="2062" y="41"/>
                    <a:pt x="2062" y="41"/>
                    <a:pt x="2062" y="41"/>
                  </a:cubicBezTo>
                  <a:cubicBezTo>
                    <a:pt x="2034" y="14"/>
                    <a:pt x="2000" y="0"/>
                    <a:pt x="1961" y="0"/>
                  </a:cubicBezTo>
                  <a:cubicBezTo>
                    <a:pt x="1921" y="0"/>
                    <a:pt x="1887" y="14"/>
                    <a:pt x="1859" y="41"/>
                  </a:cubicBezTo>
                  <a:cubicBezTo>
                    <a:pt x="884" y="1018"/>
                    <a:pt x="884" y="1018"/>
                    <a:pt x="884" y="1018"/>
                  </a:cubicBezTo>
                  <a:cubicBezTo>
                    <a:pt x="447" y="580"/>
                    <a:pt x="447" y="580"/>
                    <a:pt x="447" y="580"/>
                  </a:cubicBezTo>
                  <a:cubicBezTo>
                    <a:pt x="419" y="552"/>
                    <a:pt x="385" y="538"/>
                    <a:pt x="345" y="538"/>
                  </a:cubicBezTo>
                  <a:cubicBezTo>
                    <a:pt x="306" y="538"/>
                    <a:pt x="272" y="552"/>
                    <a:pt x="244" y="580"/>
                  </a:cubicBezTo>
                  <a:cubicBezTo>
                    <a:pt x="42" y="782"/>
                    <a:pt x="42" y="782"/>
                    <a:pt x="42" y="782"/>
                  </a:cubicBezTo>
                  <a:cubicBezTo>
                    <a:pt x="14" y="810"/>
                    <a:pt x="0" y="843"/>
                    <a:pt x="0" y="883"/>
                  </a:cubicBezTo>
                  <a:cubicBezTo>
                    <a:pt x="0" y="923"/>
                    <a:pt x="14" y="956"/>
                    <a:pt x="42" y="984"/>
                  </a:cubicBezTo>
                  <a:cubicBezTo>
                    <a:pt x="580" y="1522"/>
                    <a:pt x="580" y="1522"/>
                    <a:pt x="580" y="1522"/>
                  </a:cubicBezTo>
                  <a:cubicBezTo>
                    <a:pt x="783" y="1725"/>
                    <a:pt x="783" y="1725"/>
                    <a:pt x="783" y="1725"/>
                  </a:cubicBezTo>
                  <a:cubicBezTo>
                    <a:pt x="810" y="1752"/>
                    <a:pt x="844" y="1766"/>
                    <a:pt x="884" y="1766"/>
                  </a:cubicBezTo>
                  <a:cubicBezTo>
                    <a:pt x="923" y="1766"/>
                    <a:pt x="957" y="1752"/>
                    <a:pt x="985" y="1725"/>
                  </a:cubicBezTo>
                  <a:cubicBezTo>
                    <a:pt x="1187" y="1522"/>
                    <a:pt x="1187" y="1522"/>
                    <a:pt x="1187" y="1522"/>
                  </a:cubicBezTo>
                  <a:cubicBezTo>
                    <a:pt x="2264" y="446"/>
                    <a:pt x="2264" y="446"/>
                    <a:pt x="2264" y="446"/>
                  </a:cubicBezTo>
                  <a:cubicBezTo>
                    <a:pt x="2292" y="418"/>
                    <a:pt x="2306" y="384"/>
                    <a:pt x="2306" y="345"/>
                  </a:cubicBezTo>
                  <a:cubicBezTo>
                    <a:pt x="2306" y="305"/>
                    <a:pt x="2292" y="271"/>
                    <a:pt x="2264" y="2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5" name="Group 144"/>
          <p:cNvGrpSpPr/>
          <p:nvPr userDrawn="1"/>
        </p:nvGrpSpPr>
        <p:grpSpPr>
          <a:xfrm>
            <a:off x="10179628" y="5275869"/>
            <a:ext cx="1317611" cy="1041326"/>
            <a:chOff x="9972097" y="4402078"/>
            <a:chExt cx="1344382" cy="1062056"/>
          </a:xfrm>
        </p:grpSpPr>
        <p:grpSp>
          <p:nvGrpSpPr>
            <p:cNvPr id="146" name="Group 145"/>
            <p:cNvGrpSpPr/>
            <p:nvPr/>
          </p:nvGrpSpPr>
          <p:grpSpPr>
            <a:xfrm>
              <a:off x="9973234" y="4402078"/>
              <a:ext cx="1342109" cy="1062056"/>
              <a:chOff x="10031532" y="4402078"/>
              <a:chExt cx="1342109" cy="1062056"/>
            </a:xfrm>
          </p:grpSpPr>
          <p:sp>
            <p:nvSpPr>
              <p:cNvPr id="148" name="Rectangle 147"/>
              <p:cNvSpPr/>
              <p:nvPr/>
            </p:nvSpPr>
            <p:spPr bwMode="auto">
              <a:xfrm>
                <a:off x="10031532" y="4402078"/>
                <a:ext cx="757785" cy="1054200"/>
              </a:xfrm>
              <a:prstGeom prst="rect">
                <a:avLst/>
              </a:prstGeom>
              <a:solidFill>
                <a:srgbClr val="9FB808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9" name="Rectangle 640"/>
              <p:cNvSpPr/>
              <p:nvPr/>
            </p:nvSpPr>
            <p:spPr>
              <a:xfrm>
                <a:off x="10042902" y="4411102"/>
                <a:ext cx="1321875" cy="1053032"/>
              </a:xfrm>
              <a:custGeom>
                <a:avLst/>
                <a:gdLst>
                  <a:gd name="connsiteX0" fmla="*/ 0 w 1339601"/>
                  <a:gd name="connsiteY0" fmla="*/ 0 h 922774"/>
                  <a:gd name="connsiteX1" fmla="*/ 1339601 w 1339601"/>
                  <a:gd name="connsiteY1" fmla="*/ 0 h 922774"/>
                  <a:gd name="connsiteX2" fmla="*/ 1339601 w 1339601"/>
                  <a:gd name="connsiteY2" fmla="*/ 922774 h 922774"/>
                  <a:gd name="connsiteX3" fmla="*/ 0 w 1339601"/>
                  <a:gd name="connsiteY3" fmla="*/ 922774 h 922774"/>
                  <a:gd name="connsiteX4" fmla="*/ 0 w 1339601"/>
                  <a:gd name="connsiteY4" fmla="*/ 0 h 922774"/>
                  <a:gd name="connsiteX0" fmla="*/ 542925 w 1339601"/>
                  <a:gd name="connsiteY0" fmla="*/ 0 h 922774"/>
                  <a:gd name="connsiteX1" fmla="*/ 1339601 w 1339601"/>
                  <a:gd name="connsiteY1" fmla="*/ 0 h 922774"/>
                  <a:gd name="connsiteX2" fmla="*/ 1339601 w 1339601"/>
                  <a:gd name="connsiteY2" fmla="*/ 922774 h 922774"/>
                  <a:gd name="connsiteX3" fmla="*/ 0 w 1339601"/>
                  <a:gd name="connsiteY3" fmla="*/ 922774 h 922774"/>
                  <a:gd name="connsiteX4" fmla="*/ 542925 w 1339601"/>
                  <a:gd name="connsiteY4" fmla="*/ 0 h 922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9601" h="922774">
                    <a:moveTo>
                      <a:pt x="542925" y="0"/>
                    </a:moveTo>
                    <a:lnTo>
                      <a:pt x="1339601" y="0"/>
                    </a:lnTo>
                    <a:lnTo>
                      <a:pt x="1339601" y="922774"/>
                    </a:lnTo>
                    <a:lnTo>
                      <a:pt x="0" y="922774"/>
                    </a:lnTo>
                    <a:lnTo>
                      <a:pt x="542925" y="0"/>
                    </a:lnTo>
                    <a:close/>
                  </a:path>
                </a:pathLst>
              </a:custGeom>
              <a:solidFill>
                <a:srgbClr val="BBDA0A"/>
              </a:solidFill>
              <a:ln w="38100">
                <a:noFill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93219" tIns="46610" rIns="93219" bIns="46610" rtlCol="0" anchor="ctr"/>
              <a:lstStyle/>
              <a:p>
                <a:pPr marL="0" marR="0" lvl="0" indent="0" algn="ctr" defTabSz="91382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10034040" y="4403840"/>
                <a:ext cx="1339601" cy="142908"/>
              </a:xfrm>
              <a:prstGeom prst="rect">
                <a:avLst/>
              </a:prstGeom>
              <a:noFill/>
              <a:ln w="38100">
                <a:solidFill>
                  <a:srgbClr val="333333"/>
                </a:solidFill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93219" tIns="46610" rIns="93219" bIns="46610" rtlCol="0" anchor="ctr"/>
              <a:lstStyle/>
              <a:p>
                <a:pPr marL="0" marR="0" lvl="0" indent="0" algn="ctr" defTabSz="91382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10034040" y="4533504"/>
                <a:ext cx="1339601" cy="922774"/>
              </a:xfrm>
              <a:prstGeom prst="rect">
                <a:avLst/>
              </a:prstGeom>
              <a:noFill/>
              <a:ln w="38100">
                <a:solidFill>
                  <a:srgbClr val="333333"/>
                </a:solidFill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93219" tIns="46610" rIns="93219" bIns="46610" rtlCol="0" anchor="ctr"/>
              <a:lstStyle/>
              <a:p>
                <a:pPr marL="0" marR="0" lvl="0" indent="0" algn="ctr" defTabSz="91382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47" name="TextBox 146"/>
            <p:cNvSpPr txBox="1"/>
            <p:nvPr/>
          </p:nvSpPr>
          <p:spPr>
            <a:xfrm>
              <a:off x="9972097" y="4577624"/>
              <a:ext cx="1344382" cy="8596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 anchor="ctr" anchorCtr="0">
              <a:noAutofit/>
            </a:bodyPr>
            <a:lstStyle/>
            <a:p>
              <a:pPr marL="0" marR="0" lvl="0" indent="0" algn="ctr" defTabSz="91404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94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404040"/>
                      </a:gs>
                      <a:gs pos="3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HTML</a:t>
              </a:r>
            </a:p>
          </p:txBody>
        </p:sp>
      </p:grpSp>
      <p:grpSp>
        <p:nvGrpSpPr>
          <p:cNvPr id="152" name="Group 151"/>
          <p:cNvGrpSpPr/>
          <p:nvPr userDrawn="1"/>
        </p:nvGrpSpPr>
        <p:grpSpPr>
          <a:xfrm>
            <a:off x="6916824" y="5028829"/>
            <a:ext cx="881656" cy="1288366"/>
            <a:chOff x="6803259" y="4273052"/>
            <a:chExt cx="899570" cy="1314014"/>
          </a:xfrm>
        </p:grpSpPr>
        <p:sp>
          <p:nvSpPr>
            <p:cNvPr id="153" name="Rounded Rectangle 152"/>
            <p:cNvSpPr/>
            <p:nvPr/>
          </p:nvSpPr>
          <p:spPr bwMode="auto">
            <a:xfrm rot="5400000">
              <a:off x="6596037" y="4480274"/>
              <a:ext cx="1314014" cy="899570"/>
            </a:xfrm>
            <a:prstGeom prst="roundRect">
              <a:avLst>
                <a:gd name="adj" fmla="val 5986"/>
              </a:avLst>
            </a:prstGeom>
            <a:solidFill>
              <a:srgbClr val="33333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137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8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4" name="Rounded Rectangle 153"/>
            <p:cNvSpPr/>
            <p:nvPr/>
          </p:nvSpPr>
          <p:spPr bwMode="auto">
            <a:xfrm rot="5400000">
              <a:off x="6687357" y="4516455"/>
              <a:ext cx="1131374" cy="788547"/>
            </a:xfrm>
            <a:prstGeom prst="roundRect">
              <a:avLst>
                <a:gd name="adj" fmla="val 3643"/>
              </a:avLst>
            </a:prstGeom>
            <a:solidFill>
              <a:srgbClr val="B4009E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137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8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Oval 154"/>
            <p:cNvSpPr/>
            <p:nvPr/>
          </p:nvSpPr>
          <p:spPr bwMode="auto">
            <a:xfrm rot="5400000">
              <a:off x="7226436" y="5497479"/>
              <a:ext cx="53216" cy="53216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137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8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6" name="Rounded Rectangle 639"/>
            <p:cNvSpPr/>
            <p:nvPr/>
          </p:nvSpPr>
          <p:spPr bwMode="auto">
            <a:xfrm rot="5400000">
              <a:off x="6687357" y="4516455"/>
              <a:ext cx="1131374" cy="788547"/>
            </a:xfrm>
            <a:custGeom>
              <a:avLst/>
              <a:gdLst>
                <a:gd name="connsiteX0" fmla="*/ 0 w 1131374"/>
                <a:gd name="connsiteY0" fmla="*/ 28727 h 788547"/>
                <a:gd name="connsiteX1" fmla="*/ 28727 w 1131374"/>
                <a:gd name="connsiteY1" fmla="*/ 0 h 788547"/>
                <a:gd name="connsiteX2" fmla="*/ 1102647 w 1131374"/>
                <a:gd name="connsiteY2" fmla="*/ 0 h 788547"/>
                <a:gd name="connsiteX3" fmla="*/ 1131374 w 1131374"/>
                <a:gd name="connsiteY3" fmla="*/ 28727 h 788547"/>
                <a:gd name="connsiteX4" fmla="*/ 1131374 w 1131374"/>
                <a:gd name="connsiteY4" fmla="*/ 759820 h 788547"/>
                <a:gd name="connsiteX5" fmla="*/ 1102647 w 1131374"/>
                <a:gd name="connsiteY5" fmla="*/ 788547 h 788547"/>
                <a:gd name="connsiteX6" fmla="*/ 28727 w 1131374"/>
                <a:gd name="connsiteY6" fmla="*/ 788547 h 788547"/>
                <a:gd name="connsiteX7" fmla="*/ 0 w 1131374"/>
                <a:gd name="connsiteY7" fmla="*/ 759820 h 788547"/>
                <a:gd name="connsiteX8" fmla="*/ 0 w 1131374"/>
                <a:gd name="connsiteY8" fmla="*/ 28727 h 788547"/>
                <a:gd name="connsiteX0" fmla="*/ 61126 w 1192500"/>
                <a:gd name="connsiteY0" fmla="*/ 28727 h 788547"/>
                <a:gd name="connsiteX1" fmla="*/ 89853 w 1192500"/>
                <a:gd name="connsiteY1" fmla="*/ 0 h 788547"/>
                <a:gd name="connsiteX2" fmla="*/ 1163773 w 1192500"/>
                <a:gd name="connsiteY2" fmla="*/ 0 h 788547"/>
                <a:gd name="connsiteX3" fmla="*/ 1192500 w 1192500"/>
                <a:gd name="connsiteY3" fmla="*/ 28727 h 788547"/>
                <a:gd name="connsiteX4" fmla="*/ 1192500 w 1192500"/>
                <a:gd name="connsiteY4" fmla="*/ 759820 h 788547"/>
                <a:gd name="connsiteX5" fmla="*/ 1163773 w 1192500"/>
                <a:gd name="connsiteY5" fmla="*/ 788547 h 788547"/>
                <a:gd name="connsiteX6" fmla="*/ 89853 w 1192500"/>
                <a:gd name="connsiteY6" fmla="*/ 788547 h 788547"/>
                <a:gd name="connsiteX7" fmla="*/ 61126 w 1192500"/>
                <a:gd name="connsiteY7" fmla="*/ 28727 h 788547"/>
                <a:gd name="connsiteX0" fmla="*/ 0 w 1131374"/>
                <a:gd name="connsiteY0" fmla="*/ 28727 h 788547"/>
                <a:gd name="connsiteX1" fmla="*/ 28727 w 1131374"/>
                <a:gd name="connsiteY1" fmla="*/ 0 h 788547"/>
                <a:gd name="connsiteX2" fmla="*/ 1102647 w 1131374"/>
                <a:gd name="connsiteY2" fmla="*/ 0 h 788547"/>
                <a:gd name="connsiteX3" fmla="*/ 1131374 w 1131374"/>
                <a:gd name="connsiteY3" fmla="*/ 28727 h 788547"/>
                <a:gd name="connsiteX4" fmla="*/ 1131374 w 1131374"/>
                <a:gd name="connsiteY4" fmla="*/ 759820 h 788547"/>
                <a:gd name="connsiteX5" fmla="*/ 1102647 w 1131374"/>
                <a:gd name="connsiteY5" fmla="*/ 788547 h 788547"/>
                <a:gd name="connsiteX6" fmla="*/ 0 w 1131374"/>
                <a:gd name="connsiteY6" fmla="*/ 28727 h 78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1374" h="788547">
                  <a:moveTo>
                    <a:pt x="0" y="28727"/>
                  </a:moveTo>
                  <a:cubicBezTo>
                    <a:pt x="0" y="12862"/>
                    <a:pt x="12862" y="0"/>
                    <a:pt x="28727" y="0"/>
                  </a:cubicBezTo>
                  <a:lnTo>
                    <a:pt x="1102647" y="0"/>
                  </a:lnTo>
                  <a:cubicBezTo>
                    <a:pt x="1118512" y="0"/>
                    <a:pt x="1131374" y="12862"/>
                    <a:pt x="1131374" y="28727"/>
                  </a:cubicBezTo>
                  <a:lnTo>
                    <a:pt x="1131374" y="759820"/>
                  </a:lnTo>
                  <a:cubicBezTo>
                    <a:pt x="1131374" y="775685"/>
                    <a:pt x="1118512" y="788547"/>
                    <a:pt x="1102647" y="788547"/>
                  </a:cubicBezTo>
                  <a:lnTo>
                    <a:pt x="0" y="28727"/>
                  </a:lnTo>
                  <a:close/>
                </a:path>
              </a:pathLst>
            </a:custGeom>
            <a:solidFill>
              <a:srgbClr val="7E006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137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8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7" name="AutoShape 165"/>
          <p:cNvSpPr>
            <a:spLocks noChangeAspect="1" noChangeArrowheads="1" noTextEdit="1"/>
          </p:cNvSpPr>
          <p:nvPr userDrawn="1"/>
        </p:nvSpPr>
        <p:spPr bwMode="auto">
          <a:xfrm>
            <a:off x="8366109" y="3826361"/>
            <a:ext cx="1036221" cy="804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9" tIns="44809" rIns="89619" bIns="4480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58" name="Group 157"/>
          <p:cNvGrpSpPr/>
          <p:nvPr userDrawn="1"/>
        </p:nvGrpSpPr>
        <p:grpSpPr>
          <a:xfrm>
            <a:off x="8367161" y="3870770"/>
            <a:ext cx="857797" cy="695238"/>
            <a:chOff x="8283062" y="3056784"/>
            <a:chExt cx="875225" cy="709078"/>
          </a:xfrm>
        </p:grpSpPr>
        <p:sp>
          <p:nvSpPr>
            <p:cNvPr id="159" name="Freeform 167"/>
            <p:cNvSpPr>
              <a:spLocks/>
            </p:cNvSpPr>
            <p:nvPr/>
          </p:nvSpPr>
          <p:spPr bwMode="auto">
            <a:xfrm>
              <a:off x="8408194" y="3421856"/>
              <a:ext cx="750093" cy="344006"/>
            </a:xfrm>
            <a:custGeom>
              <a:avLst/>
              <a:gdLst>
                <a:gd name="T0" fmla="*/ 243 w 243"/>
                <a:gd name="T1" fmla="*/ 122 h 122"/>
                <a:gd name="T2" fmla="*/ 195 w 243"/>
                <a:gd name="T3" fmla="*/ 66 h 122"/>
                <a:gd name="T4" fmla="*/ 103 w 243"/>
                <a:gd name="T5" fmla="*/ 58 h 122"/>
                <a:gd name="T6" fmla="*/ 10 w 243"/>
                <a:gd name="T7" fmla="*/ 33 h 122"/>
                <a:gd name="T8" fmla="*/ 2 w 243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22">
                  <a:moveTo>
                    <a:pt x="243" y="122"/>
                  </a:moveTo>
                  <a:cubicBezTo>
                    <a:pt x="238" y="101"/>
                    <a:pt x="224" y="79"/>
                    <a:pt x="195" y="66"/>
                  </a:cubicBezTo>
                  <a:cubicBezTo>
                    <a:pt x="167" y="54"/>
                    <a:pt x="135" y="55"/>
                    <a:pt x="103" y="58"/>
                  </a:cubicBezTo>
                  <a:cubicBezTo>
                    <a:pt x="65" y="62"/>
                    <a:pt x="27" y="56"/>
                    <a:pt x="10" y="33"/>
                  </a:cubicBezTo>
                  <a:cubicBezTo>
                    <a:pt x="3" y="23"/>
                    <a:pt x="0" y="11"/>
                    <a:pt x="2" y="0"/>
                  </a:cubicBezTo>
                </a:path>
              </a:pathLst>
            </a:custGeom>
            <a:noFill/>
            <a:ln w="38100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Freeform 168"/>
            <p:cNvSpPr>
              <a:spLocks/>
            </p:cNvSpPr>
            <p:nvPr/>
          </p:nvSpPr>
          <p:spPr bwMode="auto">
            <a:xfrm>
              <a:off x="8283062" y="3056784"/>
              <a:ext cx="254000" cy="398462"/>
            </a:xfrm>
            <a:custGeom>
              <a:avLst/>
              <a:gdLst>
                <a:gd name="T0" fmla="*/ 20 w 67"/>
                <a:gd name="T1" fmla="*/ 0 h 105"/>
                <a:gd name="T2" fmla="*/ 20 w 67"/>
                <a:gd name="T3" fmla="*/ 16 h 105"/>
                <a:gd name="T4" fmla="*/ 47 w 67"/>
                <a:gd name="T5" fmla="*/ 16 h 105"/>
                <a:gd name="T6" fmla="*/ 47 w 67"/>
                <a:gd name="T7" fmla="*/ 0 h 105"/>
                <a:gd name="T8" fmla="*/ 53 w 67"/>
                <a:gd name="T9" fmla="*/ 0 h 105"/>
                <a:gd name="T10" fmla="*/ 53 w 67"/>
                <a:gd name="T11" fmla="*/ 16 h 105"/>
                <a:gd name="T12" fmla="*/ 67 w 67"/>
                <a:gd name="T13" fmla="*/ 16 h 105"/>
                <a:gd name="T14" fmla="*/ 67 w 67"/>
                <a:gd name="T15" fmla="*/ 56 h 105"/>
                <a:gd name="T16" fmla="*/ 44 w 67"/>
                <a:gd name="T17" fmla="*/ 84 h 105"/>
                <a:gd name="T18" fmla="*/ 44 w 67"/>
                <a:gd name="T19" fmla="*/ 105 h 105"/>
                <a:gd name="T20" fmla="*/ 24 w 67"/>
                <a:gd name="T21" fmla="*/ 105 h 105"/>
                <a:gd name="T22" fmla="*/ 24 w 67"/>
                <a:gd name="T23" fmla="*/ 84 h 105"/>
                <a:gd name="T24" fmla="*/ 0 w 67"/>
                <a:gd name="T25" fmla="*/ 56 h 105"/>
                <a:gd name="T26" fmla="*/ 0 w 67"/>
                <a:gd name="T27" fmla="*/ 16 h 105"/>
                <a:gd name="T28" fmla="*/ 14 w 67"/>
                <a:gd name="T29" fmla="*/ 16 h 105"/>
                <a:gd name="T30" fmla="*/ 14 w 67"/>
                <a:gd name="T31" fmla="*/ 0 h 105"/>
                <a:gd name="T32" fmla="*/ 20 w 67"/>
                <a:gd name="T3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05">
                  <a:moveTo>
                    <a:pt x="20" y="0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47" y="16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4"/>
                    <a:pt x="53" y="9"/>
                    <a:pt x="53" y="16"/>
                  </a:cubicBezTo>
                  <a:cubicBezTo>
                    <a:pt x="53" y="16"/>
                    <a:pt x="53" y="16"/>
                    <a:pt x="67" y="16"/>
                  </a:cubicBezTo>
                  <a:cubicBezTo>
                    <a:pt x="67" y="16"/>
                    <a:pt x="67" y="16"/>
                    <a:pt x="67" y="56"/>
                  </a:cubicBezTo>
                  <a:cubicBezTo>
                    <a:pt x="67" y="65"/>
                    <a:pt x="57" y="79"/>
                    <a:pt x="44" y="84"/>
                  </a:cubicBezTo>
                  <a:cubicBezTo>
                    <a:pt x="44" y="84"/>
                    <a:pt x="44" y="84"/>
                    <a:pt x="44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4" y="105"/>
                    <a:pt x="24" y="105"/>
                    <a:pt x="24" y="84"/>
                  </a:cubicBezTo>
                  <a:cubicBezTo>
                    <a:pt x="10" y="79"/>
                    <a:pt x="0" y="65"/>
                    <a:pt x="0" y="56"/>
                  </a:cubicBezTo>
                  <a:cubicBezTo>
                    <a:pt x="0" y="56"/>
                    <a:pt x="0" y="56"/>
                    <a:pt x="0" y="16"/>
                  </a:cubicBezTo>
                  <a:cubicBezTo>
                    <a:pt x="0" y="16"/>
                    <a:pt x="0" y="16"/>
                    <a:pt x="14" y="16"/>
                  </a:cubicBezTo>
                  <a:cubicBezTo>
                    <a:pt x="14" y="16"/>
                    <a:pt x="14" y="16"/>
                    <a:pt x="14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61" name="Group 160"/>
          <p:cNvGrpSpPr/>
          <p:nvPr userDrawn="1"/>
        </p:nvGrpSpPr>
        <p:grpSpPr>
          <a:xfrm>
            <a:off x="9224954" y="3870770"/>
            <a:ext cx="594199" cy="701968"/>
            <a:chOff x="9158285" y="3056784"/>
            <a:chExt cx="606272" cy="715942"/>
          </a:xfrm>
        </p:grpSpPr>
        <p:sp>
          <p:nvSpPr>
            <p:cNvPr id="162" name="Freeform 168"/>
            <p:cNvSpPr>
              <a:spLocks/>
            </p:cNvSpPr>
            <p:nvPr/>
          </p:nvSpPr>
          <p:spPr bwMode="auto">
            <a:xfrm>
              <a:off x="9510557" y="3056784"/>
              <a:ext cx="254000" cy="398462"/>
            </a:xfrm>
            <a:custGeom>
              <a:avLst/>
              <a:gdLst>
                <a:gd name="T0" fmla="*/ 20 w 67"/>
                <a:gd name="T1" fmla="*/ 0 h 105"/>
                <a:gd name="T2" fmla="*/ 20 w 67"/>
                <a:gd name="T3" fmla="*/ 16 h 105"/>
                <a:gd name="T4" fmla="*/ 47 w 67"/>
                <a:gd name="T5" fmla="*/ 16 h 105"/>
                <a:gd name="T6" fmla="*/ 47 w 67"/>
                <a:gd name="T7" fmla="*/ 0 h 105"/>
                <a:gd name="T8" fmla="*/ 53 w 67"/>
                <a:gd name="T9" fmla="*/ 0 h 105"/>
                <a:gd name="T10" fmla="*/ 53 w 67"/>
                <a:gd name="T11" fmla="*/ 16 h 105"/>
                <a:gd name="T12" fmla="*/ 67 w 67"/>
                <a:gd name="T13" fmla="*/ 16 h 105"/>
                <a:gd name="T14" fmla="*/ 67 w 67"/>
                <a:gd name="T15" fmla="*/ 56 h 105"/>
                <a:gd name="T16" fmla="*/ 44 w 67"/>
                <a:gd name="T17" fmla="*/ 84 h 105"/>
                <a:gd name="T18" fmla="*/ 44 w 67"/>
                <a:gd name="T19" fmla="*/ 105 h 105"/>
                <a:gd name="T20" fmla="*/ 24 w 67"/>
                <a:gd name="T21" fmla="*/ 105 h 105"/>
                <a:gd name="T22" fmla="*/ 24 w 67"/>
                <a:gd name="T23" fmla="*/ 84 h 105"/>
                <a:gd name="T24" fmla="*/ 0 w 67"/>
                <a:gd name="T25" fmla="*/ 56 h 105"/>
                <a:gd name="T26" fmla="*/ 0 w 67"/>
                <a:gd name="T27" fmla="*/ 16 h 105"/>
                <a:gd name="T28" fmla="*/ 14 w 67"/>
                <a:gd name="T29" fmla="*/ 16 h 105"/>
                <a:gd name="T30" fmla="*/ 14 w 67"/>
                <a:gd name="T31" fmla="*/ 0 h 105"/>
                <a:gd name="T32" fmla="*/ 20 w 67"/>
                <a:gd name="T3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05">
                  <a:moveTo>
                    <a:pt x="20" y="0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47" y="16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4"/>
                    <a:pt x="53" y="9"/>
                    <a:pt x="53" y="16"/>
                  </a:cubicBezTo>
                  <a:cubicBezTo>
                    <a:pt x="53" y="16"/>
                    <a:pt x="53" y="16"/>
                    <a:pt x="67" y="16"/>
                  </a:cubicBezTo>
                  <a:cubicBezTo>
                    <a:pt x="67" y="16"/>
                    <a:pt x="67" y="16"/>
                    <a:pt x="67" y="56"/>
                  </a:cubicBezTo>
                  <a:cubicBezTo>
                    <a:pt x="67" y="65"/>
                    <a:pt x="57" y="79"/>
                    <a:pt x="44" y="84"/>
                  </a:cubicBezTo>
                  <a:cubicBezTo>
                    <a:pt x="44" y="84"/>
                    <a:pt x="44" y="84"/>
                    <a:pt x="44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4" y="105"/>
                    <a:pt x="24" y="105"/>
                    <a:pt x="24" y="84"/>
                  </a:cubicBezTo>
                  <a:cubicBezTo>
                    <a:pt x="10" y="79"/>
                    <a:pt x="0" y="65"/>
                    <a:pt x="0" y="56"/>
                  </a:cubicBezTo>
                  <a:cubicBezTo>
                    <a:pt x="0" y="56"/>
                    <a:pt x="0" y="56"/>
                    <a:pt x="0" y="16"/>
                  </a:cubicBezTo>
                  <a:cubicBezTo>
                    <a:pt x="0" y="16"/>
                    <a:pt x="0" y="16"/>
                    <a:pt x="14" y="16"/>
                  </a:cubicBezTo>
                  <a:cubicBezTo>
                    <a:pt x="14" y="16"/>
                    <a:pt x="14" y="16"/>
                    <a:pt x="14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Freeform 167"/>
            <p:cNvSpPr>
              <a:spLocks/>
            </p:cNvSpPr>
            <p:nvPr/>
          </p:nvSpPr>
          <p:spPr bwMode="auto">
            <a:xfrm flipH="1">
              <a:off x="9158285" y="3428720"/>
              <a:ext cx="489298" cy="344006"/>
            </a:xfrm>
            <a:custGeom>
              <a:avLst/>
              <a:gdLst>
                <a:gd name="T0" fmla="*/ 243 w 243"/>
                <a:gd name="T1" fmla="*/ 122 h 122"/>
                <a:gd name="T2" fmla="*/ 195 w 243"/>
                <a:gd name="T3" fmla="*/ 66 h 122"/>
                <a:gd name="T4" fmla="*/ 103 w 243"/>
                <a:gd name="T5" fmla="*/ 58 h 122"/>
                <a:gd name="T6" fmla="*/ 10 w 243"/>
                <a:gd name="T7" fmla="*/ 33 h 122"/>
                <a:gd name="T8" fmla="*/ 2 w 243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22">
                  <a:moveTo>
                    <a:pt x="243" y="122"/>
                  </a:moveTo>
                  <a:cubicBezTo>
                    <a:pt x="238" y="101"/>
                    <a:pt x="224" y="79"/>
                    <a:pt x="195" y="66"/>
                  </a:cubicBezTo>
                  <a:cubicBezTo>
                    <a:pt x="167" y="54"/>
                    <a:pt x="135" y="55"/>
                    <a:pt x="103" y="58"/>
                  </a:cubicBezTo>
                  <a:cubicBezTo>
                    <a:pt x="65" y="62"/>
                    <a:pt x="27" y="56"/>
                    <a:pt x="10" y="33"/>
                  </a:cubicBezTo>
                  <a:cubicBezTo>
                    <a:pt x="3" y="23"/>
                    <a:pt x="0" y="11"/>
                    <a:pt x="2" y="0"/>
                  </a:cubicBezTo>
                </a:path>
              </a:pathLst>
            </a:custGeom>
            <a:noFill/>
            <a:ln w="38100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64" name="Group 163"/>
          <p:cNvGrpSpPr/>
          <p:nvPr userDrawn="1"/>
        </p:nvGrpSpPr>
        <p:grpSpPr>
          <a:xfrm>
            <a:off x="8231692" y="4501503"/>
            <a:ext cx="1304935" cy="1815692"/>
            <a:chOff x="8144842" y="4004140"/>
            <a:chExt cx="1331448" cy="1851838"/>
          </a:xfrm>
        </p:grpSpPr>
        <p:pic>
          <p:nvPicPr>
            <p:cNvPr id="165" name="Picture 16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43731" y="4004140"/>
              <a:ext cx="632559" cy="1851838"/>
            </a:xfrm>
            <a:prstGeom prst="rect">
              <a:avLst/>
            </a:prstGeom>
          </p:spPr>
        </p:pic>
        <p:pic>
          <p:nvPicPr>
            <p:cNvPr id="166" name="Picture 16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4842" y="4762867"/>
              <a:ext cx="1080760" cy="1093111"/>
            </a:xfrm>
            <a:prstGeom prst="rect">
              <a:avLst/>
            </a:prstGeom>
          </p:spPr>
        </p:pic>
      </p:grpSp>
      <p:grpSp>
        <p:nvGrpSpPr>
          <p:cNvPr id="167" name="Group 166"/>
          <p:cNvGrpSpPr/>
          <p:nvPr userDrawn="1"/>
        </p:nvGrpSpPr>
        <p:grpSpPr>
          <a:xfrm>
            <a:off x="10675242" y="3870771"/>
            <a:ext cx="444984" cy="1416405"/>
            <a:chOff x="10638038" y="3056784"/>
            <a:chExt cx="454025" cy="1444602"/>
          </a:xfrm>
        </p:grpSpPr>
        <p:sp>
          <p:nvSpPr>
            <p:cNvPr id="168" name="Freeform 168"/>
            <p:cNvSpPr>
              <a:spLocks/>
            </p:cNvSpPr>
            <p:nvPr/>
          </p:nvSpPr>
          <p:spPr bwMode="auto">
            <a:xfrm>
              <a:off x="10738051" y="3056784"/>
              <a:ext cx="254000" cy="398462"/>
            </a:xfrm>
            <a:custGeom>
              <a:avLst/>
              <a:gdLst>
                <a:gd name="T0" fmla="*/ 20 w 67"/>
                <a:gd name="T1" fmla="*/ 0 h 105"/>
                <a:gd name="T2" fmla="*/ 20 w 67"/>
                <a:gd name="T3" fmla="*/ 16 h 105"/>
                <a:gd name="T4" fmla="*/ 47 w 67"/>
                <a:gd name="T5" fmla="*/ 16 h 105"/>
                <a:gd name="T6" fmla="*/ 47 w 67"/>
                <a:gd name="T7" fmla="*/ 0 h 105"/>
                <a:gd name="T8" fmla="*/ 53 w 67"/>
                <a:gd name="T9" fmla="*/ 0 h 105"/>
                <a:gd name="T10" fmla="*/ 53 w 67"/>
                <a:gd name="T11" fmla="*/ 16 h 105"/>
                <a:gd name="T12" fmla="*/ 67 w 67"/>
                <a:gd name="T13" fmla="*/ 16 h 105"/>
                <a:gd name="T14" fmla="*/ 67 w 67"/>
                <a:gd name="T15" fmla="*/ 56 h 105"/>
                <a:gd name="T16" fmla="*/ 44 w 67"/>
                <a:gd name="T17" fmla="*/ 84 h 105"/>
                <a:gd name="T18" fmla="*/ 44 w 67"/>
                <a:gd name="T19" fmla="*/ 105 h 105"/>
                <a:gd name="T20" fmla="*/ 24 w 67"/>
                <a:gd name="T21" fmla="*/ 105 h 105"/>
                <a:gd name="T22" fmla="*/ 24 w 67"/>
                <a:gd name="T23" fmla="*/ 84 h 105"/>
                <a:gd name="T24" fmla="*/ 0 w 67"/>
                <a:gd name="T25" fmla="*/ 56 h 105"/>
                <a:gd name="T26" fmla="*/ 0 w 67"/>
                <a:gd name="T27" fmla="*/ 16 h 105"/>
                <a:gd name="T28" fmla="*/ 14 w 67"/>
                <a:gd name="T29" fmla="*/ 16 h 105"/>
                <a:gd name="T30" fmla="*/ 14 w 67"/>
                <a:gd name="T31" fmla="*/ 0 h 105"/>
                <a:gd name="T32" fmla="*/ 20 w 67"/>
                <a:gd name="T3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05">
                  <a:moveTo>
                    <a:pt x="20" y="0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47" y="16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4"/>
                    <a:pt x="53" y="9"/>
                    <a:pt x="53" y="16"/>
                  </a:cubicBezTo>
                  <a:cubicBezTo>
                    <a:pt x="53" y="16"/>
                    <a:pt x="53" y="16"/>
                    <a:pt x="67" y="16"/>
                  </a:cubicBezTo>
                  <a:cubicBezTo>
                    <a:pt x="67" y="16"/>
                    <a:pt x="67" y="16"/>
                    <a:pt x="67" y="56"/>
                  </a:cubicBezTo>
                  <a:cubicBezTo>
                    <a:pt x="67" y="65"/>
                    <a:pt x="57" y="79"/>
                    <a:pt x="44" y="84"/>
                  </a:cubicBezTo>
                  <a:cubicBezTo>
                    <a:pt x="44" y="84"/>
                    <a:pt x="44" y="84"/>
                    <a:pt x="44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4" y="105"/>
                    <a:pt x="24" y="105"/>
                    <a:pt x="24" y="84"/>
                  </a:cubicBezTo>
                  <a:cubicBezTo>
                    <a:pt x="10" y="79"/>
                    <a:pt x="0" y="65"/>
                    <a:pt x="0" y="56"/>
                  </a:cubicBezTo>
                  <a:cubicBezTo>
                    <a:pt x="0" y="56"/>
                    <a:pt x="0" y="56"/>
                    <a:pt x="0" y="16"/>
                  </a:cubicBezTo>
                  <a:cubicBezTo>
                    <a:pt x="0" y="16"/>
                    <a:pt x="0" y="16"/>
                    <a:pt x="14" y="16"/>
                  </a:cubicBezTo>
                  <a:cubicBezTo>
                    <a:pt x="14" y="16"/>
                    <a:pt x="14" y="16"/>
                    <a:pt x="14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Freeform 172"/>
            <p:cNvSpPr>
              <a:spLocks/>
            </p:cNvSpPr>
            <p:nvPr/>
          </p:nvSpPr>
          <p:spPr bwMode="auto">
            <a:xfrm>
              <a:off x="10638038" y="3417123"/>
              <a:ext cx="454025" cy="1084263"/>
            </a:xfrm>
            <a:custGeom>
              <a:avLst/>
              <a:gdLst>
                <a:gd name="T0" fmla="*/ 126 w 249"/>
                <a:gd name="T1" fmla="*/ 0 h 430"/>
                <a:gd name="T2" fmla="*/ 157 w 249"/>
                <a:gd name="T3" fmla="*/ 104 h 430"/>
                <a:gd name="T4" fmla="*/ 221 w 249"/>
                <a:gd name="T5" fmla="*/ 149 h 430"/>
                <a:gd name="T6" fmla="*/ 243 w 249"/>
                <a:gd name="T7" fmla="*/ 223 h 430"/>
                <a:gd name="T8" fmla="*/ 153 w 249"/>
                <a:gd name="T9" fmla="*/ 286 h 430"/>
                <a:gd name="T10" fmla="*/ 86 w 249"/>
                <a:gd name="T11" fmla="*/ 298 h 430"/>
                <a:gd name="T12" fmla="*/ 5 w 249"/>
                <a:gd name="T13" fmla="*/ 321 h 430"/>
                <a:gd name="T14" fmla="*/ 65 w 249"/>
                <a:gd name="T15" fmla="*/ 361 h 430"/>
                <a:gd name="T16" fmla="*/ 110 w 249"/>
                <a:gd name="T17" fmla="*/ 43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9" h="430">
                  <a:moveTo>
                    <a:pt x="126" y="0"/>
                  </a:moveTo>
                  <a:cubicBezTo>
                    <a:pt x="123" y="36"/>
                    <a:pt x="123" y="82"/>
                    <a:pt x="157" y="104"/>
                  </a:cubicBezTo>
                  <a:cubicBezTo>
                    <a:pt x="179" y="119"/>
                    <a:pt x="203" y="128"/>
                    <a:pt x="221" y="149"/>
                  </a:cubicBezTo>
                  <a:cubicBezTo>
                    <a:pt x="238" y="169"/>
                    <a:pt x="249" y="196"/>
                    <a:pt x="243" y="223"/>
                  </a:cubicBezTo>
                  <a:cubicBezTo>
                    <a:pt x="234" y="265"/>
                    <a:pt x="190" y="277"/>
                    <a:pt x="153" y="286"/>
                  </a:cubicBezTo>
                  <a:cubicBezTo>
                    <a:pt x="131" y="292"/>
                    <a:pt x="109" y="296"/>
                    <a:pt x="86" y="298"/>
                  </a:cubicBezTo>
                  <a:cubicBezTo>
                    <a:pt x="66" y="301"/>
                    <a:pt x="11" y="293"/>
                    <a:pt x="5" y="321"/>
                  </a:cubicBezTo>
                  <a:cubicBezTo>
                    <a:pt x="0" y="350"/>
                    <a:pt x="48" y="353"/>
                    <a:pt x="65" y="361"/>
                  </a:cubicBezTo>
                  <a:cubicBezTo>
                    <a:pt x="92" y="375"/>
                    <a:pt x="107" y="400"/>
                    <a:pt x="110" y="430"/>
                  </a:cubicBezTo>
                </a:path>
              </a:pathLst>
            </a:custGeom>
            <a:noFill/>
            <a:ln w="38100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0" name="Group 169"/>
          <p:cNvGrpSpPr/>
          <p:nvPr userDrawn="1"/>
        </p:nvGrpSpPr>
        <p:grpSpPr>
          <a:xfrm>
            <a:off x="7101171" y="3870771"/>
            <a:ext cx="374969" cy="1778265"/>
            <a:chOff x="6991350" y="3056784"/>
            <a:chExt cx="382588" cy="1813666"/>
          </a:xfrm>
        </p:grpSpPr>
        <p:grpSp>
          <p:nvGrpSpPr>
            <p:cNvPr id="171" name="Group 170"/>
            <p:cNvGrpSpPr/>
            <p:nvPr/>
          </p:nvGrpSpPr>
          <p:grpSpPr>
            <a:xfrm>
              <a:off x="6991350" y="3092450"/>
              <a:ext cx="382588" cy="1778000"/>
              <a:chOff x="6991350" y="3092450"/>
              <a:chExt cx="382588" cy="1778000"/>
            </a:xfrm>
          </p:grpSpPr>
          <p:sp>
            <p:nvSpPr>
              <p:cNvPr id="173" name="AutoShape 160"/>
              <p:cNvSpPr>
                <a:spLocks noChangeAspect="1" noChangeArrowheads="1" noTextEdit="1"/>
              </p:cNvSpPr>
              <p:nvPr/>
            </p:nvSpPr>
            <p:spPr bwMode="auto">
              <a:xfrm>
                <a:off x="6991350" y="3092450"/>
                <a:ext cx="382588" cy="1778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4" name="Freeform 162"/>
              <p:cNvSpPr>
                <a:spLocks/>
              </p:cNvSpPr>
              <p:nvPr/>
            </p:nvSpPr>
            <p:spPr bwMode="auto">
              <a:xfrm>
                <a:off x="7058192" y="3428720"/>
                <a:ext cx="315592" cy="856674"/>
              </a:xfrm>
              <a:custGeom>
                <a:avLst/>
                <a:gdLst>
                  <a:gd name="T0" fmla="*/ 29 w 73"/>
                  <a:gd name="T1" fmla="*/ 0 h 320"/>
                  <a:gd name="T2" fmla="*/ 26 w 73"/>
                  <a:gd name="T3" fmla="*/ 52 h 320"/>
                  <a:gd name="T4" fmla="*/ 12 w 73"/>
                  <a:gd name="T5" fmla="*/ 64 h 320"/>
                  <a:gd name="T6" fmla="*/ 1 w 73"/>
                  <a:gd name="T7" fmla="*/ 86 h 320"/>
                  <a:gd name="T8" fmla="*/ 42 w 73"/>
                  <a:gd name="T9" fmla="*/ 130 h 320"/>
                  <a:gd name="T10" fmla="*/ 70 w 73"/>
                  <a:gd name="T11" fmla="*/ 183 h 320"/>
                  <a:gd name="T12" fmla="*/ 49 w 73"/>
                  <a:gd name="T13" fmla="*/ 251 h 320"/>
                  <a:gd name="T14" fmla="*/ 53 w 73"/>
                  <a:gd name="T15" fmla="*/ 32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320">
                    <a:moveTo>
                      <a:pt x="29" y="0"/>
                    </a:moveTo>
                    <a:cubicBezTo>
                      <a:pt x="29" y="17"/>
                      <a:pt x="33" y="35"/>
                      <a:pt x="26" y="52"/>
                    </a:cubicBezTo>
                    <a:cubicBezTo>
                      <a:pt x="24" y="58"/>
                      <a:pt x="18" y="61"/>
                      <a:pt x="12" y="64"/>
                    </a:cubicBezTo>
                    <a:cubicBezTo>
                      <a:pt x="5" y="69"/>
                      <a:pt x="1" y="78"/>
                      <a:pt x="1" y="86"/>
                    </a:cubicBezTo>
                    <a:cubicBezTo>
                      <a:pt x="0" y="111"/>
                      <a:pt x="26" y="116"/>
                      <a:pt x="42" y="130"/>
                    </a:cubicBezTo>
                    <a:cubicBezTo>
                      <a:pt x="58" y="144"/>
                      <a:pt x="68" y="163"/>
                      <a:pt x="70" y="183"/>
                    </a:cubicBezTo>
                    <a:cubicBezTo>
                      <a:pt x="73" y="209"/>
                      <a:pt x="58" y="228"/>
                      <a:pt x="49" y="251"/>
                    </a:cubicBezTo>
                    <a:cubicBezTo>
                      <a:pt x="40" y="273"/>
                      <a:pt x="42" y="299"/>
                      <a:pt x="53" y="320"/>
                    </a:cubicBezTo>
                  </a:path>
                </a:pathLst>
              </a:custGeom>
              <a:noFill/>
              <a:ln w="38100" cap="flat">
                <a:solidFill>
                  <a:srgbClr val="33333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72" name="Freeform 168"/>
            <p:cNvSpPr>
              <a:spLocks/>
            </p:cNvSpPr>
            <p:nvPr/>
          </p:nvSpPr>
          <p:spPr bwMode="auto">
            <a:xfrm>
              <a:off x="7055567" y="3056784"/>
              <a:ext cx="254000" cy="398462"/>
            </a:xfrm>
            <a:custGeom>
              <a:avLst/>
              <a:gdLst>
                <a:gd name="T0" fmla="*/ 20 w 67"/>
                <a:gd name="T1" fmla="*/ 0 h 105"/>
                <a:gd name="T2" fmla="*/ 20 w 67"/>
                <a:gd name="T3" fmla="*/ 16 h 105"/>
                <a:gd name="T4" fmla="*/ 47 w 67"/>
                <a:gd name="T5" fmla="*/ 16 h 105"/>
                <a:gd name="T6" fmla="*/ 47 w 67"/>
                <a:gd name="T7" fmla="*/ 0 h 105"/>
                <a:gd name="T8" fmla="*/ 53 w 67"/>
                <a:gd name="T9" fmla="*/ 0 h 105"/>
                <a:gd name="T10" fmla="*/ 53 w 67"/>
                <a:gd name="T11" fmla="*/ 16 h 105"/>
                <a:gd name="T12" fmla="*/ 67 w 67"/>
                <a:gd name="T13" fmla="*/ 16 h 105"/>
                <a:gd name="T14" fmla="*/ 67 w 67"/>
                <a:gd name="T15" fmla="*/ 56 h 105"/>
                <a:gd name="T16" fmla="*/ 44 w 67"/>
                <a:gd name="T17" fmla="*/ 84 h 105"/>
                <a:gd name="T18" fmla="*/ 44 w 67"/>
                <a:gd name="T19" fmla="*/ 105 h 105"/>
                <a:gd name="T20" fmla="*/ 24 w 67"/>
                <a:gd name="T21" fmla="*/ 105 h 105"/>
                <a:gd name="T22" fmla="*/ 24 w 67"/>
                <a:gd name="T23" fmla="*/ 84 h 105"/>
                <a:gd name="T24" fmla="*/ 0 w 67"/>
                <a:gd name="T25" fmla="*/ 56 h 105"/>
                <a:gd name="T26" fmla="*/ 0 w 67"/>
                <a:gd name="T27" fmla="*/ 16 h 105"/>
                <a:gd name="T28" fmla="*/ 14 w 67"/>
                <a:gd name="T29" fmla="*/ 16 h 105"/>
                <a:gd name="T30" fmla="*/ 14 w 67"/>
                <a:gd name="T31" fmla="*/ 0 h 105"/>
                <a:gd name="T32" fmla="*/ 20 w 67"/>
                <a:gd name="T3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05">
                  <a:moveTo>
                    <a:pt x="20" y="0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47" y="16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4"/>
                    <a:pt x="53" y="9"/>
                    <a:pt x="53" y="16"/>
                  </a:cubicBezTo>
                  <a:cubicBezTo>
                    <a:pt x="53" y="16"/>
                    <a:pt x="53" y="16"/>
                    <a:pt x="67" y="16"/>
                  </a:cubicBezTo>
                  <a:cubicBezTo>
                    <a:pt x="67" y="16"/>
                    <a:pt x="67" y="16"/>
                    <a:pt x="67" y="56"/>
                  </a:cubicBezTo>
                  <a:cubicBezTo>
                    <a:pt x="67" y="65"/>
                    <a:pt x="57" y="79"/>
                    <a:pt x="44" y="84"/>
                  </a:cubicBezTo>
                  <a:cubicBezTo>
                    <a:pt x="44" y="84"/>
                    <a:pt x="44" y="84"/>
                    <a:pt x="44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4" y="105"/>
                    <a:pt x="24" y="105"/>
                    <a:pt x="24" y="84"/>
                  </a:cubicBezTo>
                  <a:cubicBezTo>
                    <a:pt x="10" y="79"/>
                    <a:pt x="0" y="65"/>
                    <a:pt x="0" y="56"/>
                  </a:cubicBezTo>
                  <a:cubicBezTo>
                    <a:pt x="0" y="56"/>
                    <a:pt x="0" y="56"/>
                    <a:pt x="0" y="16"/>
                  </a:cubicBezTo>
                  <a:cubicBezTo>
                    <a:pt x="0" y="16"/>
                    <a:pt x="0" y="16"/>
                    <a:pt x="14" y="16"/>
                  </a:cubicBezTo>
                  <a:cubicBezTo>
                    <a:pt x="14" y="16"/>
                    <a:pt x="14" y="16"/>
                    <a:pt x="14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968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4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4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4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64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64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6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100"/>
                            </p:stCondLst>
                            <p:childTnLst>
                              <p:par>
                                <p:cTn id="73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C00"/>
                                      </p:to>
                                    </p:animClr>
                                    <p:animClr clrSpc="rgb" dir="cw">
                                      <p:cBhvr>
                                        <p:cTn id="7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8C00"/>
                                      </p:to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600"/>
                            </p:stCondLst>
                            <p:childTnLst>
                              <p:par>
                                <p:cTn id="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6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200"/>
                            </p:stCondLst>
                            <p:childTnLst>
                              <p:par>
                                <p:cTn id="83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4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C2D91"/>
                                      </p:to>
                                    </p:animClr>
                                    <p:animClr clrSpc="rgb" dir="cw">
                                      <p:cBhvr>
                                        <p:cTn id="8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C2D91"/>
                                      </p:to>
                                    </p:animClr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700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700"/>
                            </p:stCondLst>
                            <p:childTnLst>
                              <p:par>
                                <p:cTn id="93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3B01"/>
                                      </p:to>
                                    </p:animClr>
                                    <p:animClr clrSpc="rgb" dir="cw">
                                      <p:cBhvr>
                                        <p:cTn id="95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3B01"/>
                                      </p:to>
                                    </p:animClr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7" grpId="0" animBg="1"/>
      <p:bldP spid="139" grpId="0" animBg="1"/>
      <p:bldP spid="141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g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18"/>
          <p:cNvSpPr>
            <a:spLocks noChangeAspect="1" noChangeArrowheads="1" noTextEdit="1"/>
          </p:cNvSpPr>
          <p:nvPr userDrawn="1"/>
        </p:nvSpPr>
        <p:spPr bwMode="auto">
          <a:xfrm>
            <a:off x="8056689" y="1470515"/>
            <a:ext cx="3570821" cy="3259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7822" tIns="43910" rIns="87822" bIns="43910" numCol="1" anchor="t" anchorCtr="0" compatLnSpc="1">
            <a:prstTxWarp prst="textNoShape">
              <a:avLst/>
            </a:prstTxWarp>
          </a:bodyPr>
          <a:lstStyle/>
          <a:p>
            <a:pPr defTabSz="895730">
              <a:defRPr/>
            </a:pPr>
            <a:endParaRPr lang="en-US" sz="1728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4" name="AutoShape 151"/>
          <p:cNvSpPr>
            <a:spLocks noChangeAspect="1" noChangeArrowheads="1" noTextEdit="1"/>
          </p:cNvSpPr>
          <p:nvPr userDrawn="1"/>
        </p:nvSpPr>
        <p:spPr bwMode="auto">
          <a:xfrm>
            <a:off x="8046017" y="4823130"/>
            <a:ext cx="3581494" cy="1505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7822" tIns="43910" rIns="87822" bIns="43910" numCol="1" anchor="t" anchorCtr="0" compatLnSpc="1">
            <a:prstTxWarp prst="textNoShape">
              <a:avLst/>
            </a:prstTxWarp>
          </a:bodyPr>
          <a:lstStyle/>
          <a:p>
            <a:pPr defTabSz="895730">
              <a:defRPr/>
            </a:pPr>
            <a:endParaRPr lang="en-US" sz="1728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5" name="AutoShape 167"/>
          <p:cNvSpPr>
            <a:spLocks noChangeAspect="1" noChangeArrowheads="1" noTextEdit="1"/>
          </p:cNvSpPr>
          <p:nvPr userDrawn="1"/>
        </p:nvSpPr>
        <p:spPr bwMode="auto">
          <a:xfrm>
            <a:off x="6190469" y="4823130"/>
            <a:ext cx="1664959" cy="1505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7822" tIns="43910" rIns="87822" bIns="43910" numCol="1" anchor="t" anchorCtr="0" compatLnSpc="1">
            <a:prstTxWarp prst="textNoShape">
              <a:avLst/>
            </a:prstTxWarp>
          </a:bodyPr>
          <a:lstStyle/>
          <a:p>
            <a:pPr defTabSz="895730">
              <a:defRPr/>
            </a:pPr>
            <a:endParaRPr lang="en-US" sz="1728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6" name="AutoShape 177"/>
          <p:cNvSpPr>
            <a:spLocks noChangeAspect="1" noChangeArrowheads="1" noTextEdit="1"/>
          </p:cNvSpPr>
          <p:nvPr userDrawn="1"/>
        </p:nvSpPr>
        <p:spPr bwMode="auto">
          <a:xfrm>
            <a:off x="4313576" y="4823130"/>
            <a:ext cx="1675633" cy="1505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7822" tIns="43910" rIns="87822" bIns="43910" numCol="1" anchor="t" anchorCtr="0" compatLnSpc="1">
            <a:prstTxWarp prst="textNoShape">
              <a:avLst/>
            </a:prstTxWarp>
          </a:bodyPr>
          <a:lstStyle/>
          <a:p>
            <a:pPr defTabSz="895730">
              <a:defRPr/>
            </a:pPr>
            <a:endParaRPr lang="en-US" sz="1728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7" name="AutoShape 219"/>
          <p:cNvSpPr>
            <a:spLocks noChangeAspect="1" noChangeArrowheads="1" noTextEdit="1"/>
          </p:cNvSpPr>
          <p:nvPr userDrawn="1"/>
        </p:nvSpPr>
        <p:spPr bwMode="auto">
          <a:xfrm>
            <a:off x="2436686" y="3177326"/>
            <a:ext cx="1675634" cy="150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7822" tIns="43910" rIns="87822" bIns="43910" numCol="1" anchor="t" anchorCtr="0" compatLnSpc="1">
            <a:prstTxWarp prst="textNoShape">
              <a:avLst/>
            </a:prstTxWarp>
          </a:bodyPr>
          <a:lstStyle/>
          <a:p>
            <a:pPr defTabSz="895730">
              <a:defRPr/>
            </a:pPr>
            <a:endParaRPr lang="en-US" sz="1728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8" name="AutoShape 257"/>
          <p:cNvSpPr>
            <a:spLocks noChangeAspect="1" noChangeArrowheads="1" noTextEdit="1"/>
          </p:cNvSpPr>
          <p:nvPr userDrawn="1"/>
        </p:nvSpPr>
        <p:spPr bwMode="auto">
          <a:xfrm>
            <a:off x="571992" y="3177326"/>
            <a:ext cx="1663435" cy="150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7822" tIns="43910" rIns="87822" bIns="43910" numCol="1" anchor="t" anchorCtr="0" compatLnSpc="1">
            <a:prstTxWarp prst="textNoShape">
              <a:avLst/>
            </a:prstTxWarp>
          </a:bodyPr>
          <a:lstStyle/>
          <a:p>
            <a:pPr defTabSz="895730">
              <a:defRPr/>
            </a:pPr>
            <a:endParaRPr lang="en-US" sz="1728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9" name="AutoShape 3"/>
          <p:cNvSpPr>
            <a:spLocks noChangeAspect="1" noChangeArrowheads="1" noTextEdit="1"/>
          </p:cNvSpPr>
          <p:nvPr userDrawn="1"/>
        </p:nvSpPr>
        <p:spPr bwMode="auto">
          <a:xfrm>
            <a:off x="571992" y="1470512"/>
            <a:ext cx="1663436" cy="1514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7822" tIns="43910" rIns="87822" bIns="43910" numCol="1" anchor="t" anchorCtr="0" compatLnSpc="1">
            <a:prstTxWarp prst="textNoShape">
              <a:avLst/>
            </a:prstTxWarp>
          </a:bodyPr>
          <a:lstStyle/>
          <a:p>
            <a:pPr defTabSz="895730">
              <a:defRPr/>
            </a:pPr>
            <a:endParaRPr lang="en-US" sz="1728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10" name="AutoShape 77"/>
          <p:cNvSpPr>
            <a:spLocks noChangeAspect="1" noChangeArrowheads="1" noTextEdit="1"/>
          </p:cNvSpPr>
          <p:nvPr userDrawn="1"/>
        </p:nvSpPr>
        <p:spPr bwMode="auto">
          <a:xfrm>
            <a:off x="4313578" y="1470516"/>
            <a:ext cx="1675632" cy="15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7822" tIns="43910" rIns="87822" bIns="43910" numCol="1" anchor="t" anchorCtr="0" compatLnSpc="1">
            <a:prstTxWarp prst="textNoShape">
              <a:avLst/>
            </a:prstTxWarp>
          </a:bodyPr>
          <a:lstStyle/>
          <a:p>
            <a:pPr defTabSz="895730">
              <a:defRPr/>
            </a:pPr>
            <a:endParaRPr lang="en-US" sz="1728">
              <a:solidFill>
                <a:srgbClr val="404040"/>
              </a:solidFill>
              <a:latin typeface="Segoe UI"/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440076" y="1188524"/>
            <a:ext cx="5412644" cy="1828239"/>
            <a:chOff x="446695" y="1211263"/>
            <a:chExt cx="5524839" cy="1865385"/>
          </a:xfrm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446695" y="1211263"/>
              <a:ext cx="5524839" cy="186538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182806" tIns="44802" rIns="89606" bIns="44802" numCol="1" anchor="ctr" anchorCtr="0" compatLnSpc="1">
              <a:prstTxWarp prst="textNoShape">
                <a:avLst/>
              </a:prstTxWarp>
            </a:bodyPr>
            <a:lstStyle/>
            <a:p>
              <a:pPr defTabSz="895730">
                <a:lnSpc>
                  <a:spcPct val="80000"/>
                </a:lnSpc>
                <a:spcBef>
                  <a:spcPts val="575"/>
                </a:spcBef>
                <a:spcAft>
                  <a:spcPts val="575"/>
                </a:spcAft>
                <a:defRPr/>
              </a:pPr>
              <a:r>
                <a:rPr lang="en-US" sz="3918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Office 365 Network</a:t>
              </a:r>
            </a:p>
            <a:p>
              <a:pPr defTabSz="895730">
                <a:lnSpc>
                  <a:spcPct val="80000"/>
                </a:lnSpc>
                <a:spcBef>
                  <a:spcPts val="575"/>
                </a:spcBef>
                <a:spcAft>
                  <a:spcPts val="575"/>
                </a:spcAft>
                <a:defRPr/>
              </a:pPr>
              <a:r>
                <a:rPr lang="en-US" sz="1763" u="sng" dirty="0">
                  <a:solidFill>
                    <a:schemeClr val="bg1"/>
                  </a:solidFill>
                  <a:latin typeface="Segoe UI"/>
                </a:rPr>
                <a:t>https://www.yammer.com/itpronetwork </a:t>
              </a:r>
            </a:p>
          </p:txBody>
        </p:sp>
        <p:sp>
          <p:nvSpPr>
            <p:cNvPr id="13" name="Freeform 9"/>
            <p:cNvSpPr>
              <a:spLocks noChangeAspect="1" noEditPoints="1"/>
            </p:cNvSpPr>
            <p:nvPr/>
          </p:nvSpPr>
          <p:spPr bwMode="black">
            <a:xfrm>
              <a:off x="4932958" y="1756934"/>
              <a:ext cx="865676" cy="818616"/>
            </a:xfrm>
            <a:custGeom>
              <a:avLst/>
              <a:gdLst>
                <a:gd name="T0" fmla="*/ 513 w 589"/>
                <a:gd name="T1" fmla="*/ 0 h 556"/>
                <a:gd name="T2" fmla="*/ 76 w 589"/>
                <a:gd name="T3" fmla="*/ 0 h 556"/>
                <a:gd name="T4" fmla="*/ 0 w 589"/>
                <a:gd name="T5" fmla="*/ 76 h 556"/>
                <a:gd name="T6" fmla="*/ 0 w 589"/>
                <a:gd name="T7" fmla="*/ 412 h 556"/>
                <a:gd name="T8" fmla="*/ 76 w 589"/>
                <a:gd name="T9" fmla="*/ 488 h 556"/>
                <a:gd name="T10" fmla="*/ 155 w 589"/>
                <a:gd name="T11" fmla="*/ 488 h 556"/>
                <a:gd name="T12" fmla="*/ 155 w 589"/>
                <a:gd name="T13" fmla="*/ 556 h 556"/>
                <a:gd name="T14" fmla="*/ 251 w 589"/>
                <a:gd name="T15" fmla="*/ 488 h 556"/>
                <a:gd name="T16" fmla="*/ 513 w 589"/>
                <a:gd name="T17" fmla="*/ 488 h 556"/>
                <a:gd name="T18" fmla="*/ 589 w 589"/>
                <a:gd name="T19" fmla="*/ 412 h 556"/>
                <a:gd name="T20" fmla="*/ 589 w 589"/>
                <a:gd name="T21" fmla="*/ 76 h 556"/>
                <a:gd name="T22" fmla="*/ 513 w 589"/>
                <a:gd name="T23" fmla="*/ 0 h 556"/>
                <a:gd name="T24" fmla="*/ 413 w 589"/>
                <a:gd name="T25" fmla="*/ 119 h 556"/>
                <a:gd name="T26" fmla="*/ 439 w 589"/>
                <a:gd name="T27" fmla="*/ 126 h 556"/>
                <a:gd name="T28" fmla="*/ 432 w 589"/>
                <a:gd name="T29" fmla="*/ 153 h 556"/>
                <a:gd name="T30" fmla="*/ 322 w 589"/>
                <a:gd name="T31" fmla="*/ 193 h 556"/>
                <a:gd name="T32" fmla="*/ 413 w 589"/>
                <a:gd name="T33" fmla="*/ 119 h 556"/>
                <a:gd name="T34" fmla="*/ 315 w 589"/>
                <a:gd name="T35" fmla="*/ 108 h 556"/>
                <a:gd name="T36" fmla="*/ 314 w 589"/>
                <a:gd name="T37" fmla="*/ 109 h 556"/>
                <a:gd name="T38" fmla="*/ 315 w 589"/>
                <a:gd name="T39" fmla="*/ 109 h 556"/>
                <a:gd name="T40" fmla="*/ 313 w 589"/>
                <a:gd name="T41" fmla="*/ 113 h 556"/>
                <a:gd name="T42" fmla="*/ 223 w 589"/>
                <a:gd name="T43" fmla="*/ 337 h 556"/>
                <a:gd name="T44" fmla="*/ 144 w 589"/>
                <a:gd name="T45" fmla="*/ 405 h 556"/>
                <a:gd name="T46" fmla="*/ 123 w 589"/>
                <a:gd name="T47" fmla="*/ 403 h 556"/>
                <a:gd name="T48" fmla="*/ 111 w 589"/>
                <a:gd name="T49" fmla="*/ 381 h 556"/>
                <a:gd name="T50" fmla="*/ 129 w 589"/>
                <a:gd name="T51" fmla="*/ 368 h 556"/>
                <a:gd name="T52" fmla="*/ 141 w 589"/>
                <a:gd name="T53" fmla="*/ 368 h 556"/>
                <a:gd name="T54" fmla="*/ 185 w 589"/>
                <a:gd name="T55" fmla="*/ 329 h 556"/>
                <a:gd name="T56" fmla="*/ 190 w 589"/>
                <a:gd name="T57" fmla="*/ 318 h 556"/>
                <a:gd name="T58" fmla="*/ 104 w 589"/>
                <a:gd name="T59" fmla="*/ 107 h 556"/>
                <a:gd name="T60" fmla="*/ 116 w 589"/>
                <a:gd name="T61" fmla="*/ 81 h 556"/>
                <a:gd name="T62" fmla="*/ 143 w 589"/>
                <a:gd name="T63" fmla="*/ 91 h 556"/>
                <a:gd name="T64" fmla="*/ 144 w 589"/>
                <a:gd name="T65" fmla="*/ 94 h 556"/>
                <a:gd name="T66" fmla="*/ 144 w 589"/>
                <a:gd name="T67" fmla="*/ 94 h 556"/>
                <a:gd name="T68" fmla="*/ 211 w 589"/>
                <a:gd name="T69" fmla="*/ 265 h 556"/>
                <a:gd name="T70" fmla="*/ 213 w 589"/>
                <a:gd name="T71" fmla="*/ 265 h 556"/>
                <a:gd name="T72" fmla="*/ 276 w 589"/>
                <a:gd name="T73" fmla="*/ 97 h 556"/>
                <a:gd name="T74" fmla="*/ 277 w 589"/>
                <a:gd name="T75" fmla="*/ 97 h 556"/>
                <a:gd name="T76" fmla="*/ 277 w 589"/>
                <a:gd name="T77" fmla="*/ 96 h 556"/>
                <a:gd name="T78" fmla="*/ 277 w 589"/>
                <a:gd name="T79" fmla="*/ 95 h 556"/>
                <a:gd name="T80" fmla="*/ 302 w 589"/>
                <a:gd name="T81" fmla="*/ 83 h 556"/>
                <a:gd name="T82" fmla="*/ 315 w 589"/>
                <a:gd name="T83" fmla="*/ 108 h 556"/>
                <a:gd name="T84" fmla="*/ 439 w 589"/>
                <a:gd name="T85" fmla="*/ 363 h 556"/>
                <a:gd name="T86" fmla="*/ 413 w 589"/>
                <a:gd name="T87" fmla="*/ 370 h 556"/>
                <a:gd name="T88" fmla="*/ 322 w 589"/>
                <a:gd name="T89" fmla="*/ 296 h 556"/>
                <a:gd name="T90" fmla="*/ 432 w 589"/>
                <a:gd name="T91" fmla="*/ 336 h 556"/>
                <a:gd name="T92" fmla="*/ 439 w 589"/>
                <a:gd name="T93" fmla="*/ 363 h 556"/>
                <a:gd name="T94" fmla="*/ 467 w 589"/>
                <a:gd name="T95" fmla="*/ 263 h 556"/>
                <a:gd name="T96" fmla="*/ 351 w 589"/>
                <a:gd name="T97" fmla="*/ 244 h 556"/>
                <a:gd name="T98" fmla="*/ 467 w 589"/>
                <a:gd name="T99" fmla="*/ 224 h 556"/>
                <a:gd name="T100" fmla="*/ 486 w 589"/>
                <a:gd name="T101" fmla="*/ 243 h 556"/>
                <a:gd name="T102" fmla="*/ 467 w 589"/>
                <a:gd name="T103" fmla="*/ 263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89" h="556">
                  <a:moveTo>
                    <a:pt x="513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35" y="0"/>
                    <a:pt x="0" y="34"/>
                    <a:pt x="0" y="76"/>
                  </a:cubicBezTo>
                  <a:cubicBezTo>
                    <a:pt x="0" y="412"/>
                    <a:pt x="0" y="412"/>
                    <a:pt x="0" y="412"/>
                  </a:cubicBezTo>
                  <a:cubicBezTo>
                    <a:pt x="0" y="454"/>
                    <a:pt x="35" y="488"/>
                    <a:pt x="76" y="488"/>
                  </a:cubicBezTo>
                  <a:cubicBezTo>
                    <a:pt x="155" y="488"/>
                    <a:pt x="155" y="488"/>
                    <a:pt x="155" y="488"/>
                  </a:cubicBezTo>
                  <a:cubicBezTo>
                    <a:pt x="155" y="556"/>
                    <a:pt x="155" y="556"/>
                    <a:pt x="155" y="556"/>
                  </a:cubicBezTo>
                  <a:cubicBezTo>
                    <a:pt x="251" y="488"/>
                    <a:pt x="251" y="488"/>
                    <a:pt x="251" y="488"/>
                  </a:cubicBezTo>
                  <a:cubicBezTo>
                    <a:pt x="513" y="488"/>
                    <a:pt x="513" y="488"/>
                    <a:pt x="513" y="488"/>
                  </a:cubicBezTo>
                  <a:cubicBezTo>
                    <a:pt x="554" y="488"/>
                    <a:pt x="589" y="454"/>
                    <a:pt x="589" y="41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34"/>
                    <a:pt x="554" y="0"/>
                    <a:pt x="513" y="0"/>
                  </a:cubicBezTo>
                  <a:close/>
                  <a:moveTo>
                    <a:pt x="413" y="119"/>
                  </a:moveTo>
                  <a:cubicBezTo>
                    <a:pt x="422" y="114"/>
                    <a:pt x="434" y="117"/>
                    <a:pt x="439" y="126"/>
                  </a:cubicBezTo>
                  <a:cubicBezTo>
                    <a:pt x="445" y="136"/>
                    <a:pt x="441" y="147"/>
                    <a:pt x="432" y="153"/>
                  </a:cubicBezTo>
                  <a:cubicBezTo>
                    <a:pt x="423" y="158"/>
                    <a:pt x="328" y="203"/>
                    <a:pt x="322" y="193"/>
                  </a:cubicBezTo>
                  <a:cubicBezTo>
                    <a:pt x="317" y="184"/>
                    <a:pt x="403" y="124"/>
                    <a:pt x="413" y="119"/>
                  </a:cubicBezTo>
                  <a:close/>
                  <a:moveTo>
                    <a:pt x="315" y="108"/>
                  </a:moveTo>
                  <a:cubicBezTo>
                    <a:pt x="315" y="108"/>
                    <a:pt x="315" y="108"/>
                    <a:pt x="314" y="109"/>
                  </a:cubicBezTo>
                  <a:cubicBezTo>
                    <a:pt x="315" y="109"/>
                    <a:pt x="315" y="109"/>
                    <a:pt x="315" y="109"/>
                  </a:cubicBezTo>
                  <a:cubicBezTo>
                    <a:pt x="314" y="110"/>
                    <a:pt x="314" y="111"/>
                    <a:pt x="313" y="113"/>
                  </a:cubicBezTo>
                  <a:cubicBezTo>
                    <a:pt x="309" y="122"/>
                    <a:pt x="223" y="337"/>
                    <a:pt x="223" y="337"/>
                  </a:cubicBezTo>
                  <a:cubicBezTo>
                    <a:pt x="207" y="377"/>
                    <a:pt x="191" y="405"/>
                    <a:pt x="144" y="405"/>
                  </a:cubicBezTo>
                  <a:cubicBezTo>
                    <a:pt x="137" y="405"/>
                    <a:pt x="130" y="404"/>
                    <a:pt x="123" y="403"/>
                  </a:cubicBezTo>
                  <a:cubicBezTo>
                    <a:pt x="114" y="400"/>
                    <a:pt x="108" y="391"/>
                    <a:pt x="111" y="381"/>
                  </a:cubicBezTo>
                  <a:cubicBezTo>
                    <a:pt x="113" y="373"/>
                    <a:pt x="121" y="367"/>
                    <a:pt x="129" y="368"/>
                  </a:cubicBezTo>
                  <a:cubicBezTo>
                    <a:pt x="130" y="368"/>
                    <a:pt x="138" y="368"/>
                    <a:pt x="141" y="368"/>
                  </a:cubicBezTo>
                  <a:cubicBezTo>
                    <a:pt x="167" y="368"/>
                    <a:pt x="176" y="353"/>
                    <a:pt x="185" y="329"/>
                  </a:cubicBezTo>
                  <a:cubicBezTo>
                    <a:pt x="190" y="318"/>
                    <a:pt x="190" y="318"/>
                    <a:pt x="190" y="318"/>
                  </a:cubicBezTo>
                  <a:cubicBezTo>
                    <a:pt x="190" y="318"/>
                    <a:pt x="112" y="128"/>
                    <a:pt x="104" y="107"/>
                  </a:cubicBezTo>
                  <a:cubicBezTo>
                    <a:pt x="100" y="96"/>
                    <a:pt x="106" y="85"/>
                    <a:pt x="116" y="81"/>
                  </a:cubicBezTo>
                  <a:cubicBezTo>
                    <a:pt x="127" y="77"/>
                    <a:pt x="138" y="82"/>
                    <a:pt x="143" y="91"/>
                  </a:cubicBezTo>
                  <a:cubicBezTo>
                    <a:pt x="144" y="94"/>
                    <a:pt x="144" y="94"/>
                    <a:pt x="144" y="94"/>
                  </a:cubicBezTo>
                  <a:cubicBezTo>
                    <a:pt x="144" y="94"/>
                    <a:pt x="144" y="94"/>
                    <a:pt x="144" y="94"/>
                  </a:cubicBezTo>
                  <a:cubicBezTo>
                    <a:pt x="211" y="265"/>
                    <a:pt x="211" y="265"/>
                    <a:pt x="211" y="265"/>
                  </a:cubicBezTo>
                  <a:cubicBezTo>
                    <a:pt x="213" y="265"/>
                    <a:pt x="213" y="265"/>
                    <a:pt x="213" y="265"/>
                  </a:cubicBezTo>
                  <a:cubicBezTo>
                    <a:pt x="213" y="265"/>
                    <a:pt x="270" y="115"/>
                    <a:pt x="276" y="97"/>
                  </a:cubicBezTo>
                  <a:cubicBezTo>
                    <a:pt x="277" y="97"/>
                    <a:pt x="277" y="97"/>
                    <a:pt x="277" y="97"/>
                  </a:cubicBezTo>
                  <a:cubicBezTo>
                    <a:pt x="277" y="96"/>
                    <a:pt x="277" y="96"/>
                    <a:pt x="277" y="96"/>
                  </a:cubicBezTo>
                  <a:cubicBezTo>
                    <a:pt x="277" y="96"/>
                    <a:pt x="277" y="95"/>
                    <a:pt x="277" y="95"/>
                  </a:cubicBezTo>
                  <a:cubicBezTo>
                    <a:pt x="281" y="85"/>
                    <a:pt x="292" y="80"/>
                    <a:pt x="302" y="83"/>
                  </a:cubicBezTo>
                  <a:cubicBezTo>
                    <a:pt x="312" y="86"/>
                    <a:pt x="318" y="97"/>
                    <a:pt x="315" y="108"/>
                  </a:cubicBezTo>
                  <a:close/>
                  <a:moveTo>
                    <a:pt x="439" y="363"/>
                  </a:moveTo>
                  <a:cubicBezTo>
                    <a:pt x="434" y="372"/>
                    <a:pt x="422" y="376"/>
                    <a:pt x="413" y="370"/>
                  </a:cubicBezTo>
                  <a:cubicBezTo>
                    <a:pt x="403" y="365"/>
                    <a:pt x="317" y="305"/>
                    <a:pt x="322" y="296"/>
                  </a:cubicBezTo>
                  <a:cubicBezTo>
                    <a:pt x="328" y="286"/>
                    <a:pt x="423" y="331"/>
                    <a:pt x="432" y="336"/>
                  </a:cubicBezTo>
                  <a:cubicBezTo>
                    <a:pt x="441" y="342"/>
                    <a:pt x="445" y="353"/>
                    <a:pt x="439" y="363"/>
                  </a:cubicBezTo>
                  <a:close/>
                  <a:moveTo>
                    <a:pt x="467" y="263"/>
                  </a:moveTo>
                  <a:cubicBezTo>
                    <a:pt x="456" y="263"/>
                    <a:pt x="351" y="255"/>
                    <a:pt x="351" y="244"/>
                  </a:cubicBezTo>
                  <a:cubicBezTo>
                    <a:pt x="351" y="234"/>
                    <a:pt x="456" y="224"/>
                    <a:pt x="467" y="224"/>
                  </a:cubicBezTo>
                  <a:cubicBezTo>
                    <a:pt x="477" y="224"/>
                    <a:pt x="486" y="232"/>
                    <a:pt x="486" y="243"/>
                  </a:cubicBezTo>
                  <a:cubicBezTo>
                    <a:pt x="486" y="254"/>
                    <a:pt x="477" y="263"/>
                    <a:pt x="467" y="2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913678">
                <a:defRPr/>
              </a:pPr>
              <a:endParaRPr lang="en-US" sz="1728" kern="0" dirty="0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8042426" y="1194772"/>
            <a:ext cx="3707105" cy="3550132"/>
            <a:chOff x="8206628" y="1217640"/>
            <a:chExt cx="3783948" cy="3622263"/>
          </a:xfrm>
        </p:grpSpPr>
        <p:grpSp>
          <p:nvGrpSpPr>
            <p:cNvPr id="15" name="Group 14"/>
            <p:cNvGrpSpPr/>
            <p:nvPr/>
          </p:nvGrpSpPr>
          <p:grpSpPr>
            <a:xfrm>
              <a:off x="10153592" y="1225066"/>
              <a:ext cx="1836984" cy="3614837"/>
              <a:chOff x="10153592" y="1225066"/>
              <a:chExt cx="1836984" cy="3614837"/>
            </a:xfrm>
          </p:grpSpPr>
          <p:sp>
            <p:nvSpPr>
              <p:cNvPr id="20" name="Rectangle 179"/>
              <p:cNvSpPr>
                <a:spLocks noChangeArrowheads="1"/>
              </p:cNvSpPr>
              <p:nvPr/>
            </p:nvSpPr>
            <p:spPr bwMode="auto">
              <a:xfrm>
                <a:off x="10153592" y="1225066"/>
                <a:ext cx="1836984" cy="361483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21" name="Freeform 316"/>
              <p:cNvSpPr>
                <a:spLocks/>
              </p:cNvSpPr>
              <p:nvPr/>
            </p:nvSpPr>
            <p:spPr bwMode="auto">
              <a:xfrm>
                <a:off x="10342441" y="3438133"/>
                <a:ext cx="1444690" cy="1092432"/>
              </a:xfrm>
              <a:custGeom>
                <a:avLst/>
                <a:gdLst>
                  <a:gd name="T0" fmla="*/ 1244 w 2575"/>
                  <a:gd name="T1" fmla="*/ 688 h 1947"/>
                  <a:gd name="T2" fmla="*/ 1541 w 2575"/>
                  <a:gd name="T3" fmla="*/ 140 h 1947"/>
                  <a:gd name="T4" fmla="*/ 1624 w 2575"/>
                  <a:gd name="T5" fmla="*/ 122 h 1947"/>
                  <a:gd name="T6" fmla="*/ 1701 w 2575"/>
                  <a:gd name="T7" fmla="*/ 67 h 1947"/>
                  <a:gd name="T8" fmla="*/ 1736 w 2575"/>
                  <a:gd name="T9" fmla="*/ 115 h 1947"/>
                  <a:gd name="T10" fmla="*/ 1710 w 2575"/>
                  <a:gd name="T11" fmla="*/ 202 h 1947"/>
                  <a:gd name="T12" fmla="*/ 2253 w 2575"/>
                  <a:gd name="T13" fmla="*/ 661 h 1947"/>
                  <a:gd name="T14" fmla="*/ 2294 w 2575"/>
                  <a:gd name="T15" fmla="*/ 706 h 1947"/>
                  <a:gd name="T16" fmla="*/ 2564 w 2575"/>
                  <a:gd name="T17" fmla="*/ 695 h 1947"/>
                  <a:gd name="T18" fmla="*/ 2339 w 2575"/>
                  <a:gd name="T19" fmla="*/ 828 h 1947"/>
                  <a:gd name="T20" fmla="*/ 2337 w 2575"/>
                  <a:gd name="T21" fmla="*/ 849 h 1947"/>
                  <a:gd name="T22" fmla="*/ 2575 w 2575"/>
                  <a:gd name="T23" fmla="*/ 865 h 1947"/>
                  <a:gd name="T24" fmla="*/ 2273 w 2575"/>
                  <a:gd name="T25" fmla="*/ 984 h 1947"/>
                  <a:gd name="T26" fmla="*/ 1768 w 2575"/>
                  <a:gd name="T27" fmla="*/ 1630 h 1947"/>
                  <a:gd name="T28" fmla="*/ 0 w 2575"/>
                  <a:gd name="T29" fmla="*/ 1328 h 1947"/>
                  <a:gd name="T30" fmla="*/ 951 w 2575"/>
                  <a:gd name="T31" fmla="*/ 1291 h 1947"/>
                  <a:gd name="T32" fmla="*/ 862 w 2575"/>
                  <a:gd name="T33" fmla="*/ 1069 h 1947"/>
                  <a:gd name="T34" fmla="*/ 574 w 2575"/>
                  <a:gd name="T35" fmla="*/ 940 h 1947"/>
                  <a:gd name="T36" fmla="*/ 585 w 2575"/>
                  <a:gd name="T37" fmla="*/ 881 h 1947"/>
                  <a:gd name="T38" fmla="*/ 722 w 2575"/>
                  <a:gd name="T39" fmla="*/ 839 h 1947"/>
                  <a:gd name="T40" fmla="*/ 453 w 2575"/>
                  <a:gd name="T41" fmla="*/ 615 h 1947"/>
                  <a:gd name="T42" fmla="*/ 475 w 2575"/>
                  <a:gd name="T43" fmla="*/ 571 h 1947"/>
                  <a:gd name="T44" fmla="*/ 592 w 2575"/>
                  <a:gd name="T45" fmla="*/ 557 h 1947"/>
                  <a:gd name="T46" fmla="*/ 388 w 2575"/>
                  <a:gd name="T47" fmla="*/ 303 h 1947"/>
                  <a:gd name="T48" fmla="*/ 457 w 2575"/>
                  <a:gd name="T49" fmla="*/ 259 h 1947"/>
                  <a:gd name="T50" fmla="*/ 1244 w 2575"/>
                  <a:gd name="T51" fmla="*/ 688 h 1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75" h="1947">
                    <a:moveTo>
                      <a:pt x="1244" y="688"/>
                    </a:moveTo>
                    <a:cubicBezTo>
                      <a:pt x="1326" y="429"/>
                      <a:pt x="1427" y="262"/>
                      <a:pt x="1541" y="140"/>
                    </a:cubicBezTo>
                    <a:cubicBezTo>
                      <a:pt x="1628" y="51"/>
                      <a:pt x="1674" y="21"/>
                      <a:pt x="1624" y="122"/>
                    </a:cubicBezTo>
                    <a:cubicBezTo>
                      <a:pt x="1644" y="103"/>
                      <a:pt x="1676" y="78"/>
                      <a:pt x="1701" y="67"/>
                    </a:cubicBezTo>
                    <a:cubicBezTo>
                      <a:pt x="1843" y="0"/>
                      <a:pt x="1832" y="55"/>
                      <a:pt x="1736" y="115"/>
                    </a:cubicBezTo>
                    <a:cubicBezTo>
                      <a:pt x="1999" y="21"/>
                      <a:pt x="1989" y="140"/>
                      <a:pt x="1710" y="202"/>
                    </a:cubicBezTo>
                    <a:cubicBezTo>
                      <a:pt x="1939" y="207"/>
                      <a:pt x="2182" y="351"/>
                      <a:pt x="2253" y="661"/>
                    </a:cubicBezTo>
                    <a:cubicBezTo>
                      <a:pt x="2262" y="704"/>
                      <a:pt x="2250" y="700"/>
                      <a:pt x="2294" y="706"/>
                    </a:cubicBezTo>
                    <a:cubicBezTo>
                      <a:pt x="2387" y="725"/>
                      <a:pt x="2477" y="723"/>
                      <a:pt x="2564" y="695"/>
                    </a:cubicBezTo>
                    <a:cubicBezTo>
                      <a:pt x="2554" y="759"/>
                      <a:pt x="2470" y="800"/>
                      <a:pt x="2339" y="828"/>
                    </a:cubicBezTo>
                    <a:cubicBezTo>
                      <a:pt x="2289" y="839"/>
                      <a:pt x="2280" y="835"/>
                      <a:pt x="2337" y="849"/>
                    </a:cubicBezTo>
                    <a:cubicBezTo>
                      <a:pt x="2410" y="865"/>
                      <a:pt x="2490" y="869"/>
                      <a:pt x="2575" y="865"/>
                    </a:cubicBezTo>
                    <a:cubicBezTo>
                      <a:pt x="2509" y="943"/>
                      <a:pt x="2403" y="982"/>
                      <a:pt x="2273" y="984"/>
                    </a:cubicBezTo>
                    <a:cubicBezTo>
                      <a:pt x="2191" y="1282"/>
                      <a:pt x="2005" y="1497"/>
                      <a:pt x="1768" y="1630"/>
                    </a:cubicBezTo>
                    <a:cubicBezTo>
                      <a:pt x="1212" y="1947"/>
                      <a:pt x="405" y="1901"/>
                      <a:pt x="0" y="1328"/>
                    </a:cubicBezTo>
                    <a:cubicBezTo>
                      <a:pt x="265" y="1536"/>
                      <a:pt x="658" y="1582"/>
                      <a:pt x="951" y="1291"/>
                    </a:cubicBezTo>
                    <a:cubicBezTo>
                      <a:pt x="759" y="1291"/>
                      <a:pt x="711" y="1147"/>
                      <a:pt x="862" y="1069"/>
                    </a:cubicBezTo>
                    <a:cubicBezTo>
                      <a:pt x="718" y="1066"/>
                      <a:pt x="626" y="1023"/>
                      <a:pt x="574" y="940"/>
                    </a:cubicBezTo>
                    <a:cubicBezTo>
                      <a:pt x="553" y="908"/>
                      <a:pt x="553" y="906"/>
                      <a:pt x="585" y="881"/>
                    </a:cubicBezTo>
                    <a:cubicBezTo>
                      <a:pt x="622" y="855"/>
                      <a:pt x="672" y="844"/>
                      <a:pt x="722" y="839"/>
                    </a:cubicBezTo>
                    <a:cubicBezTo>
                      <a:pt x="574" y="796"/>
                      <a:pt x="485" y="718"/>
                      <a:pt x="453" y="615"/>
                    </a:cubicBezTo>
                    <a:cubicBezTo>
                      <a:pt x="441" y="578"/>
                      <a:pt x="439" y="580"/>
                      <a:pt x="475" y="571"/>
                    </a:cubicBezTo>
                    <a:cubicBezTo>
                      <a:pt x="510" y="564"/>
                      <a:pt x="553" y="557"/>
                      <a:pt x="592" y="557"/>
                    </a:cubicBezTo>
                    <a:cubicBezTo>
                      <a:pt x="475" y="486"/>
                      <a:pt x="407" y="399"/>
                      <a:pt x="388" y="303"/>
                    </a:cubicBezTo>
                    <a:cubicBezTo>
                      <a:pt x="372" y="211"/>
                      <a:pt x="388" y="234"/>
                      <a:pt x="457" y="259"/>
                    </a:cubicBezTo>
                    <a:cubicBezTo>
                      <a:pt x="761" y="376"/>
                      <a:pt x="1063" y="502"/>
                      <a:pt x="1244" y="68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8206628" y="1217640"/>
              <a:ext cx="3783948" cy="1856191"/>
              <a:chOff x="8206628" y="1217640"/>
              <a:chExt cx="3783948" cy="1856191"/>
            </a:xfrm>
          </p:grpSpPr>
          <p:sp>
            <p:nvSpPr>
              <p:cNvPr id="17" name="Rectangle 120"/>
              <p:cNvSpPr>
                <a:spLocks noChangeArrowheads="1"/>
              </p:cNvSpPr>
              <p:nvPr/>
            </p:nvSpPr>
            <p:spPr bwMode="auto">
              <a:xfrm>
                <a:off x="8206628" y="1217640"/>
                <a:ext cx="3783948" cy="1856191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8" name="Rectangle 103"/>
              <p:cNvSpPr/>
              <p:nvPr/>
            </p:nvSpPr>
            <p:spPr>
              <a:xfrm>
                <a:off x="8232083" y="2234890"/>
                <a:ext cx="3633944" cy="363592"/>
              </a:xfrm>
              <a:prstGeom prst="rect">
                <a:avLst/>
              </a:prstGeom>
            </p:spPr>
            <p:txBody>
              <a:bodyPr wrap="square" lIns="0" rIns="0" bIns="89606" anchor="b" anchorCtr="0">
                <a:spAutoFit/>
              </a:bodyPr>
              <a:lstStyle/>
              <a:p>
                <a:pPr algn="ctr" defTabSz="895730">
                  <a:lnSpc>
                    <a:spcPct val="80000"/>
                  </a:lnSpc>
                  <a:spcBef>
                    <a:spcPts val="575"/>
                  </a:spcBef>
                  <a:spcAft>
                    <a:spcPts val="575"/>
                  </a:spcAft>
                  <a:defRPr/>
                </a:pPr>
                <a:r>
                  <a:rPr lang="en-US" sz="1763" u="sng" dirty="0">
                    <a:solidFill>
                      <a:schemeClr val="bg1"/>
                    </a:solidFill>
                    <a:latin typeface="Segoe UI"/>
                  </a:rPr>
                  <a:t>@</a:t>
                </a:r>
                <a:r>
                  <a:rPr lang="en-US" sz="1763" u="sng" dirty="0" err="1">
                    <a:solidFill>
                      <a:schemeClr val="bg1"/>
                    </a:solidFill>
                    <a:latin typeface="Segoe UI"/>
                  </a:rPr>
                  <a:t>OfficeDev</a:t>
                </a:r>
                <a:r>
                  <a:rPr lang="en-US" sz="1763" u="sng" dirty="0">
                    <a:solidFill>
                      <a:schemeClr val="bg1"/>
                    </a:solidFill>
                    <a:latin typeface="Segoe UI"/>
                  </a:rPr>
                  <a:t> </a:t>
                </a:r>
              </a:p>
            </p:txBody>
          </p:sp>
          <p:sp>
            <p:nvSpPr>
              <p:cNvPr id="19" name="Rectangle 104"/>
              <p:cNvSpPr/>
              <p:nvPr/>
            </p:nvSpPr>
            <p:spPr>
              <a:xfrm>
                <a:off x="8247644" y="1490659"/>
                <a:ext cx="3644837" cy="863080"/>
              </a:xfrm>
              <a:prstGeom prst="rect">
                <a:avLst/>
              </a:prstGeom>
            </p:spPr>
            <p:txBody>
              <a:bodyPr wrap="square" lIns="179213" tIns="143370" rIns="179213" bIns="89606">
                <a:spAutoFit/>
              </a:bodyPr>
              <a:lstStyle/>
              <a:p>
                <a:pPr algn="ctr" defTabSz="895730">
                  <a:spcBef>
                    <a:spcPts val="575"/>
                  </a:spcBef>
                  <a:spcAft>
                    <a:spcPts val="575"/>
                  </a:spcAft>
                  <a:defRPr/>
                </a:pPr>
                <a:r>
                  <a:rPr lang="en-US" sz="3918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Light"/>
                  </a:rPr>
                  <a:t>Twitter</a:t>
                </a:r>
              </a:p>
            </p:txBody>
          </p:sp>
        </p:grpSp>
      </p:grpSp>
      <p:grpSp>
        <p:nvGrpSpPr>
          <p:cNvPr id="22" name="Group 21"/>
          <p:cNvGrpSpPr/>
          <p:nvPr userDrawn="1"/>
        </p:nvGrpSpPr>
        <p:grpSpPr>
          <a:xfrm>
            <a:off x="8057669" y="3094333"/>
            <a:ext cx="1798924" cy="1650572"/>
            <a:chOff x="8272463" y="3235325"/>
            <a:chExt cx="1761331" cy="1615428"/>
          </a:xfrm>
        </p:grpSpPr>
        <p:sp>
          <p:nvSpPr>
            <p:cNvPr id="23" name="Rectangle 179"/>
            <p:cNvSpPr>
              <a:spLocks noChangeArrowheads="1"/>
            </p:cNvSpPr>
            <p:nvPr/>
          </p:nvSpPr>
          <p:spPr bwMode="auto">
            <a:xfrm>
              <a:off x="8272463" y="3235325"/>
              <a:ext cx="1761331" cy="16154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895730">
                <a:defRPr/>
              </a:pPr>
              <a:endParaRPr lang="en-US" sz="1728">
                <a:solidFill>
                  <a:srgbClr val="404040"/>
                </a:solidFill>
                <a:latin typeface="Segoe UI"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8385175" y="3462338"/>
              <a:ext cx="1535113" cy="1117599"/>
              <a:chOff x="8385175" y="3462338"/>
              <a:chExt cx="1535113" cy="1117599"/>
            </a:xfrm>
          </p:grpSpPr>
          <p:sp>
            <p:nvSpPr>
              <p:cNvPr id="25" name="AutoShape 333"/>
              <p:cNvSpPr>
                <a:spLocks noChangeAspect="1" noChangeArrowheads="1" noTextEdit="1"/>
              </p:cNvSpPr>
              <p:nvPr/>
            </p:nvSpPr>
            <p:spPr bwMode="auto">
              <a:xfrm>
                <a:off x="8385175" y="3462338"/>
                <a:ext cx="1535113" cy="11160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26" name="Freeform 335"/>
              <p:cNvSpPr>
                <a:spLocks/>
              </p:cNvSpPr>
              <p:nvPr/>
            </p:nvSpPr>
            <p:spPr bwMode="auto">
              <a:xfrm>
                <a:off x="9421813" y="3917950"/>
                <a:ext cx="498475" cy="661987"/>
              </a:xfrm>
              <a:custGeom>
                <a:avLst/>
                <a:gdLst>
                  <a:gd name="T0" fmla="*/ 227 w 227"/>
                  <a:gd name="T1" fmla="*/ 301 h 301"/>
                  <a:gd name="T2" fmla="*/ 162 w 227"/>
                  <a:gd name="T3" fmla="*/ 178 h 301"/>
                  <a:gd name="T4" fmla="*/ 168 w 227"/>
                  <a:gd name="T5" fmla="*/ 138 h 301"/>
                  <a:gd name="T6" fmla="*/ 168 w 227"/>
                  <a:gd name="T7" fmla="*/ 91 h 301"/>
                  <a:gd name="T8" fmla="*/ 90 w 227"/>
                  <a:gd name="T9" fmla="*/ 0 h 301"/>
                  <a:gd name="T10" fmla="*/ 0 w 227"/>
                  <a:gd name="T11" fmla="*/ 91 h 301"/>
                  <a:gd name="T12" fmla="*/ 0 w 227"/>
                  <a:gd name="T13" fmla="*/ 138 h 301"/>
                  <a:gd name="T14" fmla="*/ 51 w 227"/>
                  <a:gd name="T15" fmla="*/ 219 h 301"/>
                  <a:gd name="T16" fmla="*/ 77 w 227"/>
                  <a:gd name="T17" fmla="*/ 301 h 301"/>
                  <a:gd name="T18" fmla="*/ 227 w 227"/>
                  <a:gd name="T19" fmla="*/ 301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7" h="301">
                    <a:moveTo>
                      <a:pt x="227" y="301"/>
                    </a:moveTo>
                    <a:cubicBezTo>
                      <a:pt x="162" y="178"/>
                      <a:pt x="162" y="178"/>
                      <a:pt x="162" y="178"/>
                    </a:cubicBezTo>
                    <a:cubicBezTo>
                      <a:pt x="166" y="166"/>
                      <a:pt x="168" y="153"/>
                      <a:pt x="168" y="138"/>
                    </a:cubicBezTo>
                    <a:cubicBezTo>
                      <a:pt x="168" y="91"/>
                      <a:pt x="168" y="91"/>
                      <a:pt x="168" y="91"/>
                    </a:cubicBezTo>
                    <a:cubicBezTo>
                      <a:pt x="168" y="41"/>
                      <a:pt x="140" y="0"/>
                      <a:pt x="90" y="0"/>
                    </a:cubicBezTo>
                    <a:cubicBezTo>
                      <a:pt x="41" y="0"/>
                      <a:pt x="0" y="41"/>
                      <a:pt x="0" y="91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0" y="174"/>
                      <a:pt x="21" y="205"/>
                      <a:pt x="51" y="219"/>
                    </a:cubicBezTo>
                    <a:cubicBezTo>
                      <a:pt x="77" y="301"/>
                      <a:pt x="77" y="301"/>
                      <a:pt x="77" y="301"/>
                    </a:cubicBezTo>
                    <a:lnTo>
                      <a:pt x="227" y="301"/>
                    </a:lnTo>
                    <a:close/>
                  </a:path>
                </a:pathLst>
              </a:custGeom>
              <a:solidFill>
                <a:srgbClr val="6D5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27" name="Freeform 336"/>
              <p:cNvSpPr>
                <a:spLocks/>
              </p:cNvSpPr>
              <p:nvPr/>
            </p:nvSpPr>
            <p:spPr bwMode="auto">
              <a:xfrm>
                <a:off x="9428163" y="4271963"/>
                <a:ext cx="136525" cy="88900"/>
              </a:xfrm>
              <a:custGeom>
                <a:avLst/>
                <a:gdLst>
                  <a:gd name="T0" fmla="*/ 23 w 62"/>
                  <a:gd name="T1" fmla="*/ 40 h 40"/>
                  <a:gd name="T2" fmla="*/ 62 w 62"/>
                  <a:gd name="T3" fmla="*/ 0 h 40"/>
                  <a:gd name="T4" fmla="*/ 0 w 62"/>
                  <a:gd name="T5" fmla="*/ 0 h 40"/>
                  <a:gd name="T6" fmla="*/ 23 w 62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" h="40">
                    <a:moveTo>
                      <a:pt x="23" y="40"/>
                    </a:moveTo>
                    <a:cubicBezTo>
                      <a:pt x="62" y="0"/>
                      <a:pt x="62" y="0"/>
                      <a:pt x="6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15"/>
                      <a:pt x="12" y="29"/>
                      <a:pt x="23" y="40"/>
                    </a:cubicBezTo>
                    <a:close/>
                  </a:path>
                </a:pathLst>
              </a:custGeom>
              <a:solidFill>
                <a:srgbClr val="4937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28" name="Rectangle 337"/>
              <p:cNvSpPr>
                <a:spLocks noChangeArrowheads="1"/>
              </p:cNvSpPr>
              <p:nvPr/>
            </p:nvSpPr>
            <p:spPr bwMode="auto">
              <a:xfrm>
                <a:off x="8458200" y="3541713"/>
                <a:ext cx="1143000" cy="6556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29" name="Rectangle 338"/>
              <p:cNvSpPr>
                <a:spLocks noChangeArrowheads="1"/>
              </p:cNvSpPr>
              <p:nvPr/>
            </p:nvSpPr>
            <p:spPr bwMode="auto">
              <a:xfrm>
                <a:off x="8458200" y="3644900"/>
                <a:ext cx="211138" cy="55245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0" name="Rectangle 339"/>
              <p:cNvSpPr>
                <a:spLocks noChangeArrowheads="1"/>
              </p:cNvSpPr>
              <p:nvPr/>
            </p:nvSpPr>
            <p:spPr bwMode="auto">
              <a:xfrm>
                <a:off x="8472488" y="3552825"/>
                <a:ext cx="1138238" cy="92075"/>
              </a:xfrm>
              <a:prstGeom prst="rect">
                <a:avLst/>
              </a:pr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1" name="Freeform 340"/>
              <p:cNvSpPr>
                <a:spLocks noEditPoints="1"/>
              </p:cNvSpPr>
              <p:nvPr/>
            </p:nvSpPr>
            <p:spPr bwMode="auto">
              <a:xfrm>
                <a:off x="8385175" y="3463925"/>
                <a:ext cx="1304925" cy="812800"/>
              </a:xfrm>
              <a:custGeom>
                <a:avLst/>
                <a:gdLst>
                  <a:gd name="T0" fmla="*/ 585 w 594"/>
                  <a:gd name="T1" fmla="*/ 0 h 369"/>
                  <a:gd name="T2" fmla="*/ 8 w 594"/>
                  <a:gd name="T3" fmla="*/ 0 h 369"/>
                  <a:gd name="T4" fmla="*/ 0 w 594"/>
                  <a:gd name="T5" fmla="*/ 9 h 369"/>
                  <a:gd name="T6" fmla="*/ 0 w 594"/>
                  <a:gd name="T7" fmla="*/ 360 h 369"/>
                  <a:gd name="T8" fmla="*/ 8 w 594"/>
                  <a:gd name="T9" fmla="*/ 369 h 369"/>
                  <a:gd name="T10" fmla="*/ 585 w 594"/>
                  <a:gd name="T11" fmla="*/ 369 h 369"/>
                  <a:gd name="T12" fmla="*/ 594 w 594"/>
                  <a:gd name="T13" fmla="*/ 360 h 369"/>
                  <a:gd name="T14" fmla="*/ 594 w 594"/>
                  <a:gd name="T15" fmla="*/ 9 h 369"/>
                  <a:gd name="T16" fmla="*/ 585 w 594"/>
                  <a:gd name="T17" fmla="*/ 0 h 369"/>
                  <a:gd name="T18" fmla="*/ 548 w 594"/>
                  <a:gd name="T19" fmla="*/ 314 h 369"/>
                  <a:gd name="T20" fmla="*/ 541 w 594"/>
                  <a:gd name="T21" fmla="*/ 321 h 369"/>
                  <a:gd name="T22" fmla="*/ 53 w 594"/>
                  <a:gd name="T23" fmla="*/ 321 h 369"/>
                  <a:gd name="T24" fmla="*/ 46 w 594"/>
                  <a:gd name="T25" fmla="*/ 314 h 369"/>
                  <a:gd name="T26" fmla="*/ 46 w 594"/>
                  <a:gd name="T27" fmla="*/ 52 h 369"/>
                  <a:gd name="T28" fmla="*/ 53 w 594"/>
                  <a:gd name="T29" fmla="*/ 45 h 369"/>
                  <a:gd name="T30" fmla="*/ 541 w 594"/>
                  <a:gd name="T31" fmla="*/ 45 h 369"/>
                  <a:gd name="T32" fmla="*/ 548 w 594"/>
                  <a:gd name="T33" fmla="*/ 52 h 369"/>
                  <a:gd name="T34" fmla="*/ 548 w 594"/>
                  <a:gd name="T35" fmla="*/ 314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94" h="369">
                    <a:moveTo>
                      <a:pt x="585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60"/>
                      <a:pt x="0" y="360"/>
                      <a:pt x="0" y="360"/>
                    </a:cubicBezTo>
                    <a:cubicBezTo>
                      <a:pt x="0" y="365"/>
                      <a:pt x="4" y="369"/>
                      <a:pt x="8" y="369"/>
                    </a:cubicBezTo>
                    <a:cubicBezTo>
                      <a:pt x="585" y="369"/>
                      <a:pt x="585" y="369"/>
                      <a:pt x="585" y="369"/>
                    </a:cubicBezTo>
                    <a:cubicBezTo>
                      <a:pt x="590" y="369"/>
                      <a:pt x="594" y="365"/>
                      <a:pt x="594" y="360"/>
                    </a:cubicBezTo>
                    <a:cubicBezTo>
                      <a:pt x="594" y="9"/>
                      <a:pt x="594" y="9"/>
                      <a:pt x="594" y="9"/>
                    </a:cubicBezTo>
                    <a:cubicBezTo>
                      <a:pt x="594" y="4"/>
                      <a:pt x="590" y="0"/>
                      <a:pt x="585" y="0"/>
                    </a:cubicBezTo>
                    <a:close/>
                    <a:moveTo>
                      <a:pt x="548" y="314"/>
                    </a:moveTo>
                    <a:cubicBezTo>
                      <a:pt x="548" y="318"/>
                      <a:pt x="544" y="321"/>
                      <a:pt x="541" y="321"/>
                    </a:cubicBezTo>
                    <a:cubicBezTo>
                      <a:pt x="53" y="321"/>
                      <a:pt x="53" y="321"/>
                      <a:pt x="53" y="321"/>
                    </a:cubicBezTo>
                    <a:cubicBezTo>
                      <a:pt x="49" y="321"/>
                      <a:pt x="46" y="318"/>
                      <a:pt x="46" y="314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6" y="48"/>
                      <a:pt x="49" y="45"/>
                      <a:pt x="53" y="45"/>
                    </a:cubicBezTo>
                    <a:cubicBezTo>
                      <a:pt x="541" y="45"/>
                      <a:pt x="541" y="45"/>
                      <a:pt x="541" y="45"/>
                    </a:cubicBezTo>
                    <a:cubicBezTo>
                      <a:pt x="544" y="45"/>
                      <a:pt x="548" y="48"/>
                      <a:pt x="548" y="52"/>
                    </a:cubicBezTo>
                    <a:lnTo>
                      <a:pt x="548" y="3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2" name="Freeform 341"/>
              <p:cNvSpPr>
                <a:spLocks/>
              </p:cNvSpPr>
              <p:nvPr/>
            </p:nvSpPr>
            <p:spPr bwMode="auto">
              <a:xfrm>
                <a:off x="9010650" y="4197350"/>
                <a:ext cx="53975" cy="52387"/>
              </a:xfrm>
              <a:custGeom>
                <a:avLst/>
                <a:gdLst>
                  <a:gd name="T0" fmla="*/ 34 w 34"/>
                  <a:gd name="T1" fmla="*/ 33 h 33"/>
                  <a:gd name="T2" fmla="*/ 0 w 34"/>
                  <a:gd name="T3" fmla="*/ 29 h 33"/>
                  <a:gd name="T4" fmla="*/ 0 w 34"/>
                  <a:gd name="T5" fmla="*/ 6 h 33"/>
                  <a:gd name="T6" fmla="*/ 34 w 34"/>
                  <a:gd name="T7" fmla="*/ 0 h 33"/>
                  <a:gd name="T8" fmla="*/ 34 w 34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3">
                    <a:moveTo>
                      <a:pt x="34" y="33"/>
                    </a:moveTo>
                    <a:lnTo>
                      <a:pt x="0" y="29"/>
                    </a:lnTo>
                    <a:lnTo>
                      <a:pt x="0" y="6"/>
                    </a:lnTo>
                    <a:lnTo>
                      <a:pt x="34" y="0"/>
                    </a:lnTo>
                    <a:lnTo>
                      <a:pt x="34" y="33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3" name="Freeform 348"/>
              <p:cNvSpPr>
                <a:spLocks/>
              </p:cNvSpPr>
              <p:nvPr/>
            </p:nvSpPr>
            <p:spPr bwMode="auto">
              <a:xfrm>
                <a:off x="9629775" y="3830638"/>
                <a:ext cx="160338" cy="173037"/>
              </a:xfrm>
              <a:custGeom>
                <a:avLst/>
                <a:gdLst>
                  <a:gd name="T0" fmla="*/ 7 w 73"/>
                  <a:gd name="T1" fmla="*/ 13 h 79"/>
                  <a:gd name="T2" fmla="*/ 7 w 73"/>
                  <a:gd name="T3" fmla="*/ 39 h 79"/>
                  <a:gd name="T4" fmla="*/ 40 w 73"/>
                  <a:gd name="T5" fmla="*/ 72 h 79"/>
                  <a:gd name="T6" fmla="*/ 66 w 73"/>
                  <a:gd name="T7" fmla="*/ 72 h 79"/>
                  <a:gd name="T8" fmla="*/ 66 w 73"/>
                  <a:gd name="T9" fmla="*/ 46 h 79"/>
                  <a:gd name="T10" fmla="*/ 20 w 73"/>
                  <a:gd name="T11" fmla="*/ 0 h 79"/>
                  <a:gd name="T12" fmla="*/ 7 w 73"/>
                  <a:gd name="T13" fmla="*/ 13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79">
                    <a:moveTo>
                      <a:pt x="7" y="13"/>
                    </a:moveTo>
                    <a:cubicBezTo>
                      <a:pt x="0" y="20"/>
                      <a:pt x="0" y="32"/>
                      <a:pt x="7" y="39"/>
                    </a:cubicBezTo>
                    <a:cubicBezTo>
                      <a:pt x="40" y="72"/>
                      <a:pt x="40" y="72"/>
                      <a:pt x="40" y="72"/>
                    </a:cubicBezTo>
                    <a:cubicBezTo>
                      <a:pt x="47" y="79"/>
                      <a:pt x="59" y="79"/>
                      <a:pt x="66" y="72"/>
                    </a:cubicBezTo>
                    <a:cubicBezTo>
                      <a:pt x="73" y="65"/>
                      <a:pt x="73" y="53"/>
                      <a:pt x="66" y="46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7" y="13"/>
                    </a:lnTo>
                    <a:close/>
                  </a:path>
                </a:pathLst>
              </a:custGeom>
              <a:solidFill>
                <a:srgbClr val="6D5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4" name="Freeform 349"/>
              <p:cNvSpPr>
                <a:spLocks/>
              </p:cNvSpPr>
              <p:nvPr/>
            </p:nvSpPr>
            <p:spPr bwMode="auto">
              <a:xfrm>
                <a:off x="9691688" y="3906838"/>
                <a:ext cx="98425" cy="250825"/>
              </a:xfrm>
              <a:custGeom>
                <a:avLst/>
                <a:gdLst>
                  <a:gd name="T0" fmla="*/ 45 w 45"/>
                  <a:gd name="T1" fmla="*/ 86 h 114"/>
                  <a:gd name="T2" fmla="*/ 23 w 45"/>
                  <a:gd name="T3" fmla="*/ 109 h 114"/>
                  <a:gd name="T4" fmla="*/ 23 w 45"/>
                  <a:gd name="T5" fmla="*/ 109 h 114"/>
                  <a:gd name="T6" fmla="*/ 0 w 45"/>
                  <a:gd name="T7" fmla="*/ 101 h 114"/>
                  <a:gd name="T8" fmla="*/ 0 w 45"/>
                  <a:gd name="T9" fmla="*/ 13 h 114"/>
                  <a:gd name="T10" fmla="*/ 23 w 45"/>
                  <a:gd name="T11" fmla="*/ 5 h 114"/>
                  <a:gd name="T12" fmla="*/ 23 w 45"/>
                  <a:gd name="T13" fmla="*/ 5 h 114"/>
                  <a:gd name="T14" fmla="*/ 45 w 45"/>
                  <a:gd name="T15" fmla="*/ 28 h 114"/>
                  <a:gd name="T16" fmla="*/ 45 w 45"/>
                  <a:gd name="T17" fmla="*/ 86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114">
                    <a:moveTo>
                      <a:pt x="45" y="86"/>
                    </a:moveTo>
                    <a:cubicBezTo>
                      <a:pt x="45" y="98"/>
                      <a:pt x="35" y="109"/>
                      <a:pt x="23" y="109"/>
                    </a:cubicBezTo>
                    <a:cubicBezTo>
                      <a:pt x="23" y="109"/>
                      <a:pt x="23" y="109"/>
                      <a:pt x="23" y="109"/>
                    </a:cubicBezTo>
                    <a:cubicBezTo>
                      <a:pt x="10" y="109"/>
                      <a:pt x="0" y="114"/>
                      <a:pt x="0" y="101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0"/>
                      <a:pt x="10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35" y="5"/>
                      <a:pt x="45" y="16"/>
                      <a:pt x="45" y="28"/>
                    </a:cubicBezTo>
                    <a:lnTo>
                      <a:pt x="45" y="86"/>
                    </a:lnTo>
                    <a:close/>
                  </a:path>
                </a:pathLst>
              </a:custGeom>
              <a:solidFill>
                <a:srgbClr val="6D5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5" name="Freeform 350"/>
              <p:cNvSpPr>
                <a:spLocks/>
              </p:cNvSpPr>
              <p:nvPr/>
            </p:nvSpPr>
            <p:spPr bwMode="auto">
              <a:xfrm>
                <a:off x="9663113" y="3830638"/>
                <a:ext cx="49213" cy="36512"/>
              </a:xfrm>
              <a:custGeom>
                <a:avLst/>
                <a:gdLst>
                  <a:gd name="T0" fmla="*/ 5 w 22"/>
                  <a:gd name="T1" fmla="*/ 0 h 17"/>
                  <a:gd name="T2" fmla="*/ 0 w 22"/>
                  <a:gd name="T3" fmla="*/ 5 h 17"/>
                  <a:gd name="T4" fmla="*/ 7 w 22"/>
                  <a:gd name="T5" fmla="*/ 12 h 17"/>
                  <a:gd name="T6" fmla="*/ 22 w 22"/>
                  <a:gd name="T7" fmla="*/ 17 h 17"/>
                  <a:gd name="T8" fmla="*/ 5 w 22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5" y="0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11" y="16"/>
                      <a:pt x="17" y="17"/>
                      <a:pt x="22" y="17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693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6" name="Freeform 351"/>
              <p:cNvSpPr>
                <a:spLocks/>
              </p:cNvSpPr>
              <p:nvPr/>
            </p:nvSpPr>
            <p:spPr bwMode="auto">
              <a:xfrm>
                <a:off x="9564688" y="4078288"/>
                <a:ext cx="161925" cy="427037"/>
              </a:xfrm>
              <a:custGeom>
                <a:avLst/>
                <a:gdLst>
                  <a:gd name="T0" fmla="*/ 74 w 74"/>
                  <a:gd name="T1" fmla="*/ 0 h 194"/>
                  <a:gd name="T2" fmla="*/ 0 w 74"/>
                  <a:gd name="T3" fmla="*/ 97 h 194"/>
                  <a:gd name="T4" fmla="*/ 74 w 74"/>
                  <a:gd name="T5" fmla="*/ 194 h 194"/>
                  <a:gd name="T6" fmla="*/ 74 w 74"/>
                  <a:gd name="T7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194">
                    <a:moveTo>
                      <a:pt x="74" y="0"/>
                    </a:moveTo>
                    <a:cubicBezTo>
                      <a:pt x="32" y="12"/>
                      <a:pt x="0" y="51"/>
                      <a:pt x="0" y="97"/>
                    </a:cubicBezTo>
                    <a:cubicBezTo>
                      <a:pt x="0" y="143"/>
                      <a:pt x="32" y="182"/>
                      <a:pt x="74" y="194"/>
                    </a:cubicBez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6D5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7" name="Line 352"/>
              <p:cNvSpPr>
                <a:spLocks noChangeShapeType="1"/>
              </p:cNvSpPr>
              <p:nvPr/>
            </p:nvSpPr>
            <p:spPr bwMode="auto">
              <a:xfrm flipH="1">
                <a:off x="8505825" y="3686175"/>
                <a:ext cx="138113" cy="0"/>
              </a:xfrm>
              <a:prstGeom prst="line">
                <a:avLst/>
              </a:prstGeom>
              <a:noFill/>
              <a:ln w="11113" cap="flat">
                <a:solidFill>
                  <a:srgbClr val="96969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8" name="Line 353"/>
              <p:cNvSpPr>
                <a:spLocks noChangeShapeType="1"/>
              </p:cNvSpPr>
              <p:nvPr/>
            </p:nvSpPr>
            <p:spPr bwMode="auto">
              <a:xfrm flipH="1">
                <a:off x="8505825" y="3717925"/>
                <a:ext cx="138113" cy="0"/>
              </a:xfrm>
              <a:prstGeom prst="line">
                <a:avLst/>
              </a:prstGeom>
              <a:noFill/>
              <a:ln w="11113" cap="flat">
                <a:solidFill>
                  <a:srgbClr val="96969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9" name="Line 354"/>
              <p:cNvSpPr>
                <a:spLocks noChangeShapeType="1"/>
              </p:cNvSpPr>
              <p:nvPr/>
            </p:nvSpPr>
            <p:spPr bwMode="auto">
              <a:xfrm flipH="1">
                <a:off x="8505825" y="3746500"/>
                <a:ext cx="138113" cy="0"/>
              </a:xfrm>
              <a:prstGeom prst="line">
                <a:avLst/>
              </a:prstGeom>
              <a:noFill/>
              <a:ln w="11113" cap="flat">
                <a:solidFill>
                  <a:srgbClr val="96969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40" name="Line 355"/>
              <p:cNvSpPr>
                <a:spLocks noChangeShapeType="1"/>
              </p:cNvSpPr>
              <p:nvPr/>
            </p:nvSpPr>
            <p:spPr bwMode="auto">
              <a:xfrm flipH="1">
                <a:off x="8505825" y="3776663"/>
                <a:ext cx="138113" cy="0"/>
              </a:xfrm>
              <a:prstGeom prst="line">
                <a:avLst/>
              </a:prstGeom>
              <a:noFill/>
              <a:ln w="11113" cap="flat">
                <a:solidFill>
                  <a:srgbClr val="96969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41" name="Line 356"/>
              <p:cNvSpPr>
                <a:spLocks noChangeShapeType="1"/>
              </p:cNvSpPr>
              <p:nvPr/>
            </p:nvSpPr>
            <p:spPr bwMode="auto">
              <a:xfrm flipH="1">
                <a:off x="8505825" y="3808413"/>
                <a:ext cx="138113" cy="0"/>
              </a:xfrm>
              <a:prstGeom prst="line">
                <a:avLst/>
              </a:prstGeom>
              <a:noFill/>
              <a:ln w="11113" cap="flat">
                <a:solidFill>
                  <a:srgbClr val="96969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42" name="Line 357"/>
              <p:cNvSpPr>
                <a:spLocks noChangeShapeType="1"/>
              </p:cNvSpPr>
              <p:nvPr/>
            </p:nvSpPr>
            <p:spPr bwMode="auto">
              <a:xfrm flipH="1">
                <a:off x="8505825" y="3838575"/>
                <a:ext cx="138113" cy="0"/>
              </a:xfrm>
              <a:prstGeom prst="line">
                <a:avLst/>
              </a:prstGeom>
              <a:noFill/>
              <a:ln w="11113" cap="flat">
                <a:solidFill>
                  <a:srgbClr val="96969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43" name="Line 358"/>
              <p:cNvSpPr>
                <a:spLocks noChangeShapeType="1"/>
              </p:cNvSpPr>
              <p:nvPr/>
            </p:nvSpPr>
            <p:spPr bwMode="auto">
              <a:xfrm flipH="1">
                <a:off x="8505825" y="3870325"/>
                <a:ext cx="138113" cy="0"/>
              </a:xfrm>
              <a:prstGeom prst="line">
                <a:avLst/>
              </a:prstGeom>
              <a:noFill/>
              <a:ln w="11113" cap="flat">
                <a:solidFill>
                  <a:srgbClr val="96969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749942" y="3693929"/>
                <a:ext cx="307105" cy="443035"/>
              </a:xfrm>
              <a:prstGeom prst="rect">
                <a:avLst/>
              </a:prstGeom>
            </p:spPr>
          </p:pic>
          <p:grpSp>
            <p:nvGrpSpPr>
              <p:cNvPr id="45" name="Group 44"/>
              <p:cNvGrpSpPr/>
              <p:nvPr/>
            </p:nvGrpSpPr>
            <p:grpSpPr>
              <a:xfrm rot="5400000">
                <a:off x="9166188" y="3758283"/>
                <a:ext cx="306387" cy="444499"/>
                <a:chOff x="6878638" y="-701675"/>
                <a:chExt cx="306387" cy="444499"/>
              </a:xfrm>
            </p:grpSpPr>
            <p:sp>
              <p:nvSpPr>
                <p:cNvPr id="46" name="AutoShape 374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6878638" y="-701675"/>
                  <a:ext cx="306387" cy="4429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47" name="Freeform 376"/>
                <p:cNvSpPr>
                  <a:spLocks/>
                </p:cNvSpPr>
                <p:nvPr/>
              </p:nvSpPr>
              <p:spPr bwMode="auto">
                <a:xfrm>
                  <a:off x="6878638" y="-598488"/>
                  <a:ext cx="52387" cy="60325"/>
                </a:xfrm>
                <a:custGeom>
                  <a:avLst/>
                  <a:gdLst>
                    <a:gd name="T0" fmla="*/ 6 w 31"/>
                    <a:gd name="T1" fmla="*/ 35 h 35"/>
                    <a:gd name="T2" fmla="*/ 31 w 31"/>
                    <a:gd name="T3" fmla="*/ 35 h 35"/>
                    <a:gd name="T4" fmla="*/ 31 w 31"/>
                    <a:gd name="T5" fmla="*/ 0 h 35"/>
                    <a:gd name="T6" fmla="*/ 6 w 31"/>
                    <a:gd name="T7" fmla="*/ 0 h 35"/>
                    <a:gd name="T8" fmla="*/ 0 w 31"/>
                    <a:gd name="T9" fmla="*/ 6 h 35"/>
                    <a:gd name="T10" fmla="*/ 0 w 31"/>
                    <a:gd name="T11" fmla="*/ 29 h 35"/>
                    <a:gd name="T12" fmla="*/ 6 w 31"/>
                    <a:gd name="T13" fmla="*/ 35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" h="35">
                      <a:moveTo>
                        <a:pt x="6" y="35"/>
                      </a:moveTo>
                      <a:cubicBezTo>
                        <a:pt x="31" y="35"/>
                        <a:pt x="31" y="35"/>
                        <a:pt x="31" y="35"/>
                      </a:cubicBez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3"/>
                        <a:pt x="0" y="6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0" y="32"/>
                        <a:pt x="3" y="35"/>
                        <a:pt x="6" y="35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48" name="Rectangle 377"/>
                <p:cNvSpPr>
                  <a:spLocks noChangeArrowheads="1"/>
                </p:cNvSpPr>
                <p:nvPr/>
              </p:nvSpPr>
              <p:spPr bwMode="auto">
                <a:xfrm>
                  <a:off x="6897688" y="-538163"/>
                  <a:ext cx="20637" cy="61912"/>
                </a:xfrm>
                <a:prstGeom prst="rect">
                  <a:avLst/>
                </a:prstGeom>
                <a:solidFill>
                  <a:srgbClr val="0072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49" name="Rectangle 378"/>
                <p:cNvSpPr>
                  <a:spLocks noChangeArrowheads="1"/>
                </p:cNvSpPr>
                <p:nvPr/>
              </p:nvSpPr>
              <p:spPr bwMode="auto">
                <a:xfrm>
                  <a:off x="6897688" y="-538163"/>
                  <a:ext cx="20637" cy="2222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50" name="Rectangle 379"/>
                <p:cNvSpPr>
                  <a:spLocks noChangeArrowheads="1"/>
                </p:cNvSpPr>
                <p:nvPr/>
              </p:nvSpPr>
              <p:spPr bwMode="auto">
                <a:xfrm>
                  <a:off x="6897688" y="-439738"/>
                  <a:ext cx="20637" cy="47625"/>
                </a:xfrm>
                <a:prstGeom prst="rect">
                  <a:avLst/>
                </a:prstGeom>
                <a:solidFill>
                  <a:srgbClr val="0072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51" name="Rectangle 380"/>
                <p:cNvSpPr>
                  <a:spLocks noChangeArrowheads="1"/>
                </p:cNvSpPr>
                <p:nvPr/>
              </p:nvSpPr>
              <p:spPr bwMode="auto">
                <a:xfrm>
                  <a:off x="6897688" y="-439738"/>
                  <a:ext cx="20637" cy="2222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52" name="Freeform 381"/>
                <p:cNvSpPr>
                  <a:spLocks/>
                </p:cNvSpPr>
                <p:nvPr/>
              </p:nvSpPr>
              <p:spPr bwMode="auto">
                <a:xfrm>
                  <a:off x="6884988" y="-501650"/>
                  <a:ext cx="44450" cy="61912"/>
                </a:xfrm>
                <a:custGeom>
                  <a:avLst/>
                  <a:gdLst>
                    <a:gd name="T0" fmla="*/ 26 w 26"/>
                    <a:gd name="T1" fmla="*/ 29 h 36"/>
                    <a:gd name="T2" fmla="*/ 18 w 26"/>
                    <a:gd name="T3" fmla="*/ 36 h 36"/>
                    <a:gd name="T4" fmla="*/ 7 w 26"/>
                    <a:gd name="T5" fmla="*/ 36 h 36"/>
                    <a:gd name="T6" fmla="*/ 0 w 26"/>
                    <a:gd name="T7" fmla="*/ 29 h 36"/>
                    <a:gd name="T8" fmla="*/ 0 w 26"/>
                    <a:gd name="T9" fmla="*/ 7 h 36"/>
                    <a:gd name="T10" fmla="*/ 7 w 26"/>
                    <a:gd name="T11" fmla="*/ 0 h 36"/>
                    <a:gd name="T12" fmla="*/ 18 w 26"/>
                    <a:gd name="T13" fmla="*/ 0 h 36"/>
                    <a:gd name="T14" fmla="*/ 26 w 26"/>
                    <a:gd name="T15" fmla="*/ 7 h 36"/>
                    <a:gd name="T16" fmla="*/ 26 w 26"/>
                    <a:gd name="T17" fmla="*/ 2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6" h="36">
                      <a:moveTo>
                        <a:pt x="26" y="29"/>
                      </a:moveTo>
                      <a:cubicBezTo>
                        <a:pt x="26" y="33"/>
                        <a:pt x="22" y="36"/>
                        <a:pt x="18" y="36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3" y="36"/>
                        <a:pt x="0" y="33"/>
                        <a:pt x="0" y="29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3"/>
                        <a:pt x="3" y="0"/>
                        <a:pt x="7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0"/>
                        <a:pt x="26" y="3"/>
                        <a:pt x="26" y="7"/>
                      </a:cubicBezTo>
                      <a:lnTo>
                        <a:pt x="26" y="2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53" name="Rectangle 382"/>
                <p:cNvSpPr>
                  <a:spLocks noChangeArrowheads="1"/>
                </p:cNvSpPr>
                <p:nvPr/>
              </p:nvSpPr>
              <p:spPr bwMode="auto">
                <a:xfrm>
                  <a:off x="6978650" y="-506413"/>
                  <a:ext cx="109537" cy="6032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54" name="Rectangle 383"/>
                <p:cNvSpPr>
                  <a:spLocks noChangeArrowheads="1"/>
                </p:cNvSpPr>
                <p:nvPr/>
              </p:nvSpPr>
              <p:spPr bwMode="auto">
                <a:xfrm>
                  <a:off x="6978650" y="-519113"/>
                  <a:ext cx="109537" cy="12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55" name="Rectangle 384"/>
                <p:cNvSpPr>
                  <a:spLocks noChangeArrowheads="1"/>
                </p:cNvSpPr>
                <p:nvPr/>
              </p:nvSpPr>
              <p:spPr bwMode="auto">
                <a:xfrm>
                  <a:off x="6931025" y="-620713"/>
                  <a:ext cx="201612" cy="10477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56" name="Freeform 385"/>
                <p:cNvSpPr>
                  <a:spLocks/>
                </p:cNvSpPr>
                <p:nvPr/>
              </p:nvSpPr>
              <p:spPr bwMode="auto">
                <a:xfrm>
                  <a:off x="6967538" y="-681038"/>
                  <a:ext cx="130175" cy="63500"/>
                </a:xfrm>
                <a:custGeom>
                  <a:avLst/>
                  <a:gdLst>
                    <a:gd name="T0" fmla="*/ 39 w 77"/>
                    <a:gd name="T1" fmla="*/ 0 h 38"/>
                    <a:gd name="T2" fmla="*/ 0 w 77"/>
                    <a:gd name="T3" fmla="*/ 38 h 38"/>
                    <a:gd name="T4" fmla="*/ 77 w 77"/>
                    <a:gd name="T5" fmla="*/ 38 h 38"/>
                    <a:gd name="T6" fmla="*/ 39 w 77"/>
                    <a:gd name="T7" fmla="*/ 0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" h="38">
                      <a:moveTo>
                        <a:pt x="39" y="0"/>
                      </a:moveTo>
                      <a:cubicBezTo>
                        <a:pt x="18" y="0"/>
                        <a:pt x="0" y="17"/>
                        <a:pt x="0" y="38"/>
                      </a:cubicBezTo>
                      <a:cubicBezTo>
                        <a:pt x="77" y="38"/>
                        <a:pt x="77" y="38"/>
                        <a:pt x="77" y="38"/>
                      </a:cubicBezTo>
                      <a:cubicBezTo>
                        <a:pt x="77" y="17"/>
                        <a:pt x="60" y="0"/>
                        <a:pt x="3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57" name="Oval 386"/>
                <p:cNvSpPr>
                  <a:spLocks noChangeArrowheads="1"/>
                </p:cNvSpPr>
                <p:nvPr/>
              </p:nvSpPr>
              <p:spPr bwMode="auto">
                <a:xfrm>
                  <a:off x="6992938" y="-650875"/>
                  <a:ext cx="17462" cy="17462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58" name="Oval 387"/>
                <p:cNvSpPr>
                  <a:spLocks noChangeArrowheads="1"/>
                </p:cNvSpPr>
                <p:nvPr/>
              </p:nvSpPr>
              <p:spPr bwMode="auto">
                <a:xfrm>
                  <a:off x="7058025" y="-650875"/>
                  <a:ext cx="15875" cy="17462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59" name="Freeform 388"/>
                <p:cNvSpPr>
                  <a:spLocks/>
                </p:cNvSpPr>
                <p:nvPr/>
              </p:nvSpPr>
              <p:spPr bwMode="auto">
                <a:xfrm>
                  <a:off x="6973888" y="-588963"/>
                  <a:ext cx="114300" cy="41275"/>
                </a:xfrm>
                <a:custGeom>
                  <a:avLst/>
                  <a:gdLst>
                    <a:gd name="T0" fmla="*/ 67 w 67"/>
                    <a:gd name="T1" fmla="*/ 13 h 25"/>
                    <a:gd name="T2" fmla="*/ 55 w 67"/>
                    <a:gd name="T3" fmla="*/ 25 h 25"/>
                    <a:gd name="T4" fmla="*/ 12 w 67"/>
                    <a:gd name="T5" fmla="*/ 25 h 25"/>
                    <a:gd name="T6" fmla="*/ 0 w 67"/>
                    <a:gd name="T7" fmla="*/ 13 h 25"/>
                    <a:gd name="T8" fmla="*/ 0 w 67"/>
                    <a:gd name="T9" fmla="*/ 13 h 25"/>
                    <a:gd name="T10" fmla="*/ 12 w 67"/>
                    <a:gd name="T11" fmla="*/ 0 h 25"/>
                    <a:gd name="T12" fmla="*/ 55 w 67"/>
                    <a:gd name="T13" fmla="*/ 0 h 25"/>
                    <a:gd name="T14" fmla="*/ 67 w 67"/>
                    <a:gd name="T15" fmla="*/ 13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7" h="25">
                      <a:moveTo>
                        <a:pt x="67" y="13"/>
                      </a:moveTo>
                      <a:cubicBezTo>
                        <a:pt x="67" y="19"/>
                        <a:pt x="62" y="25"/>
                        <a:pt x="55" y="25"/>
                      </a:cubicBezTo>
                      <a:cubicBezTo>
                        <a:pt x="12" y="25"/>
                        <a:pt x="12" y="25"/>
                        <a:pt x="12" y="25"/>
                      </a:cubicBezTo>
                      <a:cubicBezTo>
                        <a:pt x="6" y="25"/>
                        <a:pt x="0" y="19"/>
                        <a:pt x="0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6" y="0"/>
                        <a:pt x="12" y="0"/>
                      </a:cubicBezTo>
                      <a:cubicBezTo>
                        <a:pt x="55" y="0"/>
                        <a:pt x="55" y="0"/>
                        <a:pt x="55" y="0"/>
                      </a:cubicBezTo>
                      <a:cubicBezTo>
                        <a:pt x="62" y="0"/>
                        <a:pt x="67" y="6"/>
                        <a:pt x="6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60" name="Freeform 389"/>
                <p:cNvSpPr>
                  <a:spLocks/>
                </p:cNvSpPr>
                <p:nvPr/>
              </p:nvSpPr>
              <p:spPr bwMode="auto">
                <a:xfrm>
                  <a:off x="7027863" y="-579438"/>
                  <a:ext cx="6350" cy="25400"/>
                </a:xfrm>
                <a:custGeom>
                  <a:avLst/>
                  <a:gdLst>
                    <a:gd name="T0" fmla="*/ 3 w 3"/>
                    <a:gd name="T1" fmla="*/ 14 h 15"/>
                    <a:gd name="T2" fmla="*/ 2 w 3"/>
                    <a:gd name="T3" fmla="*/ 15 h 15"/>
                    <a:gd name="T4" fmla="*/ 2 w 3"/>
                    <a:gd name="T5" fmla="*/ 15 h 15"/>
                    <a:gd name="T6" fmla="*/ 0 w 3"/>
                    <a:gd name="T7" fmla="*/ 14 h 15"/>
                    <a:gd name="T8" fmla="*/ 0 w 3"/>
                    <a:gd name="T9" fmla="*/ 2 h 15"/>
                    <a:gd name="T10" fmla="*/ 2 w 3"/>
                    <a:gd name="T11" fmla="*/ 0 h 15"/>
                    <a:gd name="T12" fmla="*/ 2 w 3"/>
                    <a:gd name="T13" fmla="*/ 0 h 15"/>
                    <a:gd name="T14" fmla="*/ 3 w 3"/>
                    <a:gd name="T15" fmla="*/ 2 h 15"/>
                    <a:gd name="T16" fmla="*/ 3 w 3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5">
                      <a:moveTo>
                        <a:pt x="3" y="14"/>
                      </a:moveTo>
                      <a:cubicBezTo>
                        <a:pt x="3" y="14"/>
                        <a:pt x="2" y="15"/>
                        <a:pt x="2" y="15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5"/>
                        <a:pt x="0" y="14"/>
                        <a:pt x="0" y="1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3" y="1"/>
                        <a:pt x="3" y="2"/>
                      </a:cubicBezTo>
                      <a:lnTo>
                        <a:pt x="3" y="14"/>
                      </a:lnTo>
                      <a:close/>
                    </a:path>
                  </a:pathLst>
                </a:custGeom>
                <a:solidFill>
                  <a:srgbClr val="B8A4FF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61" name="Freeform 390"/>
                <p:cNvSpPr>
                  <a:spLocks/>
                </p:cNvSpPr>
                <p:nvPr/>
              </p:nvSpPr>
              <p:spPr bwMode="auto">
                <a:xfrm>
                  <a:off x="7016750" y="-579438"/>
                  <a:ext cx="4762" cy="25400"/>
                </a:xfrm>
                <a:custGeom>
                  <a:avLst/>
                  <a:gdLst>
                    <a:gd name="T0" fmla="*/ 3 w 3"/>
                    <a:gd name="T1" fmla="*/ 14 h 15"/>
                    <a:gd name="T2" fmla="*/ 1 w 3"/>
                    <a:gd name="T3" fmla="*/ 15 h 15"/>
                    <a:gd name="T4" fmla="*/ 1 w 3"/>
                    <a:gd name="T5" fmla="*/ 15 h 15"/>
                    <a:gd name="T6" fmla="*/ 0 w 3"/>
                    <a:gd name="T7" fmla="*/ 14 h 15"/>
                    <a:gd name="T8" fmla="*/ 0 w 3"/>
                    <a:gd name="T9" fmla="*/ 2 h 15"/>
                    <a:gd name="T10" fmla="*/ 1 w 3"/>
                    <a:gd name="T11" fmla="*/ 0 h 15"/>
                    <a:gd name="T12" fmla="*/ 1 w 3"/>
                    <a:gd name="T13" fmla="*/ 0 h 15"/>
                    <a:gd name="T14" fmla="*/ 3 w 3"/>
                    <a:gd name="T15" fmla="*/ 2 h 15"/>
                    <a:gd name="T16" fmla="*/ 3 w 3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5">
                      <a:moveTo>
                        <a:pt x="3" y="14"/>
                      </a:moveTo>
                      <a:cubicBezTo>
                        <a:pt x="3" y="14"/>
                        <a:pt x="2" y="15"/>
                        <a:pt x="1" y="15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0" y="15"/>
                        <a:pt x="0" y="14"/>
                        <a:pt x="0" y="1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2" y="0"/>
                        <a:pt x="3" y="1"/>
                        <a:pt x="3" y="2"/>
                      </a:cubicBezTo>
                      <a:lnTo>
                        <a:pt x="3" y="14"/>
                      </a:lnTo>
                      <a:close/>
                    </a:path>
                  </a:pathLst>
                </a:custGeom>
                <a:solidFill>
                  <a:srgbClr val="B8A4FF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62" name="Freeform 391"/>
                <p:cNvSpPr>
                  <a:spLocks/>
                </p:cNvSpPr>
                <p:nvPr/>
              </p:nvSpPr>
              <p:spPr bwMode="auto">
                <a:xfrm>
                  <a:off x="7002463" y="-579438"/>
                  <a:ext cx="4762" cy="25400"/>
                </a:xfrm>
                <a:custGeom>
                  <a:avLst/>
                  <a:gdLst>
                    <a:gd name="T0" fmla="*/ 3 w 3"/>
                    <a:gd name="T1" fmla="*/ 14 h 15"/>
                    <a:gd name="T2" fmla="*/ 2 w 3"/>
                    <a:gd name="T3" fmla="*/ 15 h 15"/>
                    <a:gd name="T4" fmla="*/ 2 w 3"/>
                    <a:gd name="T5" fmla="*/ 15 h 15"/>
                    <a:gd name="T6" fmla="*/ 0 w 3"/>
                    <a:gd name="T7" fmla="*/ 14 h 15"/>
                    <a:gd name="T8" fmla="*/ 0 w 3"/>
                    <a:gd name="T9" fmla="*/ 2 h 15"/>
                    <a:gd name="T10" fmla="*/ 2 w 3"/>
                    <a:gd name="T11" fmla="*/ 0 h 15"/>
                    <a:gd name="T12" fmla="*/ 2 w 3"/>
                    <a:gd name="T13" fmla="*/ 0 h 15"/>
                    <a:gd name="T14" fmla="*/ 3 w 3"/>
                    <a:gd name="T15" fmla="*/ 2 h 15"/>
                    <a:gd name="T16" fmla="*/ 3 w 3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5">
                      <a:moveTo>
                        <a:pt x="3" y="14"/>
                      </a:moveTo>
                      <a:cubicBezTo>
                        <a:pt x="3" y="14"/>
                        <a:pt x="3" y="15"/>
                        <a:pt x="2" y="15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5"/>
                        <a:pt x="0" y="14"/>
                        <a:pt x="0" y="1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3" y="1"/>
                        <a:pt x="3" y="2"/>
                      </a:cubicBezTo>
                      <a:lnTo>
                        <a:pt x="3" y="14"/>
                      </a:lnTo>
                      <a:close/>
                    </a:path>
                  </a:pathLst>
                </a:custGeom>
                <a:solidFill>
                  <a:srgbClr val="B8A4FF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63" name="Freeform 392"/>
                <p:cNvSpPr>
                  <a:spLocks/>
                </p:cNvSpPr>
                <p:nvPr/>
              </p:nvSpPr>
              <p:spPr bwMode="auto">
                <a:xfrm>
                  <a:off x="6991350" y="-579438"/>
                  <a:ext cx="4762" cy="25400"/>
                </a:xfrm>
                <a:custGeom>
                  <a:avLst/>
                  <a:gdLst>
                    <a:gd name="T0" fmla="*/ 3 w 3"/>
                    <a:gd name="T1" fmla="*/ 14 h 15"/>
                    <a:gd name="T2" fmla="*/ 1 w 3"/>
                    <a:gd name="T3" fmla="*/ 15 h 15"/>
                    <a:gd name="T4" fmla="*/ 1 w 3"/>
                    <a:gd name="T5" fmla="*/ 15 h 15"/>
                    <a:gd name="T6" fmla="*/ 0 w 3"/>
                    <a:gd name="T7" fmla="*/ 14 h 15"/>
                    <a:gd name="T8" fmla="*/ 0 w 3"/>
                    <a:gd name="T9" fmla="*/ 2 h 15"/>
                    <a:gd name="T10" fmla="*/ 1 w 3"/>
                    <a:gd name="T11" fmla="*/ 0 h 15"/>
                    <a:gd name="T12" fmla="*/ 1 w 3"/>
                    <a:gd name="T13" fmla="*/ 0 h 15"/>
                    <a:gd name="T14" fmla="*/ 3 w 3"/>
                    <a:gd name="T15" fmla="*/ 2 h 15"/>
                    <a:gd name="T16" fmla="*/ 3 w 3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5">
                      <a:moveTo>
                        <a:pt x="3" y="14"/>
                      </a:moveTo>
                      <a:cubicBezTo>
                        <a:pt x="3" y="14"/>
                        <a:pt x="2" y="15"/>
                        <a:pt x="1" y="15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5"/>
                        <a:pt x="0" y="14"/>
                        <a:pt x="0" y="1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2" y="0"/>
                        <a:pt x="3" y="1"/>
                        <a:pt x="3" y="2"/>
                      </a:cubicBezTo>
                      <a:lnTo>
                        <a:pt x="3" y="14"/>
                      </a:lnTo>
                      <a:close/>
                    </a:path>
                  </a:pathLst>
                </a:custGeom>
                <a:solidFill>
                  <a:srgbClr val="B8A4FF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64" name="Freeform 393"/>
                <p:cNvSpPr>
                  <a:spLocks/>
                </p:cNvSpPr>
                <p:nvPr/>
              </p:nvSpPr>
              <p:spPr bwMode="auto">
                <a:xfrm>
                  <a:off x="7065963" y="-579438"/>
                  <a:ext cx="4762" cy="25400"/>
                </a:xfrm>
                <a:custGeom>
                  <a:avLst/>
                  <a:gdLst>
                    <a:gd name="T0" fmla="*/ 3 w 3"/>
                    <a:gd name="T1" fmla="*/ 14 h 15"/>
                    <a:gd name="T2" fmla="*/ 2 w 3"/>
                    <a:gd name="T3" fmla="*/ 15 h 15"/>
                    <a:gd name="T4" fmla="*/ 2 w 3"/>
                    <a:gd name="T5" fmla="*/ 15 h 15"/>
                    <a:gd name="T6" fmla="*/ 0 w 3"/>
                    <a:gd name="T7" fmla="*/ 14 h 15"/>
                    <a:gd name="T8" fmla="*/ 0 w 3"/>
                    <a:gd name="T9" fmla="*/ 2 h 15"/>
                    <a:gd name="T10" fmla="*/ 2 w 3"/>
                    <a:gd name="T11" fmla="*/ 0 h 15"/>
                    <a:gd name="T12" fmla="*/ 2 w 3"/>
                    <a:gd name="T13" fmla="*/ 0 h 15"/>
                    <a:gd name="T14" fmla="*/ 3 w 3"/>
                    <a:gd name="T15" fmla="*/ 2 h 15"/>
                    <a:gd name="T16" fmla="*/ 3 w 3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5">
                      <a:moveTo>
                        <a:pt x="3" y="14"/>
                      </a:moveTo>
                      <a:cubicBezTo>
                        <a:pt x="3" y="14"/>
                        <a:pt x="3" y="15"/>
                        <a:pt x="2" y="15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5"/>
                        <a:pt x="0" y="14"/>
                        <a:pt x="0" y="1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3" y="1"/>
                        <a:pt x="3" y="2"/>
                      </a:cubicBezTo>
                      <a:lnTo>
                        <a:pt x="3" y="14"/>
                      </a:lnTo>
                      <a:close/>
                    </a:path>
                  </a:pathLst>
                </a:custGeom>
                <a:solidFill>
                  <a:srgbClr val="B8A4FF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65" name="Freeform 394"/>
                <p:cNvSpPr>
                  <a:spLocks/>
                </p:cNvSpPr>
                <p:nvPr/>
              </p:nvSpPr>
              <p:spPr bwMode="auto">
                <a:xfrm>
                  <a:off x="7053263" y="-579438"/>
                  <a:ext cx="6350" cy="25400"/>
                </a:xfrm>
                <a:custGeom>
                  <a:avLst/>
                  <a:gdLst>
                    <a:gd name="T0" fmla="*/ 3 w 3"/>
                    <a:gd name="T1" fmla="*/ 14 h 15"/>
                    <a:gd name="T2" fmla="*/ 1 w 3"/>
                    <a:gd name="T3" fmla="*/ 15 h 15"/>
                    <a:gd name="T4" fmla="*/ 1 w 3"/>
                    <a:gd name="T5" fmla="*/ 15 h 15"/>
                    <a:gd name="T6" fmla="*/ 0 w 3"/>
                    <a:gd name="T7" fmla="*/ 14 h 15"/>
                    <a:gd name="T8" fmla="*/ 0 w 3"/>
                    <a:gd name="T9" fmla="*/ 2 h 15"/>
                    <a:gd name="T10" fmla="*/ 1 w 3"/>
                    <a:gd name="T11" fmla="*/ 0 h 15"/>
                    <a:gd name="T12" fmla="*/ 1 w 3"/>
                    <a:gd name="T13" fmla="*/ 0 h 15"/>
                    <a:gd name="T14" fmla="*/ 3 w 3"/>
                    <a:gd name="T15" fmla="*/ 2 h 15"/>
                    <a:gd name="T16" fmla="*/ 3 w 3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5">
                      <a:moveTo>
                        <a:pt x="3" y="14"/>
                      </a:moveTo>
                      <a:cubicBezTo>
                        <a:pt x="3" y="14"/>
                        <a:pt x="2" y="15"/>
                        <a:pt x="1" y="15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5"/>
                        <a:pt x="0" y="14"/>
                        <a:pt x="0" y="1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2" y="0"/>
                        <a:pt x="3" y="1"/>
                        <a:pt x="3" y="2"/>
                      </a:cubicBezTo>
                      <a:lnTo>
                        <a:pt x="3" y="14"/>
                      </a:lnTo>
                      <a:close/>
                    </a:path>
                  </a:pathLst>
                </a:custGeom>
                <a:solidFill>
                  <a:srgbClr val="B8A4FF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66" name="Freeform 395"/>
                <p:cNvSpPr>
                  <a:spLocks/>
                </p:cNvSpPr>
                <p:nvPr/>
              </p:nvSpPr>
              <p:spPr bwMode="auto">
                <a:xfrm>
                  <a:off x="7040563" y="-579438"/>
                  <a:ext cx="4762" cy="25400"/>
                </a:xfrm>
                <a:custGeom>
                  <a:avLst/>
                  <a:gdLst>
                    <a:gd name="T0" fmla="*/ 3 w 3"/>
                    <a:gd name="T1" fmla="*/ 14 h 15"/>
                    <a:gd name="T2" fmla="*/ 2 w 3"/>
                    <a:gd name="T3" fmla="*/ 15 h 15"/>
                    <a:gd name="T4" fmla="*/ 2 w 3"/>
                    <a:gd name="T5" fmla="*/ 15 h 15"/>
                    <a:gd name="T6" fmla="*/ 0 w 3"/>
                    <a:gd name="T7" fmla="*/ 14 h 15"/>
                    <a:gd name="T8" fmla="*/ 0 w 3"/>
                    <a:gd name="T9" fmla="*/ 2 h 15"/>
                    <a:gd name="T10" fmla="*/ 2 w 3"/>
                    <a:gd name="T11" fmla="*/ 0 h 15"/>
                    <a:gd name="T12" fmla="*/ 2 w 3"/>
                    <a:gd name="T13" fmla="*/ 0 h 15"/>
                    <a:gd name="T14" fmla="*/ 3 w 3"/>
                    <a:gd name="T15" fmla="*/ 2 h 15"/>
                    <a:gd name="T16" fmla="*/ 3 w 3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5">
                      <a:moveTo>
                        <a:pt x="3" y="14"/>
                      </a:moveTo>
                      <a:cubicBezTo>
                        <a:pt x="3" y="14"/>
                        <a:pt x="3" y="15"/>
                        <a:pt x="2" y="15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5"/>
                        <a:pt x="0" y="14"/>
                        <a:pt x="0" y="1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3" y="1"/>
                        <a:pt x="3" y="2"/>
                      </a:cubicBezTo>
                      <a:lnTo>
                        <a:pt x="3" y="14"/>
                      </a:lnTo>
                      <a:close/>
                    </a:path>
                  </a:pathLst>
                </a:custGeom>
                <a:solidFill>
                  <a:srgbClr val="B8A4FF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67" name="Freeform 396"/>
                <p:cNvSpPr>
                  <a:spLocks/>
                </p:cNvSpPr>
                <p:nvPr/>
              </p:nvSpPr>
              <p:spPr bwMode="auto">
                <a:xfrm>
                  <a:off x="6953250" y="-454025"/>
                  <a:ext cx="155575" cy="44450"/>
                </a:xfrm>
                <a:custGeom>
                  <a:avLst/>
                  <a:gdLst>
                    <a:gd name="T0" fmla="*/ 7 w 91"/>
                    <a:gd name="T1" fmla="*/ 26 h 26"/>
                    <a:gd name="T2" fmla="*/ 0 w 91"/>
                    <a:gd name="T3" fmla="*/ 19 h 26"/>
                    <a:gd name="T4" fmla="*/ 0 w 91"/>
                    <a:gd name="T5" fmla="*/ 8 h 26"/>
                    <a:gd name="T6" fmla="*/ 7 w 91"/>
                    <a:gd name="T7" fmla="*/ 0 h 26"/>
                    <a:gd name="T8" fmla="*/ 84 w 91"/>
                    <a:gd name="T9" fmla="*/ 0 h 26"/>
                    <a:gd name="T10" fmla="*/ 91 w 91"/>
                    <a:gd name="T11" fmla="*/ 8 h 26"/>
                    <a:gd name="T12" fmla="*/ 91 w 91"/>
                    <a:gd name="T13" fmla="*/ 19 h 26"/>
                    <a:gd name="T14" fmla="*/ 84 w 91"/>
                    <a:gd name="T15" fmla="*/ 26 h 26"/>
                    <a:gd name="T16" fmla="*/ 7 w 91"/>
                    <a:gd name="T17" fmla="*/ 2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1" h="26">
                      <a:moveTo>
                        <a:pt x="7" y="26"/>
                      </a:moveTo>
                      <a:cubicBezTo>
                        <a:pt x="3" y="26"/>
                        <a:pt x="0" y="23"/>
                        <a:pt x="0" y="19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3" y="0"/>
                        <a:pt x="7" y="0"/>
                      </a:cubicBez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88" y="0"/>
                        <a:pt x="91" y="4"/>
                        <a:pt x="91" y="8"/>
                      </a:cubicBezTo>
                      <a:cubicBezTo>
                        <a:pt x="91" y="19"/>
                        <a:pt x="91" y="19"/>
                        <a:pt x="91" y="19"/>
                      </a:cubicBezTo>
                      <a:cubicBezTo>
                        <a:pt x="91" y="23"/>
                        <a:pt x="88" y="26"/>
                        <a:pt x="84" y="26"/>
                      </a:cubicBezTo>
                      <a:lnTo>
                        <a:pt x="7" y="2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68" name="Rectangle 397"/>
                <p:cNvSpPr>
                  <a:spLocks noChangeArrowheads="1"/>
                </p:cNvSpPr>
                <p:nvPr/>
              </p:nvSpPr>
              <p:spPr bwMode="auto">
                <a:xfrm>
                  <a:off x="6980238" y="-409575"/>
                  <a:ext cx="20637" cy="12382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69" name="Rectangle 398"/>
                <p:cNvSpPr>
                  <a:spLocks noChangeArrowheads="1"/>
                </p:cNvSpPr>
                <p:nvPr/>
              </p:nvSpPr>
              <p:spPr bwMode="auto">
                <a:xfrm>
                  <a:off x="6980238" y="-409575"/>
                  <a:ext cx="20637" cy="20637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70" name="Rectangle 399"/>
                <p:cNvSpPr>
                  <a:spLocks noChangeArrowheads="1"/>
                </p:cNvSpPr>
                <p:nvPr/>
              </p:nvSpPr>
              <p:spPr bwMode="auto">
                <a:xfrm>
                  <a:off x="7069138" y="-409575"/>
                  <a:ext cx="19050" cy="12382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71" name="Rectangle 400"/>
                <p:cNvSpPr>
                  <a:spLocks noChangeArrowheads="1"/>
                </p:cNvSpPr>
                <p:nvPr/>
              </p:nvSpPr>
              <p:spPr bwMode="auto">
                <a:xfrm>
                  <a:off x="7069138" y="-409575"/>
                  <a:ext cx="19050" cy="20637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72" name="Freeform 401"/>
                <p:cNvSpPr>
                  <a:spLocks/>
                </p:cNvSpPr>
                <p:nvPr/>
              </p:nvSpPr>
              <p:spPr bwMode="auto">
                <a:xfrm>
                  <a:off x="7104063" y="-649288"/>
                  <a:ext cx="11112" cy="22225"/>
                </a:xfrm>
                <a:custGeom>
                  <a:avLst/>
                  <a:gdLst>
                    <a:gd name="T0" fmla="*/ 0 w 7"/>
                    <a:gd name="T1" fmla="*/ 0 h 13"/>
                    <a:gd name="T2" fmla="*/ 0 w 7"/>
                    <a:gd name="T3" fmla="*/ 0 h 13"/>
                    <a:gd name="T4" fmla="*/ 0 w 7"/>
                    <a:gd name="T5" fmla="*/ 13 h 13"/>
                    <a:gd name="T6" fmla="*/ 0 w 7"/>
                    <a:gd name="T7" fmla="*/ 13 h 13"/>
                    <a:gd name="T8" fmla="*/ 7 w 7"/>
                    <a:gd name="T9" fmla="*/ 6 h 13"/>
                    <a:gd name="T10" fmla="*/ 0 w 7"/>
                    <a:gd name="T11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13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4" y="13"/>
                        <a:pt x="7" y="10"/>
                        <a:pt x="7" y="6"/>
                      </a:cubicBezTo>
                      <a:cubicBezTo>
                        <a:pt x="7" y="3"/>
                        <a:pt x="4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73" name="Rectangle 402"/>
                <p:cNvSpPr>
                  <a:spLocks noChangeArrowheads="1"/>
                </p:cNvSpPr>
                <p:nvPr/>
              </p:nvSpPr>
              <p:spPr bwMode="auto">
                <a:xfrm>
                  <a:off x="7104063" y="-700088"/>
                  <a:ext cx="1587" cy="6191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74" name="Freeform 403"/>
                <p:cNvSpPr>
                  <a:spLocks/>
                </p:cNvSpPr>
                <p:nvPr/>
              </p:nvSpPr>
              <p:spPr bwMode="auto">
                <a:xfrm>
                  <a:off x="6951663" y="-649288"/>
                  <a:ext cx="12700" cy="22225"/>
                </a:xfrm>
                <a:custGeom>
                  <a:avLst/>
                  <a:gdLst>
                    <a:gd name="T0" fmla="*/ 7 w 7"/>
                    <a:gd name="T1" fmla="*/ 0 h 13"/>
                    <a:gd name="T2" fmla="*/ 7 w 7"/>
                    <a:gd name="T3" fmla="*/ 0 h 13"/>
                    <a:gd name="T4" fmla="*/ 7 w 7"/>
                    <a:gd name="T5" fmla="*/ 13 h 13"/>
                    <a:gd name="T6" fmla="*/ 7 w 7"/>
                    <a:gd name="T7" fmla="*/ 13 h 13"/>
                    <a:gd name="T8" fmla="*/ 0 w 7"/>
                    <a:gd name="T9" fmla="*/ 6 h 13"/>
                    <a:gd name="T10" fmla="*/ 7 w 7"/>
                    <a:gd name="T11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13">
                      <a:moveTo>
                        <a:pt x="7" y="0"/>
                      </a:move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3" y="13"/>
                        <a:pt x="0" y="10"/>
                        <a:pt x="0" y="6"/>
                      </a:cubicBezTo>
                      <a:cubicBezTo>
                        <a:pt x="0" y="3"/>
                        <a:pt x="3" y="0"/>
                        <a:pt x="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75" name="Rectangle 404"/>
                <p:cNvSpPr>
                  <a:spLocks noChangeArrowheads="1"/>
                </p:cNvSpPr>
                <p:nvPr/>
              </p:nvSpPr>
              <p:spPr bwMode="auto">
                <a:xfrm>
                  <a:off x="6959600" y="-700088"/>
                  <a:ext cx="4762" cy="6191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76" name="Freeform 405"/>
                <p:cNvSpPr>
                  <a:spLocks/>
                </p:cNvSpPr>
                <p:nvPr/>
              </p:nvSpPr>
              <p:spPr bwMode="auto">
                <a:xfrm>
                  <a:off x="6959600" y="-288925"/>
                  <a:ext cx="61912" cy="20637"/>
                </a:xfrm>
                <a:custGeom>
                  <a:avLst/>
                  <a:gdLst>
                    <a:gd name="T0" fmla="*/ 36 w 36"/>
                    <a:gd name="T1" fmla="*/ 12 h 12"/>
                    <a:gd name="T2" fmla="*/ 23 w 36"/>
                    <a:gd name="T3" fmla="*/ 0 h 12"/>
                    <a:gd name="T4" fmla="*/ 13 w 36"/>
                    <a:gd name="T5" fmla="*/ 0 h 12"/>
                    <a:gd name="T6" fmla="*/ 0 w 36"/>
                    <a:gd name="T7" fmla="*/ 12 h 12"/>
                    <a:gd name="T8" fmla="*/ 36 w 3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2">
                      <a:moveTo>
                        <a:pt x="36" y="12"/>
                      </a:moveTo>
                      <a:cubicBezTo>
                        <a:pt x="36" y="5"/>
                        <a:pt x="30" y="0"/>
                        <a:pt x="23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lnTo>
                        <a:pt x="36" y="1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77" name="Rectangle 406"/>
                <p:cNvSpPr>
                  <a:spLocks noChangeArrowheads="1"/>
                </p:cNvSpPr>
                <p:nvPr/>
              </p:nvSpPr>
              <p:spPr bwMode="auto">
                <a:xfrm>
                  <a:off x="6959600" y="-268288"/>
                  <a:ext cx="61912" cy="11112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78" name="Freeform 407"/>
                <p:cNvSpPr>
                  <a:spLocks/>
                </p:cNvSpPr>
                <p:nvPr/>
              </p:nvSpPr>
              <p:spPr bwMode="auto">
                <a:xfrm>
                  <a:off x="7046913" y="-288925"/>
                  <a:ext cx="63500" cy="20637"/>
                </a:xfrm>
                <a:custGeom>
                  <a:avLst/>
                  <a:gdLst>
                    <a:gd name="T0" fmla="*/ 37 w 37"/>
                    <a:gd name="T1" fmla="*/ 12 h 12"/>
                    <a:gd name="T2" fmla="*/ 23 w 37"/>
                    <a:gd name="T3" fmla="*/ 0 h 12"/>
                    <a:gd name="T4" fmla="*/ 14 w 37"/>
                    <a:gd name="T5" fmla="*/ 0 h 12"/>
                    <a:gd name="T6" fmla="*/ 0 w 37"/>
                    <a:gd name="T7" fmla="*/ 12 h 12"/>
                    <a:gd name="T8" fmla="*/ 37 w 37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" h="12">
                      <a:moveTo>
                        <a:pt x="37" y="12"/>
                      </a:moveTo>
                      <a:cubicBezTo>
                        <a:pt x="36" y="5"/>
                        <a:pt x="30" y="0"/>
                        <a:pt x="23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7" y="0"/>
                        <a:pt x="1" y="5"/>
                        <a:pt x="0" y="12"/>
                      </a:cubicBezTo>
                      <a:lnTo>
                        <a:pt x="37" y="1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79" name="Rectangle 408"/>
                <p:cNvSpPr>
                  <a:spLocks noChangeArrowheads="1"/>
                </p:cNvSpPr>
                <p:nvPr/>
              </p:nvSpPr>
              <p:spPr bwMode="auto">
                <a:xfrm>
                  <a:off x="7046913" y="-268288"/>
                  <a:ext cx="63500" cy="11112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80" name="Freeform 409"/>
                <p:cNvSpPr>
                  <a:spLocks/>
                </p:cNvSpPr>
                <p:nvPr/>
              </p:nvSpPr>
              <p:spPr bwMode="auto">
                <a:xfrm>
                  <a:off x="6878638" y="-404813"/>
                  <a:ext cx="57150" cy="50800"/>
                </a:xfrm>
                <a:custGeom>
                  <a:avLst/>
                  <a:gdLst>
                    <a:gd name="T0" fmla="*/ 11 w 34"/>
                    <a:gd name="T1" fmla="*/ 24 h 30"/>
                    <a:gd name="T2" fmla="*/ 8 w 34"/>
                    <a:gd name="T3" fmla="*/ 18 h 30"/>
                    <a:gd name="T4" fmla="*/ 17 w 34"/>
                    <a:gd name="T5" fmla="*/ 9 h 30"/>
                    <a:gd name="T6" fmla="*/ 26 w 34"/>
                    <a:gd name="T7" fmla="*/ 18 h 30"/>
                    <a:gd name="T8" fmla="*/ 23 w 34"/>
                    <a:gd name="T9" fmla="*/ 24 h 30"/>
                    <a:gd name="T10" fmla="*/ 29 w 34"/>
                    <a:gd name="T11" fmla="*/ 30 h 30"/>
                    <a:gd name="T12" fmla="*/ 34 w 34"/>
                    <a:gd name="T13" fmla="*/ 18 h 30"/>
                    <a:gd name="T14" fmla="*/ 17 w 34"/>
                    <a:gd name="T15" fmla="*/ 0 h 30"/>
                    <a:gd name="T16" fmla="*/ 0 w 34"/>
                    <a:gd name="T17" fmla="*/ 18 h 30"/>
                    <a:gd name="T18" fmla="*/ 5 w 34"/>
                    <a:gd name="T19" fmla="*/ 30 h 30"/>
                    <a:gd name="T20" fmla="*/ 11 w 34"/>
                    <a:gd name="T21" fmla="*/ 24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4" h="30">
                      <a:moveTo>
                        <a:pt x="11" y="24"/>
                      </a:moveTo>
                      <a:cubicBezTo>
                        <a:pt x="9" y="22"/>
                        <a:pt x="8" y="20"/>
                        <a:pt x="8" y="18"/>
                      </a:cubicBezTo>
                      <a:cubicBezTo>
                        <a:pt x="8" y="13"/>
                        <a:pt x="12" y="9"/>
                        <a:pt x="17" y="9"/>
                      </a:cubicBezTo>
                      <a:cubicBezTo>
                        <a:pt x="22" y="9"/>
                        <a:pt x="26" y="13"/>
                        <a:pt x="26" y="18"/>
                      </a:cubicBezTo>
                      <a:cubicBezTo>
                        <a:pt x="26" y="20"/>
                        <a:pt x="25" y="22"/>
                        <a:pt x="23" y="24"/>
                      </a:cubicBezTo>
                      <a:cubicBezTo>
                        <a:pt x="29" y="30"/>
                        <a:pt x="29" y="30"/>
                        <a:pt x="29" y="30"/>
                      </a:cubicBezTo>
                      <a:cubicBezTo>
                        <a:pt x="32" y="27"/>
                        <a:pt x="34" y="22"/>
                        <a:pt x="34" y="18"/>
                      </a:cubicBezTo>
                      <a:cubicBezTo>
                        <a:pt x="34" y="8"/>
                        <a:pt x="27" y="0"/>
                        <a:pt x="17" y="0"/>
                      </a:cubicBezTo>
                      <a:cubicBezTo>
                        <a:pt x="7" y="0"/>
                        <a:pt x="0" y="8"/>
                        <a:pt x="0" y="18"/>
                      </a:cubicBezTo>
                      <a:cubicBezTo>
                        <a:pt x="0" y="22"/>
                        <a:pt x="2" y="27"/>
                        <a:pt x="5" y="30"/>
                      </a:cubicBezTo>
                      <a:lnTo>
                        <a:pt x="11" y="2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81" name="Freeform 410"/>
                <p:cNvSpPr>
                  <a:spLocks/>
                </p:cNvSpPr>
                <p:nvPr/>
              </p:nvSpPr>
              <p:spPr bwMode="auto">
                <a:xfrm>
                  <a:off x="7131050" y="-598488"/>
                  <a:ext cx="50800" cy="60325"/>
                </a:xfrm>
                <a:custGeom>
                  <a:avLst/>
                  <a:gdLst>
                    <a:gd name="T0" fmla="*/ 24 w 30"/>
                    <a:gd name="T1" fmla="*/ 35 h 35"/>
                    <a:gd name="T2" fmla="*/ 0 w 30"/>
                    <a:gd name="T3" fmla="*/ 35 h 35"/>
                    <a:gd name="T4" fmla="*/ 0 w 30"/>
                    <a:gd name="T5" fmla="*/ 0 h 35"/>
                    <a:gd name="T6" fmla="*/ 24 w 30"/>
                    <a:gd name="T7" fmla="*/ 0 h 35"/>
                    <a:gd name="T8" fmla="*/ 30 w 30"/>
                    <a:gd name="T9" fmla="*/ 6 h 35"/>
                    <a:gd name="T10" fmla="*/ 30 w 30"/>
                    <a:gd name="T11" fmla="*/ 29 h 35"/>
                    <a:gd name="T12" fmla="*/ 24 w 30"/>
                    <a:gd name="T13" fmla="*/ 35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" h="35">
                      <a:moveTo>
                        <a:pt x="24" y="35"/>
                      </a:move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8" y="0"/>
                        <a:pt x="30" y="3"/>
                        <a:pt x="30" y="6"/>
                      </a:cubicBezTo>
                      <a:cubicBezTo>
                        <a:pt x="30" y="29"/>
                        <a:pt x="30" y="29"/>
                        <a:pt x="30" y="29"/>
                      </a:cubicBezTo>
                      <a:cubicBezTo>
                        <a:pt x="30" y="32"/>
                        <a:pt x="28" y="35"/>
                        <a:pt x="24" y="35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82" name="Rectangle 411"/>
                <p:cNvSpPr>
                  <a:spLocks noChangeArrowheads="1"/>
                </p:cNvSpPr>
                <p:nvPr/>
              </p:nvSpPr>
              <p:spPr bwMode="auto">
                <a:xfrm>
                  <a:off x="7143750" y="-538163"/>
                  <a:ext cx="19050" cy="61912"/>
                </a:xfrm>
                <a:prstGeom prst="rect">
                  <a:avLst/>
                </a:prstGeom>
                <a:solidFill>
                  <a:srgbClr val="0072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83" name="Rectangle 412"/>
                <p:cNvSpPr>
                  <a:spLocks noChangeArrowheads="1"/>
                </p:cNvSpPr>
                <p:nvPr/>
              </p:nvSpPr>
              <p:spPr bwMode="auto">
                <a:xfrm>
                  <a:off x="7143750" y="-538163"/>
                  <a:ext cx="19050" cy="2222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84" name="Rectangle 413"/>
                <p:cNvSpPr>
                  <a:spLocks noChangeArrowheads="1"/>
                </p:cNvSpPr>
                <p:nvPr/>
              </p:nvSpPr>
              <p:spPr bwMode="auto">
                <a:xfrm>
                  <a:off x="7143750" y="-439738"/>
                  <a:ext cx="19050" cy="47625"/>
                </a:xfrm>
                <a:prstGeom prst="rect">
                  <a:avLst/>
                </a:prstGeom>
                <a:solidFill>
                  <a:srgbClr val="0072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85" name="Rectangle 414"/>
                <p:cNvSpPr>
                  <a:spLocks noChangeArrowheads="1"/>
                </p:cNvSpPr>
                <p:nvPr/>
              </p:nvSpPr>
              <p:spPr bwMode="auto">
                <a:xfrm>
                  <a:off x="7143750" y="-439738"/>
                  <a:ext cx="19050" cy="2222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86" name="Freeform 415"/>
                <p:cNvSpPr>
                  <a:spLocks/>
                </p:cNvSpPr>
                <p:nvPr/>
              </p:nvSpPr>
              <p:spPr bwMode="auto">
                <a:xfrm>
                  <a:off x="7132638" y="-501650"/>
                  <a:ext cx="42862" cy="61912"/>
                </a:xfrm>
                <a:custGeom>
                  <a:avLst/>
                  <a:gdLst>
                    <a:gd name="T0" fmla="*/ 0 w 25"/>
                    <a:gd name="T1" fmla="*/ 29 h 36"/>
                    <a:gd name="T2" fmla="*/ 7 w 25"/>
                    <a:gd name="T3" fmla="*/ 36 h 36"/>
                    <a:gd name="T4" fmla="*/ 18 w 25"/>
                    <a:gd name="T5" fmla="*/ 36 h 36"/>
                    <a:gd name="T6" fmla="*/ 25 w 25"/>
                    <a:gd name="T7" fmla="*/ 29 h 36"/>
                    <a:gd name="T8" fmla="*/ 25 w 25"/>
                    <a:gd name="T9" fmla="*/ 7 h 36"/>
                    <a:gd name="T10" fmla="*/ 18 w 25"/>
                    <a:gd name="T11" fmla="*/ 0 h 36"/>
                    <a:gd name="T12" fmla="*/ 7 w 25"/>
                    <a:gd name="T13" fmla="*/ 0 h 36"/>
                    <a:gd name="T14" fmla="*/ 0 w 25"/>
                    <a:gd name="T15" fmla="*/ 7 h 36"/>
                    <a:gd name="T16" fmla="*/ 0 w 25"/>
                    <a:gd name="T17" fmla="*/ 2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5" h="36">
                      <a:moveTo>
                        <a:pt x="0" y="29"/>
                      </a:moveTo>
                      <a:cubicBezTo>
                        <a:pt x="0" y="33"/>
                        <a:pt x="3" y="36"/>
                        <a:pt x="7" y="36"/>
                      </a:cubicBezTo>
                      <a:cubicBezTo>
                        <a:pt x="18" y="36"/>
                        <a:pt x="18" y="36"/>
                        <a:pt x="18" y="36"/>
                      </a:cubicBezTo>
                      <a:cubicBezTo>
                        <a:pt x="22" y="36"/>
                        <a:pt x="25" y="33"/>
                        <a:pt x="25" y="29"/>
                      </a:cubicBezTo>
                      <a:cubicBezTo>
                        <a:pt x="25" y="7"/>
                        <a:pt x="25" y="7"/>
                        <a:pt x="25" y="7"/>
                      </a:cubicBezTo>
                      <a:cubicBezTo>
                        <a:pt x="25" y="3"/>
                        <a:pt x="22" y="0"/>
                        <a:pt x="18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87" name="Freeform 416"/>
                <p:cNvSpPr>
                  <a:spLocks/>
                </p:cNvSpPr>
                <p:nvPr/>
              </p:nvSpPr>
              <p:spPr bwMode="auto">
                <a:xfrm>
                  <a:off x="7123113" y="-404813"/>
                  <a:ext cx="60325" cy="50800"/>
                </a:xfrm>
                <a:custGeom>
                  <a:avLst/>
                  <a:gdLst>
                    <a:gd name="T0" fmla="*/ 24 w 35"/>
                    <a:gd name="T1" fmla="*/ 24 h 30"/>
                    <a:gd name="T2" fmla="*/ 26 w 35"/>
                    <a:gd name="T3" fmla="*/ 18 h 30"/>
                    <a:gd name="T4" fmla="*/ 18 w 35"/>
                    <a:gd name="T5" fmla="*/ 9 h 30"/>
                    <a:gd name="T6" fmla="*/ 9 w 35"/>
                    <a:gd name="T7" fmla="*/ 18 h 30"/>
                    <a:gd name="T8" fmla="*/ 11 w 35"/>
                    <a:gd name="T9" fmla="*/ 24 h 30"/>
                    <a:gd name="T10" fmla="*/ 5 w 35"/>
                    <a:gd name="T11" fmla="*/ 30 h 30"/>
                    <a:gd name="T12" fmla="*/ 0 w 35"/>
                    <a:gd name="T13" fmla="*/ 18 h 30"/>
                    <a:gd name="T14" fmla="*/ 18 w 35"/>
                    <a:gd name="T15" fmla="*/ 0 h 30"/>
                    <a:gd name="T16" fmla="*/ 35 w 35"/>
                    <a:gd name="T17" fmla="*/ 18 h 30"/>
                    <a:gd name="T18" fmla="*/ 30 w 35"/>
                    <a:gd name="T19" fmla="*/ 30 h 30"/>
                    <a:gd name="T20" fmla="*/ 24 w 35"/>
                    <a:gd name="T21" fmla="*/ 24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5" h="30">
                      <a:moveTo>
                        <a:pt x="24" y="24"/>
                      </a:moveTo>
                      <a:cubicBezTo>
                        <a:pt x="25" y="22"/>
                        <a:pt x="26" y="20"/>
                        <a:pt x="26" y="18"/>
                      </a:cubicBezTo>
                      <a:cubicBezTo>
                        <a:pt x="26" y="13"/>
                        <a:pt x="22" y="9"/>
                        <a:pt x="18" y="9"/>
                      </a:cubicBezTo>
                      <a:cubicBezTo>
                        <a:pt x="13" y="9"/>
                        <a:pt x="9" y="13"/>
                        <a:pt x="9" y="18"/>
                      </a:cubicBezTo>
                      <a:cubicBezTo>
                        <a:pt x="9" y="20"/>
                        <a:pt x="10" y="22"/>
                        <a:pt x="11" y="24"/>
                      </a:cubicBezTo>
                      <a:cubicBezTo>
                        <a:pt x="5" y="30"/>
                        <a:pt x="5" y="30"/>
                        <a:pt x="5" y="30"/>
                      </a:cubicBezTo>
                      <a:cubicBezTo>
                        <a:pt x="2" y="27"/>
                        <a:pt x="0" y="22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27" y="0"/>
                        <a:pt x="35" y="8"/>
                        <a:pt x="35" y="18"/>
                      </a:cubicBezTo>
                      <a:cubicBezTo>
                        <a:pt x="35" y="22"/>
                        <a:pt x="33" y="27"/>
                        <a:pt x="30" y="30"/>
                      </a:cubicBezTo>
                      <a:lnTo>
                        <a:pt x="24" y="2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</p:grpSp>
        </p:grpSp>
      </p:grpSp>
      <p:grpSp>
        <p:nvGrpSpPr>
          <p:cNvPr id="88" name="Group 87"/>
          <p:cNvGrpSpPr/>
          <p:nvPr userDrawn="1"/>
        </p:nvGrpSpPr>
        <p:grpSpPr>
          <a:xfrm>
            <a:off x="4334998" y="4820516"/>
            <a:ext cx="1741625" cy="1573663"/>
            <a:chOff x="4362450" y="4945063"/>
            <a:chExt cx="1738312" cy="1570037"/>
          </a:xfrm>
        </p:grpSpPr>
        <p:sp>
          <p:nvSpPr>
            <p:cNvPr id="89" name="Rectangle 179"/>
            <p:cNvSpPr>
              <a:spLocks noChangeArrowheads="1"/>
            </p:cNvSpPr>
            <p:nvPr/>
          </p:nvSpPr>
          <p:spPr bwMode="auto">
            <a:xfrm>
              <a:off x="4362450" y="4945063"/>
              <a:ext cx="1738312" cy="1570037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895730">
                <a:defRPr/>
              </a:pPr>
              <a:endParaRPr lang="en-US" sz="1728">
                <a:solidFill>
                  <a:srgbClr val="404040"/>
                </a:solidFill>
                <a:latin typeface="Segoe UI"/>
              </a:endParaRPr>
            </a:p>
          </p:txBody>
        </p:sp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1773" y="5203812"/>
              <a:ext cx="1639667" cy="1052538"/>
            </a:xfrm>
            <a:prstGeom prst="rect">
              <a:avLst/>
            </a:prstGeom>
          </p:spPr>
        </p:pic>
      </p:grpSp>
      <p:grpSp>
        <p:nvGrpSpPr>
          <p:cNvPr id="91" name="Group 90"/>
          <p:cNvGrpSpPr/>
          <p:nvPr userDrawn="1"/>
        </p:nvGrpSpPr>
        <p:grpSpPr>
          <a:xfrm>
            <a:off x="5934559" y="1188524"/>
            <a:ext cx="2031147" cy="1827226"/>
            <a:chOff x="6312693" y="1447156"/>
            <a:chExt cx="1766094" cy="1588144"/>
          </a:xfrm>
        </p:grpSpPr>
        <p:sp>
          <p:nvSpPr>
            <p:cNvPr id="92" name="Rectangle 98"/>
            <p:cNvSpPr>
              <a:spLocks noChangeArrowheads="1"/>
            </p:cNvSpPr>
            <p:nvPr/>
          </p:nvSpPr>
          <p:spPr bwMode="auto">
            <a:xfrm>
              <a:off x="6312693" y="1447156"/>
              <a:ext cx="1766094" cy="1588144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895730">
                <a:defRPr/>
              </a:pPr>
              <a:endParaRPr lang="en-US" sz="1728">
                <a:solidFill>
                  <a:srgbClr val="404040"/>
                </a:solidFill>
                <a:latin typeface="Segoe UI"/>
              </a:endParaRPr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6318250" y="1458913"/>
              <a:ext cx="1733550" cy="1576387"/>
              <a:chOff x="6318250" y="1458913"/>
              <a:chExt cx="1733550" cy="1576387"/>
            </a:xfrm>
          </p:grpSpPr>
          <p:sp>
            <p:nvSpPr>
              <p:cNvPr id="94" name="AutoShape 96"/>
              <p:cNvSpPr>
                <a:spLocks noChangeAspect="1" noChangeArrowheads="1" noTextEdit="1"/>
              </p:cNvSpPr>
              <p:nvPr/>
            </p:nvSpPr>
            <p:spPr bwMode="auto">
              <a:xfrm>
                <a:off x="6318250" y="1458913"/>
                <a:ext cx="1733550" cy="157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95" name="Freeform 420"/>
              <p:cNvSpPr>
                <a:spLocks/>
              </p:cNvSpPr>
              <p:nvPr/>
            </p:nvSpPr>
            <p:spPr bwMode="auto">
              <a:xfrm>
                <a:off x="6389688" y="2171700"/>
                <a:ext cx="550863" cy="644525"/>
              </a:xfrm>
              <a:custGeom>
                <a:avLst/>
                <a:gdLst>
                  <a:gd name="T0" fmla="*/ 0 w 228"/>
                  <a:gd name="T1" fmla="*/ 266 h 266"/>
                  <a:gd name="T2" fmla="*/ 89 w 228"/>
                  <a:gd name="T3" fmla="*/ 153 h 266"/>
                  <a:gd name="T4" fmla="*/ 83 w 228"/>
                  <a:gd name="T5" fmla="*/ 119 h 266"/>
                  <a:gd name="T6" fmla="*/ 83 w 228"/>
                  <a:gd name="T7" fmla="*/ 78 h 266"/>
                  <a:gd name="T8" fmla="*/ 150 w 228"/>
                  <a:gd name="T9" fmla="*/ 0 h 266"/>
                  <a:gd name="T10" fmla="*/ 228 w 228"/>
                  <a:gd name="T11" fmla="*/ 78 h 266"/>
                  <a:gd name="T12" fmla="*/ 228 w 228"/>
                  <a:gd name="T13" fmla="*/ 119 h 266"/>
                  <a:gd name="T14" fmla="*/ 185 w 228"/>
                  <a:gd name="T15" fmla="*/ 189 h 266"/>
                  <a:gd name="T16" fmla="*/ 129 w 228"/>
                  <a:gd name="T17" fmla="*/ 266 h 266"/>
                  <a:gd name="T18" fmla="*/ 0 w 228"/>
                  <a:gd name="T19" fmla="*/ 266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8" h="266">
                    <a:moveTo>
                      <a:pt x="0" y="266"/>
                    </a:moveTo>
                    <a:cubicBezTo>
                      <a:pt x="89" y="153"/>
                      <a:pt x="89" y="153"/>
                      <a:pt x="89" y="153"/>
                    </a:cubicBezTo>
                    <a:cubicBezTo>
                      <a:pt x="85" y="143"/>
                      <a:pt x="83" y="131"/>
                      <a:pt x="83" y="119"/>
                    </a:cubicBezTo>
                    <a:cubicBezTo>
                      <a:pt x="83" y="78"/>
                      <a:pt x="83" y="78"/>
                      <a:pt x="83" y="78"/>
                    </a:cubicBezTo>
                    <a:cubicBezTo>
                      <a:pt x="83" y="35"/>
                      <a:pt x="108" y="0"/>
                      <a:pt x="150" y="0"/>
                    </a:cubicBezTo>
                    <a:cubicBezTo>
                      <a:pt x="193" y="0"/>
                      <a:pt x="228" y="35"/>
                      <a:pt x="228" y="78"/>
                    </a:cubicBezTo>
                    <a:cubicBezTo>
                      <a:pt x="228" y="119"/>
                      <a:pt x="228" y="119"/>
                      <a:pt x="228" y="119"/>
                    </a:cubicBezTo>
                    <a:cubicBezTo>
                      <a:pt x="228" y="150"/>
                      <a:pt x="210" y="176"/>
                      <a:pt x="185" y="189"/>
                    </a:cubicBezTo>
                    <a:cubicBezTo>
                      <a:pt x="129" y="266"/>
                      <a:pt x="129" y="266"/>
                      <a:pt x="129" y="266"/>
                    </a:cubicBezTo>
                    <a:cubicBezTo>
                      <a:pt x="0" y="266"/>
                      <a:pt x="0" y="266"/>
                      <a:pt x="0" y="266"/>
                    </a:cubicBezTo>
                  </a:path>
                </a:pathLst>
              </a:custGeom>
              <a:solidFill>
                <a:srgbClr val="EEBD64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96" name="Freeform 421"/>
              <p:cNvSpPr>
                <a:spLocks/>
              </p:cNvSpPr>
              <p:nvPr/>
            </p:nvSpPr>
            <p:spPr bwMode="auto">
              <a:xfrm>
                <a:off x="6805613" y="2508250"/>
                <a:ext cx="130175" cy="82550"/>
              </a:xfrm>
              <a:custGeom>
                <a:avLst/>
                <a:gdLst>
                  <a:gd name="T0" fmla="*/ 34 w 54"/>
                  <a:gd name="T1" fmla="*/ 34 h 34"/>
                  <a:gd name="T2" fmla="*/ 0 w 54"/>
                  <a:gd name="T3" fmla="*/ 0 h 34"/>
                  <a:gd name="T4" fmla="*/ 54 w 54"/>
                  <a:gd name="T5" fmla="*/ 0 h 34"/>
                  <a:gd name="T6" fmla="*/ 34 w 54"/>
                  <a:gd name="T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" h="34">
                    <a:moveTo>
                      <a:pt x="34" y="3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0" y="13"/>
                      <a:pt x="44" y="25"/>
                      <a:pt x="34" y="34"/>
                    </a:cubicBezTo>
                  </a:path>
                </a:pathLst>
              </a:custGeom>
              <a:solidFill>
                <a:srgbClr val="CF8D17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97" name="Freeform 422"/>
              <p:cNvSpPr>
                <a:spLocks/>
              </p:cNvSpPr>
              <p:nvPr/>
            </p:nvSpPr>
            <p:spPr bwMode="auto">
              <a:xfrm>
                <a:off x="6686551" y="1739900"/>
                <a:ext cx="1241425" cy="771525"/>
              </a:xfrm>
              <a:custGeom>
                <a:avLst/>
                <a:gdLst>
                  <a:gd name="T0" fmla="*/ 0 w 513"/>
                  <a:gd name="T1" fmla="*/ 311 h 318"/>
                  <a:gd name="T2" fmla="*/ 8 w 513"/>
                  <a:gd name="T3" fmla="*/ 318 h 318"/>
                  <a:gd name="T4" fmla="*/ 506 w 513"/>
                  <a:gd name="T5" fmla="*/ 318 h 318"/>
                  <a:gd name="T6" fmla="*/ 513 w 513"/>
                  <a:gd name="T7" fmla="*/ 311 h 318"/>
                  <a:gd name="T8" fmla="*/ 513 w 513"/>
                  <a:gd name="T9" fmla="*/ 7 h 318"/>
                  <a:gd name="T10" fmla="*/ 506 w 513"/>
                  <a:gd name="T11" fmla="*/ 0 h 318"/>
                  <a:gd name="T12" fmla="*/ 8 w 513"/>
                  <a:gd name="T13" fmla="*/ 0 h 318"/>
                  <a:gd name="T14" fmla="*/ 0 w 513"/>
                  <a:gd name="T15" fmla="*/ 7 h 318"/>
                  <a:gd name="T16" fmla="*/ 0 w 513"/>
                  <a:gd name="T17" fmla="*/ 311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318">
                    <a:moveTo>
                      <a:pt x="0" y="311"/>
                    </a:moveTo>
                    <a:cubicBezTo>
                      <a:pt x="0" y="315"/>
                      <a:pt x="4" y="318"/>
                      <a:pt x="8" y="318"/>
                    </a:cubicBezTo>
                    <a:cubicBezTo>
                      <a:pt x="506" y="318"/>
                      <a:pt x="506" y="318"/>
                      <a:pt x="506" y="318"/>
                    </a:cubicBezTo>
                    <a:cubicBezTo>
                      <a:pt x="510" y="318"/>
                      <a:pt x="513" y="315"/>
                      <a:pt x="513" y="311"/>
                    </a:cubicBezTo>
                    <a:cubicBezTo>
                      <a:pt x="513" y="7"/>
                      <a:pt x="513" y="7"/>
                      <a:pt x="513" y="7"/>
                    </a:cubicBezTo>
                    <a:cubicBezTo>
                      <a:pt x="513" y="3"/>
                      <a:pt x="510" y="0"/>
                      <a:pt x="506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311"/>
                      <a:pt x="0" y="311"/>
                      <a:pt x="0" y="311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98" name="Freeform 423"/>
              <p:cNvSpPr>
                <a:spLocks/>
              </p:cNvSpPr>
              <p:nvPr/>
            </p:nvSpPr>
            <p:spPr bwMode="auto">
              <a:xfrm>
                <a:off x="6783388" y="1831975"/>
                <a:ext cx="1047750" cy="579438"/>
              </a:xfrm>
              <a:custGeom>
                <a:avLst/>
                <a:gdLst>
                  <a:gd name="T0" fmla="*/ 0 w 433"/>
                  <a:gd name="T1" fmla="*/ 233 h 239"/>
                  <a:gd name="T2" fmla="*/ 6 w 433"/>
                  <a:gd name="T3" fmla="*/ 239 h 239"/>
                  <a:gd name="T4" fmla="*/ 427 w 433"/>
                  <a:gd name="T5" fmla="*/ 239 h 239"/>
                  <a:gd name="T6" fmla="*/ 433 w 433"/>
                  <a:gd name="T7" fmla="*/ 233 h 239"/>
                  <a:gd name="T8" fmla="*/ 433 w 433"/>
                  <a:gd name="T9" fmla="*/ 6 h 239"/>
                  <a:gd name="T10" fmla="*/ 427 w 433"/>
                  <a:gd name="T11" fmla="*/ 0 h 239"/>
                  <a:gd name="T12" fmla="*/ 6 w 433"/>
                  <a:gd name="T13" fmla="*/ 0 h 239"/>
                  <a:gd name="T14" fmla="*/ 0 w 433"/>
                  <a:gd name="T15" fmla="*/ 6 h 239"/>
                  <a:gd name="T16" fmla="*/ 0 w 433"/>
                  <a:gd name="T17" fmla="*/ 233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3" h="239">
                    <a:moveTo>
                      <a:pt x="0" y="233"/>
                    </a:moveTo>
                    <a:cubicBezTo>
                      <a:pt x="0" y="236"/>
                      <a:pt x="3" y="239"/>
                      <a:pt x="6" y="239"/>
                    </a:cubicBezTo>
                    <a:cubicBezTo>
                      <a:pt x="427" y="239"/>
                      <a:pt x="427" y="239"/>
                      <a:pt x="427" y="239"/>
                    </a:cubicBezTo>
                    <a:cubicBezTo>
                      <a:pt x="431" y="239"/>
                      <a:pt x="433" y="236"/>
                      <a:pt x="433" y="233"/>
                    </a:cubicBezTo>
                    <a:cubicBezTo>
                      <a:pt x="433" y="6"/>
                      <a:pt x="433" y="6"/>
                      <a:pt x="433" y="6"/>
                    </a:cubicBezTo>
                    <a:cubicBezTo>
                      <a:pt x="433" y="3"/>
                      <a:pt x="431" y="0"/>
                      <a:pt x="42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233"/>
                      <a:pt x="0" y="233"/>
                      <a:pt x="0" y="233"/>
                    </a:cubicBezTo>
                  </a:path>
                </a:pathLst>
              </a:cu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99" name="Rectangle 424"/>
              <p:cNvSpPr>
                <a:spLocks noChangeArrowheads="1"/>
              </p:cNvSpPr>
              <p:nvPr/>
            </p:nvSpPr>
            <p:spPr bwMode="auto">
              <a:xfrm>
                <a:off x="6865938" y="1965325"/>
                <a:ext cx="244475" cy="1190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00" name="Rectangle 425"/>
              <p:cNvSpPr>
                <a:spLocks noChangeArrowheads="1"/>
              </p:cNvSpPr>
              <p:nvPr/>
            </p:nvSpPr>
            <p:spPr bwMode="auto">
              <a:xfrm>
                <a:off x="6865938" y="1965325"/>
                <a:ext cx="244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01" name="Rectangle 426"/>
              <p:cNvSpPr>
                <a:spLocks noChangeArrowheads="1"/>
              </p:cNvSpPr>
              <p:nvPr/>
            </p:nvSpPr>
            <p:spPr bwMode="auto">
              <a:xfrm>
                <a:off x="7119938" y="1965325"/>
                <a:ext cx="244475" cy="119063"/>
              </a:xfrm>
              <a:prstGeom prst="rect">
                <a:avLst/>
              </a:prstGeom>
              <a:solidFill>
                <a:srgbClr val="9736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02" name="Rectangle 427"/>
              <p:cNvSpPr>
                <a:spLocks noChangeArrowheads="1"/>
              </p:cNvSpPr>
              <p:nvPr/>
            </p:nvSpPr>
            <p:spPr bwMode="auto">
              <a:xfrm>
                <a:off x="7119938" y="1965325"/>
                <a:ext cx="244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03" name="Rectangle 428"/>
              <p:cNvSpPr>
                <a:spLocks noChangeArrowheads="1"/>
              </p:cNvSpPr>
              <p:nvPr/>
            </p:nvSpPr>
            <p:spPr bwMode="auto">
              <a:xfrm>
                <a:off x="7372351" y="1965325"/>
                <a:ext cx="117475" cy="1190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04" name="Rectangle 429"/>
              <p:cNvSpPr>
                <a:spLocks noChangeArrowheads="1"/>
              </p:cNvSpPr>
              <p:nvPr/>
            </p:nvSpPr>
            <p:spPr bwMode="auto">
              <a:xfrm>
                <a:off x="7372351" y="1965325"/>
                <a:ext cx="117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05" name="Rectangle 430"/>
              <p:cNvSpPr>
                <a:spLocks noChangeArrowheads="1"/>
              </p:cNvSpPr>
              <p:nvPr/>
            </p:nvSpPr>
            <p:spPr bwMode="auto">
              <a:xfrm>
                <a:off x="7497763" y="1965325"/>
                <a:ext cx="115888" cy="119063"/>
              </a:xfrm>
              <a:prstGeom prst="rect">
                <a:avLst/>
              </a:pr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06" name="Rectangle 431"/>
              <p:cNvSpPr>
                <a:spLocks noChangeArrowheads="1"/>
              </p:cNvSpPr>
              <p:nvPr/>
            </p:nvSpPr>
            <p:spPr bwMode="auto">
              <a:xfrm>
                <a:off x="7497763" y="1965325"/>
                <a:ext cx="115888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07" name="Rectangle 432"/>
              <p:cNvSpPr>
                <a:spLocks noChangeArrowheads="1"/>
              </p:cNvSpPr>
              <p:nvPr/>
            </p:nvSpPr>
            <p:spPr bwMode="auto">
              <a:xfrm>
                <a:off x="7372351" y="2090738"/>
                <a:ext cx="117475" cy="119063"/>
              </a:xfrm>
              <a:prstGeom prst="rect">
                <a:avLst/>
              </a:prstGeom>
              <a:solidFill>
                <a:srgbClr val="9736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08" name="Rectangle 433"/>
              <p:cNvSpPr>
                <a:spLocks noChangeArrowheads="1"/>
              </p:cNvSpPr>
              <p:nvPr/>
            </p:nvSpPr>
            <p:spPr bwMode="auto">
              <a:xfrm>
                <a:off x="7372351" y="2090738"/>
                <a:ext cx="117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09" name="Rectangle 434"/>
              <p:cNvSpPr>
                <a:spLocks noChangeArrowheads="1"/>
              </p:cNvSpPr>
              <p:nvPr/>
            </p:nvSpPr>
            <p:spPr bwMode="auto">
              <a:xfrm>
                <a:off x="6865938" y="2090738"/>
                <a:ext cx="119063" cy="119063"/>
              </a:xfrm>
              <a:prstGeom prst="rect">
                <a:avLst/>
              </a:pr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10" name="Rectangle 435"/>
              <p:cNvSpPr>
                <a:spLocks noChangeArrowheads="1"/>
              </p:cNvSpPr>
              <p:nvPr/>
            </p:nvSpPr>
            <p:spPr bwMode="auto">
              <a:xfrm>
                <a:off x="6865938" y="2090738"/>
                <a:ext cx="119063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11" name="Rectangle 436"/>
              <p:cNvSpPr>
                <a:spLocks noChangeArrowheads="1"/>
              </p:cNvSpPr>
              <p:nvPr/>
            </p:nvSpPr>
            <p:spPr bwMode="auto">
              <a:xfrm>
                <a:off x="6865938" y="2217738"/>
                <a:ext cx="119063" cy="119063"/>
              </a:xfrm>
              <a:prstGeom prst="rect">
                <a:avLst/>
              </a:prstGeom>
              <a:solidFill>
                <a:srgbClr val="00AD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12" name="Rectangle 437"/>
              <p:cNvSpPr>
                <a:spLocks noChangeArrowheads="1"/>
              </p:cNvSpPr>
              <p:nvPr/>
            </p:nvSpPr>
            <p:spPr bwMode="auto">
              <a:xfrm>
                <a:off x="6865938" y="2217738"/>
                <a:ext cx="119063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13" name="Rectangle 438"/>
              <p:cNvSpPr>
                <a:spLocks noChangeArrowheads="1"/>
              </p:cNvSpPr>
              <p:nvPr/>
            </p:nvSpPr>
            <p:spPr bwMode="auto">
              <a:xfrm>
                <a:off x="6994526" y="2217738"/>
                <a:ext cx="119063" cy="119063"/>
              </a:xfrm>
              <a:prstGeom prst="rect">
                <a:avLst/>
              </a:prstGeom>
              <a:solidFill>
                <a:srgbClr val="9736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14" name="Rectangle 439"/>
              <p:cNvSpPr>
                <a:spLocks noChangeArrowheads="1"/>
              </p:cNvSpPr>
              <p:nvPr/>
            </p:nvSpPr>
            <p:spPr bwMode="auto">
              <a:xfrm>
                <a:off x="6994526" y="2217738"/>
                <a:ext cx="119063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15" name="Rectangle 440"/>
              <p:cNvSpPr>
                <a:spLocks noChangeArrowheads="1"/>
              </p:cNvSpPr>
              <p:nvPr/>
            </p:nvSpPr>
            <p:spPr bwMode="auto">
              <a:xfrm>
                <a:off x="7119938" y="2090738"/>
                <a:ext cx="244475" cy="119063"/>
              </a:xfrm>
              <a:prstGeom prst="rect">
                <a:avLst/>
              </a:prstGeom>
              <a:solidFill>
                <a:srgbClr val="F9F7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16" name="Rectangle 441"/>
              <p:cNvSpPr>
                <a:spLocks noChangeArrowheads="1"/>
              </p:cNvSpPr>
              <p:nvPr/>
            </p:nvSpPr>
            <p:spPr bwMode="auto">
              <a:xfrm>
                <a:off x="7119938" y="2090738"/>
                <a:ext cx="244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17" name="Rectangle 442"/>
              <p:cNvSpPr>
                <a:spLocks noChangeArrowheads="1"/>
              </p:cNvSpPr>
              <p:nvPr/>
            </p:nvSpPr>
            <p:spPr bwMode="auto">
              <a:xfrm>
                <a:off x="7119938" y="2217738"/>
                <a:ext cx="244475" cy="1190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18" name="Rectangle 443"/>
              <p:cNvSpPr>
                <a:spLocks noChangeArrowheads="1"/>
              </p:cNvSpPr>
              <p:nvPr/>
            </p:nvSpPr>
            <p:spPr bwMode="auto">
              <a:xfrm>
                <a:off x="7119938" y="2217738"/>
                <a:ext cx="244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19" name="Rectangle 444"/>
              <p:cNvSpPr>
                <a:spLocks noChangeArrowheads="1"/>
              </p:cNvSpPr>
              <p:nvPr/>
            </p:nvSpPr>
            <p:spPr bwMode="auto">
              <a:xfrm>
                <a:off x="7369176" y="2297113"/>
                <a:ext cx="244475" cy="396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20" name="Rectangle 445"/>
              <p:cNvSpPr>
                <a:spLocks noChangeArrowheads="1"/>
              </p:cNvSpPr>
              <p:nvPr/>
            </p:nvSpPr>
            <p:spPr bwMode="auto">
              <a:xfrm>
                <a:off x="7369176" y="2297113"/>
                <a:ext cx="244475" cy="39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21" name="Rectangle 446"/>
              <p:cNvSpPr>
                <a:spLocks noChangeArrowheads="1"/>
              </p:cNvSpPr>
              <p:nvPr/>
            </p:nvSpPr>
            <p:spPr bwMode="auto">
              <a:xfrm>
                <a:off x="7369176" y="2217738"/>
                <a:ext cx="244475" cy="79375"/>
              </a:xfrm>
              <a:prstGeom prst="rect">
                <a:avLst/>
              </a:prstGeom>
              <a:solidFill>
                <a:srgbClr val="00AD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22" name="Rectangle 447"/>
              <p:cNvSpPr>
                <a:spLocks noChangeArrowheads="1"/>
              </p:cNvSpPr>
              <p:nvPr/>
            </p:nvSpPr>
            <p:spPr bwMode="auto">
              <a:xfrm>
                <a:off x="7369176" y="2217738"/>
                <a:ext cx="244475" cy="79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23" name="Rectangle 448"/>
              <p:cNvSpPr>
                <a:spLocks noChangeArrowheads="1"/>
              </p:cNvSpPr>
              <p:nvPr/>
            </p:nvSpPr>
            <p:spPr bwMode="auto">
              <a:xfrm>
                <a:off x="7497763" y="2090738"/>
                <a:ext cx="115888" cy="1190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24" name="Rectangle 449"/>
              <p:cNvSpPr>
                <a:spLocks noChangeArrowheads="1"/>
              </p:cNvSpPr>
              <p:nvPr/>
            </p:nvSpPr>
            <p:spPr bwMode="auto">
              <a:xfrm>
                <a:off x="7497763" y="2090738"/>
                <a:ext cx="115888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25" name="Rectangle 450"/>
              <p:cNvSpPr>
                <a:spLocks noChangeArrowheads="1"/>
              </p:cNvSpPr>
              <p:nvPr/>
            </p:nvSpPr>
            <p:spPr bwMode="auto">
              <a:xfrm>
                <a:off x="7667626" y="2090738"/>
                <a:ext cx="115888" cy="119063"/>
              </a:xfrm>
              <a:prstGeom prst="rect">
                <a:avLst/>
              </a:prstGeom>
              <a:solidFill>
                <a:srgbClr val="6DC2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26" name="Rectangle 451"/>
              <p:cNvSpPr>
                <a:spLocks noChangeArrowheads="1"/>
              </p:cNvSpPr>
              <p:nvPr/>
            </p:nvSpPr>
            <p:spPr bwMode="auto">
              <a:xfrm>
                <a:off x="7667626" y="2090738"/>
                <a:ext cx="115888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27" name="Rectangle 452"/>
              <p:cNvSpPr>
                <a:spLocks noChangeArrowheads="1"/>
              </p:cNvSpPr>
              <p:nvPr/>
            </p:nvSpPr>
            <p:spPr bwMode="auto">
              <a:xfrm>
                <a:off x="7667626" y="2217738"/>
                <a:ext cx="115888" cy="1190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28" name="Rectangle 453"/>
              <p:cNvSpPr>
                <a:spLocks noChangeArrowheads="1"/>
              </p:cNvSpPr>
              <p:nvPr/>
            </p:nvSpPr>
            <p:spPr bwMode="auto">
              <a:xfrm>
                <a:off x="7667626" y="2217738"/>
                <a:ext cx="115888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29" name="Rectangle 454"/>
              <p:cNvSpPr>
                <a:spLocks noChangeArrowheads="1"/>
              </p:cNvSpPr>
              <p:nvPr/>
            </p:nvSpPr>
            <p:spPr bwMode="auto">
              <a:xfrm>
                <a:off x="7789863" y="2090738"/>
                <a:ext cx="41275" cy="1190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30" name="Rectangle 455"/>
              <p:cNvSpPr>
                <a:spLocks noChangeArrowheads="1"/>
              </p:cNvSpPr>
              <p:nvPr/>
            </p:nvSpPr>
            <p:spPr bwMode="auto">
              <a:xfrm>
                <a:off x="7789863" y="2217738"/>
                <a:ext cx="41275" cy="119063"/>
              </a:xfrm>
              <a:prstGeom prst="rect">
                <a:avLst/>
              </a:prstGeom>
              <a:solidFill>
                <a:srgbClr val="B01E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31" name="Rectangle 456"/>
              <p:cNvSpPr>
                <a:spLocks noChangeArrowheads="1"/>
              </p:cNvSpPr>
              <p:nvPr/>
            </p:nvSpPr>
            <p:spPr bwMode="auto">
              <a:xfrm>
                <a:off x="7789863" y="2217738"/>
                <a:ext cx="412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32" name="Rectangle 457"/>
              <p:cNvSpPr>
                <a:spLocks noChangeArrowheads="1"/>
              </p:cNvSpPr>
              <p:nvPr/>
            </p:nvSpPr>
            <p:spPr bwMode="auto">
              <a:xfrm>
                <a:off x="7667626" y="1965325"/>
                <a:ext cx="163513" cy="119063"/>
              </a:xfrm>
              <a:prstGeom prst="rect">
                <a:avLst/>
              </a:pr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33" name="Freeform 458"/>
              <p:cNvSpPr>
                <a:spLocks/>
              </p:cNvSpPr>
              <p:nvPr/>
            </p:nvSpPr>
            <p:spPr bwMode="auto">
              <a:xfrm>
                <a:off x="6991351" y="2090738"/>
                <a:ext cx="119063" cy="119063"/>
              </a:xfrm>
              <a:custGeom>
                <a:avLst/>
                <a:gdLst>
                  <a:gd name="T0" fmla="*/ 38 w 75"/>
                  <a:gd name="T1" fmla="*/ 0 h 75"/>
                  <a:gd name="T2" fmla="*/ 0 w 75"/>
                  <a:gd name="T3" fmla="*/ 0 h 75"/>
                  <a:gd name="T4" fmla="*/ 0 w 75"/>
                  <a:gd name="T5" fmla="*/ 39 h 75"/>
                  <a:gd name="T6" fmla="*/ 0 w 75"/>
                  <a:gd name="T7" fmla="*/ 75 h 75"/>
                  <a:gd name="T8" fmla="*/ 38 w 75"/>
                  <a:gd name="T9" fmla="*/ 75 h 75"/>
                  <a:gd name="T10" fmla="*/ 75 w 75"/>
                  <a:gd name="T11" fmla="*/ 75 h 75"/>
                  <a:gd name="T12" fmla="*/ 75 w 75"/>
                  <a:gd name="T13" fmla="*/ 39 h 75"/>
                  <a:gd name="T14" fmla="*/ 75 w 75"/>
                  <a:gd name="T15" fmla="*/ 0 h 75"/>
                  <a:gd name="T16" fmla="*/ 38 w 75"/>
                  <a:gd name="T1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75">
                    <a:moveTo>
                      <a:pt x="38" y="0"/>
                    </a:moveTo>
                    <a:lnTo>
                      <a:pt x="0" y="0"/>
                    </a:lnTo>
                    <a:lnTo>
                      <a:pt x="0" y="39"/>
                    </a:lnTo>
                    <a:lnTo>
                      <a:pt x="0" y="75"/>
                    </a:lnTo>
                    <a:lnTo>
                      <a:pt x="38" y="75"/>
                    </a:lnTo>
                    <a:lnTo>
                      <a:pt x="75" y="75"/>
                    </a:lnTo>
                    <a:lnTo>
                      <a:pt x="75" y="39"/>
                    </a:lnTo>
                    <a:lnTo>
                      <a:pt x="75" y="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00AD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34" name="Freeform 459"/>
              <p:cNvSpPr>
                <a:spLocks/>
              </p:cNvSpPr>
              <p:nvPr/>
            </p:nvSpPr>
            <p:spPr bwMode="auto">
              <a:xfrm>
                <a:off x="6991351" y="2090738"/>
                <a:ext cx="119063" cy="119063"/>
              </a:xfrm>
              <a:custGeom>
                <a:avLst/>
                <a:gdLst>
                  <a:gd name="T0" fmla="*/ 38 w 75"/>
                  <a:gd name="T1" fmla="*/ 0 h 75"/>
                  <a:gd name="T2" fmla="*/ 0 w 75"/>
                  <a:gd name="T3" fmla="*/ 0 h 75"/>
                  <a:gd name="T4" fmla="*/ 0 w 75"/>
                  <a:gd name="T5" fmla="*/ 39 h 75"/>
                  <a:gd name="T6" fmla="*/ 0 w 75"/>
                  <a:gd name="T7" fmla="*/ 75 h 75"/>
                  <a:gd name="T8" fmla="*/ 38 w 75"/>
                  <a:gd name="T9" fmla="*/ 75 h 75"/>
                  <a:gd name="T10" fmla="*/ 75 w 75"/>
                  <a:gd name="T11" fmla="*/ 75 h 75"/>
                  <a:gd name="T12" fmla="*/ 75 w 75"/>
                  <a:gd name="T13" fmla="*/ 39 h 75"/>
                  <a:gd name="T14" fmla="*/ 75 w 75"/>
                  <a:gd name="T15" fmla="*/ 0 h 75"/>
                  <a:gd name="T16" fmla="*/ 38 w 75"/>
                  <a:gd name="T1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75">
                    <a:moveTo>
                      <a:pt x="38" y="0"/>
                    </a:moveTo>
                    <a:lnTo>
                      <a:pt x="0" y="0"/>
                    </a:lnTo>
                    <a:lnTo>
                      <a:pt x="0" y="39"/>
                    </a:lnTo>
                    <a:lnTo>
                      <a:pt x="0" y="75"/>
                    </a:lnTo>
                    <a:lnTo>
                      <a:pt x="38" y="75"/>
                    </a:lnTo>
                    <a:lnTo>
                      <a:pt x="75" y="75"/>
                    </a:lnTo>
                    <a:lnTo>
                      <a:pt x="75" y="39"/>
                    </a:lnTo>
                    <a:lnTo>
                      <a:pt x="75" y="0"/>
                    </a:lnTo>
                    <a:lnTo>
                      <a:pt x="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35" name="Rectangle 460"/>
              <p:cNvSpPr>
                <a:spLocks noChangeArrowheads="1"/>
              </p:cNvSpPr>
              <p:nvPr/>
            </p:nvSpPr>
            <p:spPr bwMode="auto">
              <a:xfrm>
                <a:off x="7780338" y="1870075"/>
                <a:ext cx="31750" cy="31750"/>
              </a:xfrm>
              <a:prstGeom prst="rect">
                <a:avLst/>
              </a:prstGeom>
              <a:solidFill>
                <a:srgbClr val="00AD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36" name="Rectangle 461"/>
              <p:cNvSpPr>
                <a:spLocks noChangeArrowheads="1"/>
              </p:cNvSpPr>
              <p:nvPr/>
            </p:nvSpPr>
            <p:spPr bwMode="auto">
              <a:xfrm>
                <a:off x="6865938" y="1868488"/>
                <a:ext cx="15329" cy="38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3678">
                  <a:defRPr/>
                </a:pPr>
                <a:r>
                  <a:rPr lang="en-US" altLang="en-US" sz="288">
                    <a:solidFill>
                      <a:srgbClr val="FFFFFF"/>
                    </a:solidFill>
                    <a:latin typeface="Segoe Light" charset="0"/>
                  </a:rPr>
                  <a:t>S</a:t>
                </a:r>
                <a:endParaRPr lang="en-US" altLang="en-US" sz="1728">
                  <a:solidFill>
                    <a:srgbClr val="404040"/>
                  </a:solidFill>
                </a:endParaRPr>
              </a:p>
            </p:txBody>
          </p:sp>
          <p:sp>
            <p:nvSpPr>
              <p:cNvPr id="137" name="Rectangle 462"/>
              <p:cNvSpPr>
                <a:spLocks noChangeArrowheads="1"/>
              </p:cNvSpPr>
              <p:nvPr/>
            </p:nvSpPr>
            <p:spPr bwMode="auto">
              <a:xfrm>
                <a:off x="6888163" y="1868488"/>
                <a:ext cx="9755" cy="38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3678">
                  <a:defRPr/>
                </a:pPr>
                <a:r>
                  <a:rPr lang="en-US" altLang="en-US" sz="288">
                    <a:solidFill>
                      <a:srgbClr val="FFFFFF"/>
                    </a:solidFill>
                    <a:latin typeface="Segoe Light" charset="0"/>
                  </a:rPr>
                  <a:t>t</a:t>
                </a:r>
                <a:endParaRPr lang="en-US" altLang="en-US" sz="1728">
                  <a:solidFill>
                    <a:srgbClr val="404040"/>
                  </a:solidFill>
                </a:endParaRPr>
              </a:p>
            </p:txBody>
          </p:sp>
          <p:sp>
            <p:nvSpPr>
              <p:cNvPr id="138" name="Rectangle 463"/>
              <p:cNvSpPr>
                <a:spLocks noChangeArrowheads="1"/>
              </p:cNvSpPr>
              <p:nvPr/>
            </p:nvSpPr>
            <p:spPr bwMode="auto">
              <a:xfrm>
                <a:off x="6902451" y="1868488"/>
                <a:ext cx="15329" cy="38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3678">
                  <a:defRPr/>
                </a:pPr>
                <a:r>
                  <a:rPr lang="en-US" altLang="en-US" sz="288">
                    <a:solidFill>
                      <a:srgbClr val="FFFFFF"/>
                    </a:solidFill>
                    <a:latin typeface="Segoe Light" charset="0"/>
                  </a:rPr>
                  <a:t>a</a:t>
                </a:r>
                <a:endParaRPr lang="en-US" altLang="en-US" sz="1728">
                  <a:solidFill>
                    <a:srgbClr val="404040"/>
                  </a:solidFill>
                </a:endParaRPr>
              </a:p>
            </p:txBody>
          </p:sp>
          <p:sp>
            <p:nvSpPr>
              <p:cNvPr id="139" name="Rectangle 464"/>
              <p:cNvSpPr>
                <a:spLocks noChangeArrowheads="1"/>
              </p:cNvSpPr>
              <p:nvPr/>
            </p:nvSpPr>
            <p:spPr bwMode="auto">
              <a:xfrm>
                <a:off x="6923088" y="1868488"/>
                <a:ext cx="11148" cy="38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3678">
                  <a:defRPr/>
                </a:pPr>
                <a:r>
                  <a:rPr lang="en-US" altLang="en-US" sz="288">
                    <a:solidFill>
                      <a:srgbClr val="FFFFFF"/>
                    </a:solidFill>
                    <a:latin typeface="Segoe Light" charset="0"/>
                  </a:rPr>
                  <a:t>r</a:t>
                </a:r>
                <a:endParaRPr lang="en-US" altLang="en-US" sz="1728">
                  <a:solidFill>
                    <a:srgbClr val="404040"/>
                  </a:solidFill>
                </a:endParaRPr>
              </a:p>
            </p:txBody>
          </p:sp>
          <p:sp>
            <p:nvSpPr>
              <p:cNvPr id="140" name="Rectangle 465"/>
              <p:cNvSpPr>
                <a:spLocks noChangeArrowheads="1"/>
              </p:cNvSpPr>
              <p:nvPr/>
            </p:nvSpPr>
            <p:spPr bwMode="auto">
              <a:xfrm>
                <a:off x="6940551" y="1868488"/>
                <a:ext cx="9755" cy="38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3678">
                  <a:defRPr/>
                </a:pPr>
                <a:r>
                  <a:rPr lang="en-US" altLang="en-US" sz="288">
                    <a:solidFill>
                      <a:srgbClr val="FFFFFF"/>
                    </a:solidFill>
                    <a:latin typeface="Segoe Light" charset="0"/>
                  </a:rPr>
                  <a:t>t</a:t>
                </a:r>
                <a:endParaRPr lang="en-US" altLang="en-US" sz="1728">
                  <a:solidFill>
                    <a:srgbClr val="404040"/>
                  </a:solidFill>
                </a:endParaRPr>
              </a:p>
            </p:txBody>
          </p:sp>
          <p:sp>
            <p:nvSpPr>
              <p:cNvPr id="141" name="Freeform 466"/>
              <p:cNvSpPr>
                <a:spLocks/>
              </p:cNvSpPr>
              <p:nvPr/>
            </p:nvSpPr>
            <p:spPr bwMode="auto">
              <a:xfrm>
                <a:off x="6686551" y="1739900"/>
                <a:ext cx="1241425" cy="771525"/>
              </a:xfrm>
              <a:custGeom>
                <a:avLst/>
                <a:gdLst>
                  <a:gd name="T0" fmla="*/ 209 w 513"/>
                  <a:gd name="T1" fmla="*/ 0 h 318"/>
                  <a:gd name="T2" fmla="*/ 8 w 513"/>
                  <a:gd name="T3" fmla="*/ 0 h 318"/>
                  <a:gd name="T4" fmla="*/ 0 w 513"/>
                  <a:gd name="T5" fmla="*/ 7 h 318"/>
                  <a:gd name="T6" fmla="*/ 0 w 513"/>
                  <a:gd name="T7" fmla="*/ 311 h 318"/>
                  <a:gd name="T8" fmla="*/ 8 w 513"/>
                  <a:gd name="T9" fmla="*/ 318 h 318"/>
                  <a:gd name="T10" fmla="*/ 506 w 513"/>
                  <a:gd name="T11" fmla="*/ 318 h 318"/>
                  <a:gd name="T12" fmla="*/ 513 w 513"/>
                  <a:gd name="T13" fmla="*/ 311 h 318"/>
                  <a:gd name="T14" fmla="*/ 513 w 513"/>
                  <a:gd name="T15" fmla="*/ 304 h 318"/>
                  <a:gd name="T16" fmla="*/ 473 w 513"/>
                  <a:gd name="T17" fmla="*/ 264 h 318"/>
                  <a:gd name="T18" fmla="*/ 473 w 513"/>
                  <a:gd name="T19" fmla="*/ 271 h 318"/>
                  <a:gd name="T20" fmla="*/ 467 w 513"/>
                  <a:gd name="T21" fmla="*/ 277 h 318"/>
                  <a:gd name="T22" fmla="*/ 46 w 513"/>
                  <a:gd name="T23" fmla="*/ 277 h 318"/>
                  <a:gd name="T24" fmla="*/ 40 w 513"/>
                  <a:gd name="T25" fmla="*/ 271 h 318"/>
                  <a:gd name="T26" fmla="*/ 40 w 513"/>
                  <a:gd name="T27" fmla="*/ 44 h 318"/>
                  <a:gd name="T28" fmla="*/ 46 w 513"/>
                  <a:gd name="T29" fmla="*/ 38 h 318"/>
                  <a:gd name="T30" fmla="*/ 248 w 513"/>
                  <a:gd name="T31" fmla="*/ 38 h 318"/>
                  <a:gd name="T32" fmla="*/ 209 w 513"/>
                  <a:gd name="T33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3" h="318">
                    <a:moveTo>
                      <a:pt x="209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311"/>
                      <a:pt x="0" y="311"/>
                      <a:pt x="0" y="311"/>
                    </a:cubicBezTo>
                    <a:cubicBezTo>
                      <a:pt x="0" y="315"/>
                      <a:pt x="4" y="318"/>
                      <a:pt x="8" y="318"/>
                    </a:cubicBezTo>
                    <a:cubicBezTo>
                      <a:pt x="506" y="318"/>
                      <a:pt x="506" y="318"/>
                      <a:pt x="506" y="318"/>
                    </a:cubicBezTo>
                    <a:cubicBezTo>
                      <a:pt x="510" y="318"/>
                      <a:pt x="513" y="315"/>
                      <a:pt x="513" y="311"/>
                    </a:cubicBezTo>
                    <a:cubicBezTo>
                      <a:pt x="513" y="304"/>
                      <a:pt x="513" y="304"/>
                      <a:pt x="513" y="304"/>
                    </a:cubicBezTo>
                    <a:cubicBezTo>
                      <a:pt x="473" y="264"/>
                      <a:pt x="473" y="264"/>
                      <a:pt x="473" y="264"/>
                    </a:cubicBezTo>
                    <a:cubicBezTo>
                      <a:pt x="473" y="271"/>
                      <a:pt x="473" y="271"/>
                      <a:pt x="473" y="271"/>
                    </a:cubicBezTo>
                    <a:cubicBezTo>
                      <a:pt x="473" y="274"/>
                      <a:pt x="471" y="277"/>
                      <a:pt x="467" y="277"/>
                    </a:cubicBezTo>
                    <a:cubicBezTo>
                      <a:pt x="46" y="277"/>
                      <a:pt x="46" y="277"/>
                      <a:pt x="46" y="277"/>
                    </a:cubicBezTo>
                    <a:cubicBezTo>
                      <a:pt x="43" y="277"/>
                      <a:pt x="40" y="274"/>
                      <a:pt x="40" y="271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40" y="41"/>
                      <a:pt x="43" y="38"/>
                      <a:pt x="46" y="38"/>
                    </a:cubicBezTo>
                    <a:cubicBezTo>
                      <a:pt x="248" y="38"/>
                      <a:pt x="248" y="38"/>
                      <a:pt x="248" y="38"/>
                    </a:cubicBezTo>
                    <a:cubicBezTo>
                      <a:pt x="209" y="0"/>
                      <a:pt x="209" y="0"/>
                      <a:pt x="209" y="0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42" name="Freeform 467"/>
              <p:cNvSpPr>
                <a:spLocks noEditPoints="1"/>
              </p:cNvSpPr>
              <p:nvPr/>
            </p:nvSpPr>
            <p:spPr bwMode="auto">
              <a:xfrm>
                <a:off x="6783388" y="1831975"/>
                <a:ext cx="1047750" cy="579438"/>
              </a:xfrm>
              <a:custGeom>
                <a:avLst/>
                <a:gdLst>
                  <a:gd name="T0" fmla="*/ 242 w 433"/>
                  <a:gd name="T1" fmla="*/ 192 h 239"/>
                  <a:gd name="T2" fmla="*/ 343 w 433"/>
                  <a:gd name="T3" fmla="*/ 208 h 239"/>
                  <a:gd name="T4" fmla="*/ 34 w 433"/>
                  <a:gd name="T5" fmla="*/ 208 h 239"/>
                  <a:gd name="T6" fmla="*/ 83 w 433"/>
                  <a:gd name="T7" fmla="*/ 159 h 239"/>
                  <a:gd name="T8" fmla="*/ 34 w 433"/>
                  <a:gd name="T9" fmla="*/ 208 h 239"/>
                  <a:gd name="T10" fmla="*/ 87 w 433"/>
                  <a:gd name="T11" fmla="*/ 159 h 239"/>
                  <a:gd name="T12" fmla="*/ 136 w 433"/>
                  <a:gd name="T13" fmla="*/ 208 h 239"/>
                  <a:gd name="T14" fmla="*/ 139 w 433"/>
                  <a:gd name="T15" fmla="*/ 208 h 239"/>
                  <a:gd name="T16" fmla="*/ 240 w 433"/>
                  <a:gd name="T17" fmla="*/ 159 h 239"/>
                  <a:gd name="T18" fmla="*/ 139 w 433"/>
                  <a:gd name="T19" fmla="*/ 208 h 239"/>
                  <a:gd name="T20" fmla="*/ 242 w 433"/>
                  <a:gd name="T21" fmla="*/ 159 h 239"/>
                  <a:gd name="T22" fmla="*/ 343 w 433"/>
                  <a:gd name="T23" fmla="*/ 192 h 239"/>
                  <a:gd name="T24" fmla="*/ 34 w 433"/>
                  <a:gd name="T25" fmla="*/ 156 h 239"/>
                  <a:gd name="T26" fmla="*/ 83 w 433"/>
                  <a:gd name="T27" fmla="*/ 107 h 239"/>
                  <a:gd name="T28" fmla="*/ 34 w 433"/>
                  <a:gd name="T29" fmla="*/ 156 h 239"/>
                  <a:gd name="T30" fmla="*/ 86 w 433"/>
                  <a:gd name="T31" fmla="*/ 132 h 239"/>
                  <a:gd name="T32" fmla="*/ 111 w 433"/>
                  <a:gd name="T33" fmla="*/ 107 h 239"/>
                  <a:gd name="T34" fmla="*/ 135 w 433"/>
                  <a:gd name="T35" fmla="*/ 132 h 239"/>
                  <a:gd name="T36" fmla="*/ 111 w 433"/>
                  <a:gd name="T37" fmla="*/ 156 h 239"/>
                  <a:gd name="T38" fmla="*/ 139 w 433"/>
                  <a:gd name="T39" fmla="*/ 156 h 239"/>
                  <a:gd name="T40" fmla="*/ 240 w 433"/>
                  <a:gd name="T41" fmla="*/ 107 h 239"/>
                  <a:gd name="T42" fmla="*/ 139 w 433"/>
                  <a:gd name="T43" fmla="*/ 156 h 239"/>
                  <a:gd name="T44" fmla="*/ 243 w 433"/>
                  <a:gd name="T45" fmla="*/ 107 h 239"/>
                  <a:gd name="T46" fmla="*/ 292 w 433"/>
                  <a:gd name="T47" fmla="*/ 156 h 239"/>
                  <a:gd name="T48" fmla="*/ 34 w 433"/>
                  <a:gd name="T49" fmla="*/ 104 h 239"/>
                  <a:gd name="T50" fmla="*/ 135 w 433"/>
                  <a:gd name="T51" fmla="*/ 55 h 239"/>
                  <a:gd name="T52" fmla="*/ 34 w 433"/>
                  <a:gd name="T53" fmla="*/ 104 h 239"/>
                  <a:gd name="T54" fmla="*/ 139 w 433"/>
                  <a:gd name="T55" fmla="*/ 55 h 239"/>
                  <a:gd name="T56" fmla="*/ 240 w 433"/>
                  <a:gd name="T57" fmla="*/ 104 h 239"/>
                  <a:gd name="T58" fmla="*/ 35 w 433"/>
                  <a:gd name="T59" fmla="*/ 30 h 239"/>
                  <a:gd name="T60" fmla="*/ 70 w 433"/>
                  <a:gd name="T61" fmla="*/ 17 h 239"/>
                  <a:gd name="T62" fmla="*/ 35 w 433"/>
                  <a:gd name="T63" fmla="*/ 30 h 239"/>
                  <a:gd name="T64" fmla="*/ 6 w 433"/>
                  <a:gd name="T65" fmla="*/ 0 h 239"/>
                  <a:gd name="T66" fmla="*/ 0 w 433"/>
                  <a:gd name="T67" fmla="*/ 233 h 239"/>
                  <a:gd name="T68" fmla="*/ 427 w 433"/>
                  <a:gd name="T69" fmla="*/ 239 h 239"/>
                  <a:gd name="T70" fmla="*/ 433 w 433"/>
                  <a:gd name="T71" fmla="*/ 226 h 239"/>
                  <a:gd name="T72" fmla="*/ 413 w 433"/>
                  <a:gd name="T73" fmla="*/ 208 h 239"/>
                  <a:gd name="T74" fmla="*/ 365 w 433"/>
                  <a:gd name="T75" fmla="*/ 159 h 239"/>
                  <a:gd name="T76" fmla="*/ 343 w 433"/>
                  <a:gd name="T77" fmla="*/ 136 h 239"/>
                  <a:gd name="T78" fmla="*/ 295 w 433"/>
                  <a:gd name="T79" fmla="*/ 156 h 239"/>
                  <a:gd name="T80" fmla="*/ 315 w 433"/>
                  <a:gd name="T81" fmla="*/ 107 h 239"/>
                  <a:gd name="T82" fmla="*/ 295 w 433"/>
                  <a:gd name="T83" fmla="*/ 104 h 239"/>
                  <a:gd name="T84" fmla="*/ 292 w 433"/>
                  <a:gd name="T85" fmla="*/ 84 h 239"/>
                  <a:gd name="T86" fmla="*/ 243 w 433"/>
                  <a:gd name="T87" fmla="*/ 104 h 239"/>
                  <a:gd name="T88" fmla="*/ 263 w 433"/>
                  <a:gd name="T89" fmla="*/ 55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33" h="239">
                    <a:moveTo>
                      <a:pt x="242" y="208"/>
                    </a:moveTo>
                    <a:cubicBezTo>
                      <a:pt x="242" y="192"/>
                      <a:pt x="242" y="192"/>
                      <a:pt x="242" y="192"/>
                    </a:cubicBezTo>
                    <a:cubicBezTo>
                      <a:pt x="343" y="192"/>
                      <a:pt x="343" y="192"/>
                      <a:pt x="343" y="192"/>
                    </a:cubicBezTo>
                    <a:cubicBezTo>
                      <a:pt x="343" y="208"/>
                      <a:pt x="343" y="208"/>
                      <a:pt x="343" y="208"/>
                    </a:cubicBezTo>
                    <a:cubicBezTo>
                      <a:pt x="242" y="208"/>
                      <a:pt x="242" y="208"/>
                      <a:pt x="242" y="208"/>
                    </a:cubicBezTo>
                    <a:moveTo>
                      <a:pt x="34" y="208"/>
                    </a:moveTo>
                    <a:cubicBezTo>
                      <a:pt x="34" y="159"/>
                      <a:pt x="34" y="159"/>
                      <a:pt x="34" y="159"/>
                    </a:cubicBezTo>
                    <a:cubicBezTo>
                      <a:pt x="83" y="159"/>
                      <a:pt x="83" y="159"/>
                      <a:pt x="83" y="159"/>
                    </a:cubicBezTo>
                    <a:cubicBezTo>
                      <a:pt x="83" y="208"/>
                      <a:pt x="83" y="208"/>
                      <a:pt x="83" y="208"/>
                    </a:cubicBezTo>
                    <a:cubicBezTo>
                      <a:pt x="34" y="208"/>
                      <a:pt x="34" y="208"/>
                      <a:pt x="34" y="208"/>
                    </a:cubicBezTo>
                    <a:moveTo>
                      <a:pt x="87" y="208"/>
                    </a:moveTo>
                    <a:cubicBezTo>
                      <a:pt x="87" y="159"/>
                      <a:pt x="87" y="159"/>
                      <a:pt x="87" y="159"/>
                    </a:cubicBezTo>
                    <a:cubicBezTo>
                      <a:pt x="136" y="159"/>
                      <a:pt x="136" y="159"/>
                      <a:pt x="136" y="159"/>
                    </a:cubicBezTo>
                    <a:cubicBezTo>
                      <a:pt x="136" y="208"/>
                      <a:pt x="136" y="208"/>
                      <a:pt x="136" y="208"/>
                    </a:cubicBezTo>
                    <a:cubicBezTo>
                      <a:pt x="87" y="208"/>
                      <a:pt x="87" y="208"/>
                      <a:pt x="87" y="208"/>
                    </a:cubicBezTo>
                    <a:moveTo>
                      <a:pt x="139" y="208"/>
                    </a:moveTo>
                    <a:cubicBezTo>
                      <a:pt x="139" y="159"/>
                      <a:pt x="139" y="159"/>
                      <a:pt x="139" y="159"/>
                    </a:cubicBezTo>
                    <a:cubicBezTo>
                      <a:pt x="240" y="159"/>
                      <a:pt x="240" y="159"/>
                      <a:pt x="240" y="159"/>
                    </a:cubicBezTo>
                    <a:cubicBezTo>
                      <a:pt x="240" y="208"/>
                      <a:pt x="240" y="208"/>
                      <a:pt x="240" y="208"/>
                    </a:cubicBezTo>
                    <a:cubicBezTo>
                      <a:pt x="139" y="208"/>
                      <a:pt x="139" y="208"/>
                      <a:pt x="139" y="208"/>
                    </a:cubicBezTo>
                    <a:moveTo>
                      <a:pt x="242" y="192"/>
                    </a:moveTo>
                    <a:cubicBezTo>
                      <a:pt x="242" y="159"/>
                      <a:pt x="242" y="159"/>
                      <a:pt x="242" y="159"/>
                    </a:cubicBezTo>
                    <a:cubicBezTo>
                      <a:pt x="343" y="159"/>
                      <a:pt x="343" y="159"/>
                      <a:pt x="343" y="159"/>
                    </a:cubicBezTo>
                    <a:cubicBezTo>
                      <a:pt x="343" y="192"/>
                      <a:pt x="343" y="192"/>
                      <a:pt x="343" y="192"/>
                    </a:cubicBezTo>
                    <a:cubicBezTo>
                      <a:pt x="242" y="192"/>
                      <a:pt x="242" y="192"/>
                      <a:pt x="242" y="192"/>
                    </a:cubicBezTo>
                    <a:moveTo>
                      <a:pt x="34" y="156"/>
                    </a:moveTo>
                    <a:cubicBezTo>
                      <a:pt x="34" y="107"/>
                      <a:pt x="34" y="107"/>
                      <a:pt x="34" y="107"/>
                    </a:cubicBezTo>
                    <a:cubicBezTo>
                      <a:pt x="83" y="107"/>
                      <a:pt x="83" y="107"/>
                      <a:pt x="83" y="107"/>
                    </a:cubicBezTo>
                    <a:cubicBezTo>
                      <a:pt x="83" y="156"/>
                      <a:pt x="83" y="156"/>
                      <a:pt x="83" y="156"/>
                    </a:cubicBezTo>
                    <a:cubicBezTo>
                      <a:pt x="34" y="156"/>
                      <a:pt x="34" y="156"/>
                      <a:pt x="34" y="156"/>
                    </a:cubicBezTo>
                    <a:moveTo>
                      <a:pt x="86" y="156"/>
                    </a:moveTo>
                    <a:cubicBezTo>
                      <a:pt x="86" y="132"/>
                      <a:pt x="86" y="132"/>
                      <a:pt x="86" y="132"/>
                    </a:cubicBezTo>
                    <a:cubicBezTo>
                      <a:pt x="86" y="107"/>
                      <a:pt x="86" y="107"/>
                      <a:pt x="86" y="107"/>
                    </a:cubicBezTo>
                    <a:cubicBezTo>
                      <a:pt x="111" y="107"/>
                      <a:pt x="111" y="107"/>
                      <a:pt x="111" y="107"/>
                    </a:cubicBezTo>
                    <a:cubicBezTo>
                      <a:pt x="135" y="107"/>
                      <a:pt x="135" y="107"/>
                      <a:pt x="135" y="107"/>
                    </a:cubicBezTo>
                    <a:cubicBezTo>
                      <a:pt x="135" y="132"/>
                      <a:pt x="135" y="132"/>
                      <a:pt x="135" y="132"/>
                    </a:cubicBezTo>
                    <a:cubicBezTo>
                      <a:pt x="135" y="156"/>
                      <a:pt x="135" y="156"/>
                      <a:pt x="135" y="156"/>
                    </a:cubicBezTo>
                    <a:cubicBezTo>
                      <a:pt x="111" y="156"/>
                      <a:pt x="111" y="156"/>
                      <a:pt x="111" y="156"/>
                    </a:cubicBezTo>
                    <a:cubicBezTo>
                      <a:pt x="86" y="156"/>
                      <a:pt x="86" y="156"/>
                      <a:pt x="86" y="156"/>
                    </a:cubicBezTo>
                    <a:moveTo>
                      <a:pt x="139" y="156"/>
                    </a:moveTo>
                    <a:cubicBezTo>
                      <a:pt x="139" y="107"/>
                      <a:pt x="139" y="107"/>
                      <a:pt x="139" y="107"/>
                    </a:cubicBezTo>
                    <a:cubicBezTo>
                      <a:pt x="240" y="107"/>
                      <a:pt x="240" y="107"/>
                      <a:pt x="240" y="107"/>
                    </a:cubicBezTo>
                    <a:cubicBezTo>
                      <a:pt x="240" y="156"/>
                      <a:pt x="240" y="156"/>
                      <a:pt x="240" y="156"/>
                    </a:cubicBezTo>
                    <a:cubicBezTo>
                      <a:pt x="139" y="156"/>
                      <a:pt x="139" y="156"/>
                      <a:pt x="139" y="156"/>
                    </a:cubicBezTo>
                    <a:moveTo>
                      <a:pt x="243" y="156"/>
                    </a:moveTo>
                    <a:cubicBezTo>
                      <a:pt x="243" y="107"/>
                      <a:pt x="243" y="107"/>
                      <a:pt x="243" y="107"/>
                    </a:cubicBezTo>
                    <a:cubicBezTo>
                      <a:pt x="292" y="107"/>
                      <a:pt x="292" y="107"/>
                      <a:pt x="292" y="107"/>
                    </a:cubicBezTo>
                    <a:cubicBezTo>
                      <a:pt x="292" y="156"/>
                      <a:pt x="292" y="156"/>
                      <a:pt x="292" y="156"/>
                    </a:cubicBezTo>
                    <a:cubicBezTo>
                      <a:pt x="243" y="156"/>
                      <a:pt x="243" y="156"/>
                      <a:pt x="243" y="156"/>
                    </a:cubicBezTo>
                    <a:moveTo>
                      <a:pt x="34" y="104"/>
                    </a:moveTo>
                    <a:cubicBezTo>
                      <a:pt x="34" y="55"/>
                      <a:pt x="34" y="55"/>
                      <a:pt x="34" y="55"/>
                    </a:cubicBezTo>
                    <a:cubicBezTo>
                      <a:pt x="135" y="55"/>
                      <a:pt x="135" y="55"/>
                      <a:pt x="135" y="55"/>
                    </a:cubicBezTo>
                    <a:cubicBezTo>
                      <a:pt x="135" y="104"/>
                      <a:pt x="135" y="104"/>
                      <a:pt x="135" y="104"/>
                    </a:cubicBezTo>
                    <a:cubicBezTo>
                      <a:pt x="34" y="104"/>
                      <a:pt x="34" y="104"/>
                      <a:pt x="34" y="104"/>
                    </a:cubicBezTo>
                    <a:moveTo>
                      <a:pt x="139" y="104"/>
                    </a:moveTo>
                    <a:cubicBezTo>
                      <a:pt x="139" y="55"/>
                      <a:pt x="139" y="55"/>
                      <a:pt x="139" y="55"/>
                    </a:cubicBezTo>
                    <a:cubicBezTo>
                      <a:pt x="240" y="55"/>
                      <a:pt x="240" y="55"/>
                      <a:pt x="240" y="55"/>
                    </a:cubicBezTo>
                    <a:cubicBezTo>
                      <a:pt x="240" y="104"/>
                      <a:pt x="240" y="104"/>
                      <a:pt x="240" y="104"/>
                    </a:cubicBezTo>
                    <a:cubicBezTo>
                      <a:pt x="139" y="104"/>
                      <a:pt x="139" y="104"/>
                      <a:pt x="139" y="104"/>
                    </a:cubicBezTo>
                    <a:moveTo>
                      <a:pt x="35" y="30"/>
                    </a:moveTo>
                    <a:cubicBezTo>
                      <a:pt x="35" y="17"/>
                      <a:pt x="35" y="17"/>
                      <a:pt x="35" y="1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35" y="30"/>
                      <a:pt x="35" y="30"/>
                      <a:pt x="35" y="30"/>
                    </a:cubicBezTo>
                    <a:moveTo>
                      <a:pt x="208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233"/>
                      <a:pt x="0" y="233"/>
                      <a:pt x="0" y="233"/>
                    </a:cubicBezTo>
                    <a:cubicBezTo>
                      <a:pt x="0" y="236"/>
                      <a:pt x="3" y="239"/>
                      <a:pt x="6" y="239"/>
                    </a:cubicBezTo>
                    <a:cubicBezTo>
                      <a:pt x="427" y="239"/>
                      <a:pt x="427" y="239"/>
                      <a:pt x="427" y="239"/>
                    </a:cubicBezTo>
                    <a:cubicBezTo>
                      <a:pt x="431" y="239"/>
                      <a:pt x="433" y="236"/>
                      <a:pt x="433" y="233"/>
                    </a:cubicBezTo>
                    <a:cubicBezTo>
                      <a:pt x="433" y="226"/>
                      <a:pt x="433" y="226"/>
                      <a:pt x="433" y="226"/>
                    </a:cubicBezTo>
                    <a:cubicBezTo>
                      <a:pt x="413" y="206"/>
                      <a:pt x="413" y="206"/>
                      <a:pt x="413" y="206"/>
                    </a:cubicBezTo>
                    <a:cubicBezTo>
                      <a:pt x="413" y="208"/>
                      <a:pt x="413" y="208"/>
                      <a:pt x="413" y="208"/>
                    </a:cubicBezTo>
                    <a:cubicBezTo>
                      <a:pt x="365" y="208"/>
                      <a:pt x="365" y="208"/>
                      <a:pt x="365" y="208"/>
                    </a:cubicBezTo>
                    <a:cubicBezTo>
                      <a:pt x="365" y="159"/>
                      <a:pt x="365" y="159"/>
                      <a:pt x="365" y="159"/>
                    </a:cubicBezTo>
                    <a:cubicBezTo>
                      <a:pt x="366" y="159"/>
                      <a:pt x="366" y="159"/>
                      <a:pt x="366" y="159"/>
                    </a:cubicBezTo>
                    <a:cubicBezTo>
                      <a:pt x="343" y="136"/>
                      <a:pt x="343" y="136"/>
                      <a:pt x="343" y="136"/>
                    </a:cubicBezTo>
                    <a:cubicBezTo>
                      <a:pt x="343" y="156"/>
                      <a:pt x="343" y="156"/>
                      <a:pt x="343" y="156"/>
                    </a:cubicBezTo>
                    <a:cubicBezTo>
                      <a:pt x="295" y="156"/>
                      <a:pt x="295" y="156"/>
                      <a:pt x="295" y="156"/>
                    </a:cubicBezTo>
                    <a:cubicBezTo>
                      <a:pt x="295" y="107"/>
                      <a:pt x="295" y="107"/>
                      <a:pt x="295" y="107"/>
                    </a:cubicBezTo>
                    <a:cubicBezTo>
                      <a:pt x="315" y="107"/>
                      <a:pt x="315" y="107"/>
                      <a:pt x="315" y="107"/>
                    </a:cubicBezTo>
                    <a:cubicBezTo>
                      <a:pt x="311" y="104"/>
                      <a:pt x="311" y="104"/>
                      <a:pt x="311" y="104"/>
                    </a:cubicBezTo>
                    <a:cubicBezTo>
                      <a:pt x="295" y="104"/>
                      <a:pt x="295" y="104"/>
                      <a:pt x="295" y="104"/>
                    </a:cubicBezTo>
                    <a:cubicBezTo>
                      <a:pt x="295" y="87"/>
                      <a:pt x="295" y="87"/>
                      <a:pt x="295" y="87"/>
                    </a:cubicBezTo>
                    <a:cubicBezTo>
                      <a:pt x="292" y="84"/>
                      <a:pt x="292" y="84"/>
                      <a:pt x="292" y="84"/>
                    </a:cubicBezTo>
                    <a:cubicBezTo>
                      <a:pt x="292" y="104"/>
                      <a:pt x="292" y="104"/>
                      <a:pt x="292" y="104"/>
                    </a:cubicBezTo>
                    <a:cubicBezTo>
                      <a:pt x="243" y="104"/>
                      <a:pt x="243" y="104"/>
                      <a:pt x="243" y="104"/>
                    </a:cubicBezTo>
                    <a:cubicBezTo>
                      <a:pt x="243" y="55"/>
                      <a:pt x="243" y="55"/>
                      <a:pt x="243" y="55"/>
                    </a:cubicBezTo>
                    <a:cubicBezTo>
                      <a:pt x="263" y="55"/>
                      <a:pt x="263" y="55"/>
                      <a:pt x="263" y="55"/>
                    </a:cubicBezTo>
                    <a:cubicBezTo>
                      <a:pt x="208" y="0"/>
                      <a:pt x="208" y="0"/>
                      <a:pt x="208" y="0"/>
                    </a:cubicBezTo>
                  </a:path>
                </a:pathLst>
              </a:custGeom>
              <a:solidFill>
                <a:srgbClr val="F03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43" name="Rectangle 468"/>
              <p:cNvSpPr>
                <a:spLocks noChangeArrowheads="1"/>
              </p:cNvSpPr>
              <p:nvPr/>
            </p:nvSpPr>
            <p:spPr bwMode="auto">
              <a:xfrm>
                <a:off x="6865938" y="1965325"/>
                <a:ext cx="244475" cy="1190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44" name="Rectangle 469"/>
              <p:cNvSpPr>
                <a:spLocks noChangeArrowheads="1"/>
              </p:cNvSpPr>
              <p:nvPr/>
            </p:nvSpPr>
            <p:spPr bwMode="auto">
              <a:xfrm>
                <a:off x="6865938" y="1965325"/>
                <a:ext cx="244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45" name="Rectangle 470"/>
              <p:cNvSpPr>
                <a:spLocks noChangeArrowheads="1"/>
              </p:cNvSpPr>
              <p:nvPr/>
            </p:nvSpPr>
            <p:spPr bwMode="auto">
              <a:xfrm>
                <a:off x="7119938" y="1965325"/>
                <a:ext cx="244475" cy="119063"/>
              </a:xfrm>
              <a:prstGeom prst="rect">
                <a:avLst/>
              </a:prstGeom>
              <a:solidFill>
                <a:srgbClr val="AC5E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46" name="Rectangle 471"/>
              <p:cNvSpPr>
                <a:spLocks noChangeArrowheads="1"/>
              </p:cNvSpPr>
              <p:nvPr/>
            </p:nvSpPr>
            <p:spPr bwMode="auto">
              <a:xfrm>
                <a:off x="7119938" y="1965325"/>
                <a:ext cx="244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47" name="Freeform 472"/>
              <p:cNvSpPr>
                <a:spLocks/>
              </p:cNvSpPr>
              <p:nvPr/>
            </p:nvSpPr>
            <p:spPr bwMode="auto">
              <a:xfrm>
                <a:off x="7372351" y="1965325"/>
                <a:ext cx="117475" cy="119063"/>
              </a:xfrm>
              <a:custGeom>
                <a:avLst/>
                <a:gdLst>
                  <a:gd name="T0" fmla="*/ 30 w 74"/>
                  <a:gd name="T1" fmla="*/ 0 h 75"/>
                  <a:gd name="T2" fmla="*/ 0 w 74"/>
                  <a:gd name="T3" fmla="*/ 0 h 75"/>
                  <a:gd name="T4" fmla="*/ 0 w 74"/>
                  <a:gd name="T5" fmla="*/ 75 h 75"/>
                  <a:gd name="T6" fmla="*/ 74 w 74"/>
                  <a:gd name="T7" fmla="*/ 75 h 75"/>
                  <a:gd name="T8" fmla="*/ 74 w 74"/>
                  <a:gd name="T9" fmla="*/ 44 h 75"/>
                  <a:gd name="T10" fmla="*/ 30 w 74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75">
                    <a:moveTo>
                      <a:pt x="30" y="0"/>
                    </a:moveTo>
                    <a:lnTo>
                      <a:pt x="0" y="0"/>
                    </a:lnTo>
                    <a:lnTo>
                      <a:pt x="0" y="75"/>
                    </a:lnTo>
                    <a:lnTo>
                      <a:pt x="74" y="75"/>
                    </a:lnTo>
                    <a:lnTo>
                      <a:pt x="74" y="44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3346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48" name="Freeform 473"/>
              <p:cNvSpPr>
                <a:spLocks/>
              </p:cNvSpPr>
              <p:nvPr/>
            </p:nvSpPr>
            <p:spPr bwMode="auto">
              <a:xfrm>
                <a:off x="7372351" y="1965325"/>
                <a:ext cx="117475" cy="119063"/>
              </a:xfrm>
              <a:custGeom>
                <a:avLst/>
                <a:gdLst>
                  <a:gd name="T0" fmla="*/ 30 w 74"/>
                  <a:gd name="T1" fmla="*/ 0 h 75"/>
                  <a:gd name="T2" fmla="*/ 0 w 74"/>
                  <a:gd name="T3" fmla="*/ 0 h 75"/>
                  <a:gd name="T4" fmla="*/ 0 w 74"/>
                  <a:gd name="T5" fmla="*/ 75 h 75"/>
                  <a:gd name="T6" fmla="*/ 74 w 74"/>
                  <a:gd name="T7" fmla="*/ 75 h 75"/>
                  <a:gd name="T8" fmla="*/ 74 w 74"/>
                  <a:gd name="T9" fmla="*/ 44 h 75"/>
                  <a:gd name="T10" fmla="*/ 30 w 74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75">
                    <a:moveTo>
                      <a:pt x="30" y="0"/>
                    </a:moveTo>
                    <a:lnTo>
                      <a:pt x="0" y="0"/>
                    </a:lnTo>
                    <a:lnTo>
                      <a:pt x="0" y="75"/>
                    </a:lnTo>
                    <a:lnTo>
                      <a:pt x="74" y="75"/>
                    </a:lnTo>
                    <a:lnTo>
                      <a:pt x="74" y="44"/>
                    </a:lnTo>
                    <a:lnTo>
                      <a:pt x="3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49" name="Freeform 474"/>
              <p:cNvSpPr>
                <a:spLocks/>
              </p:cNvSpPr>
              <p:nvPr/>
            </p:nvSpPr>
            <p:spPr bwMode="auto">
              <a:xfrm>
                <a:off x="7497763" y="2043113"/>
                <a:ext cx="38100" cy="41275"/>
              </a:xfrm>
              <a:custGeom>
                <a:avLst/>
                <a:gdLst>
                  <a:gd name="T0" fmla="*/ 0 w 24"/>
                  <a:gd name="T1" fmla="*/ 0 h 26"/>
                  <a:gd name="T2" fmla="*/ 0 w 24"/>
                  <a:gd name="T3" fmla="*/ 26 h 26"/>
                  <a:gd name="T4" fmla="*/ 24 w 24"/>
                  <a:gd name="T5" fmla="*/ 26 h 26"/>
                  <a:gd name="T6" fmla="*/ 0 w 24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26">
                    <a:moveTo>
                      <a:pt x="0" y="0"/>
                    </a:moveTo>
                    <a:lnTo>
                      <a:pt x="0" y="26"/>
                    </a:lnTo>
                    <a:lnTo>
                      <a:pt x="24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C8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50" name="Freeform 475"/>
              <p:cNvSpPr>
                <a:spLocks/>
              </p:cNvSpPr>
              <p:nvPr/>
            </p:nvSpPr>
            <p:spPr bwMode="auto">
              <a:xfrm>
                <a:off x="7497763" y="2043113"/>
                <a:ext cx="38100" cy="41275"/>
              </a:xfrm>
              <a:custGeom>
                <a:avLst/>
                <a:gdLst>
                  <a:gd name="T0" fmla="*/ 0 w 24"/>
                  <a:gd name="T1" fmla="*/ 0 h 26"/>
                  <a:gd name="T2" fmla="*/ 0 w 24"/>
                  <a:gd name="T3" fmla="*/ 26 h 26"/>
                  <a:gd name="T4" fmla="*/ 24 w 24"/>
                  <a:gd name="T5" fmla="*/ 26 h 26"/>
                  <a:gd name="T6" fmla="*/ 0 w 24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26">
                    <a:moveTo>
                      <a:pt x="0" y="0"/>
                    </a:moveTo>
                    <a:lnTo>
                      <a:pt x="0" y="26"/>
                    </a:lnTo>
                    <a:lnTo>
                      <a:pt x="24" y="2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51" name="Rectangle 476"/>
              <p:cNvSpPr>
                <a:spLocks noChangeArrowheads="1"/>
              </p:cNvSpPr>
              <p:nvPr/>
            </p:nvSpPr>
            <p:spPr bwMode="auto">
              <a:xfrm>
                <a:off x="7372351" y="2090738"/>
                <a:ext cx="117475" cy="119063"/>
              </a:xfrm>
              <a:prstGeom prst="rect">
                <a:avLst/>
              </a:prstGeom>
              <a:solidFill>
                <a:srgbClr val="AC5E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52" name="Rectangle 477"/>
              <p:cNvSpPr>
                <a:spLocks noChangeArrowheads="1"/>
              </p:cNvSpPr>
              <p:nvPr/>
            </p:nvSpPr>
            <p:spPr bwMode="auto">
              <a:xfrm>
                <a:off x="7372351" y="2090738"/>
                <a:ext cx="117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53" name="Rectangle 478"/>
              <p:cNvSpPr>
                <a:spLocks noChangeArrowheads="1"/>
              </p:cNvSpPr>
              <p:nvPr/>
            </p:nvSpPr>
            <p:spPr bwMode="auto">
              <a:xfrm>
                <a:off x="6865938" y="2090738"/>
                <a:ext cx="119063" cy="119063"/>
              </a:xfrm>
              <a:prstGeom prst="rect">
                <a:avLst/>
              </a:prstGeom>
              <a:solidFill>
                <a:srgbClr val="99C8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54" name="Rectangle 479"/>
              <p:cNvSpPr>
                <a:spLocks noChangeArrowheads="1"/>
              </p:cNvSpPr>
              <p:nvPr/>
            </p:nvSpPr>
            <p:spPr bwMode="auto">
              <a:xfrm>
                <a:off x="6865938" y="2090738"/>
                <a:ext cx="119063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55" name="Rectangle 480"/>
              <p:cNvSpPr>
                <a:spLocks noChangeArrowheads="1"/>
              </p:cNvSpPr>
              <p:nvPr/>
            </p:nvSpPr>
            <p:spPr bwMode="auto">
              <a:xfrm>
                <a:off x="6865938" y="2217738"/>
                <a:ext cx="119063" cy="119063"/>
              </a:xfrm>
              <a:prstGeom prst="rect">
                <a:avLst/>
              </a:prstGeom>
              <a:solidFill>
                <a:srgbClr val="33BD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56" name="Rectangle 481"/>
              <p:cNvSpPr>
                <a:spLocks noChangeArrowheads="1"/>
              </p:cNvSpPr>
              <p:nvPr/>
            </p:nvSpPr>
            <p:spPr bwMode="auto">
              <a:xfrm>
                <a:off x="6865938" y="2217738"/>
                <a:ext cx="119063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57" name="Rectangle 482"/>
              <p:cNvSpPr>
                <a:spLocks noChangeArrowheads="1"/>
              </p:cNvSpPr>
              <p:nvPr/>
            </p:nvSpPr>
            <p:spPr bwMode="auto">
              <a:xfrm>
                <a:off x="6994526" y="2217738"/>
                <a:ext cx="119063" cy="119063"/>
              </a:xfrm>
              <a:prstGeom prst="rect">
                <a:avLst/>
              </a:prstGeom>
              <a:solidFill>
                <a:srgbClr val="AC5E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58" name="Rectangle 483"/>
              <p:cNvSpPr>
                <a:spLocks noChangeArrowheads="1"/>
              </p:cNvSpPr>
              <p:nvPr/>
            </p:nvSpPr>
            <p:spPr bwMode="auto">
              <a:xfrm>
                <a:off x="6994526" y="2217738"/>
                <a:ext cx="119063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59" name="Rectangle 484"/>
              <p:cNvSpPr>
                <a:spLocks noChangeArrowheads="1"/>
              </p:cNvSpPr>
              <p:nvPr/>
            </p:nvSpPr>
            <p:spPr bwMode="auto">
              <a:xfrm>
                <a:off x="7119938" y="2090738"/>
                <a:ext cx="244475" cy="119063"/>
              </a:xfrm>
              <a:prstGeom prst="rect">
                <a:avLst/>
              </a:prstGeom>
              <a:solidFill>
                <a:srgbClr val="FA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60" name="Rectangle 485"/>
              <p:cNvSpPr>
                <a:spLocks noChangeArrowheads="1"/>
              </p:cNvSpPr>
              <p:nvPr/>
            </p:nvSpPr>
            <p:spPr bwMode="auto">
              <a:xfrm>
                <a:off x="7119938" y="2090738"/>
                <a:ext cx="244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61" name="Rectangle 486"/>
              <p:cNvSpPr>
                <a:spLocks noChangeArrowheads="1"/>
              </p:cNvSpPr>
              <p:nvPr/>
            </p:nvSpPr>
            <p:spPr bwMode="auto">
              <a:xfrm>
                <a:off x="7119938" y="2217738"/>
                <a:ext cx="244475" cy="119063"/>
              </a:xfrm>
              <a:prstGeom prst="rect">
                <a:avLst/>
              </a:prstGeom>
              <a:solidFill>
                <a:srgbClr val="3346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62" name="Rectangle 487"/>
              <p:cNvSpPr>
                <a:spLocks noChangeArrowheads="1"/>
              </p:cNvSpPr>
              <p:nvPr/>
            </p:nvSpPr>
            <p:spPr bwMode="auto">
              <a:xfrm>
                <a:off x="7119938" y="2217738"/>
                <a:ext cx="244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63" name="Rectangle 488"/>
              <p:cNvSpPr>
                <a:spLocks noChangeArrowheads="1"/>
              </p:cNvSpPr>
              <p:nvPr/>
            </p:nvSpPr>
            <p:spPr bwMode="auto">
              <a:xfrm>
                <a:off x="7369176" y="2297113"/>
                <a:ext cx="244475" cy="396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64" name="Rectangle 489"/>
              <p:cNvSpPr>
                <a:spLocks noChangeArrowheads="1"/>
              </p:cNvSpPr>
              <p:nvPr/>
            </p:nvSpPr>
            <p:spPr bwMode="auto">
              <a:xfrm>
                <a:off x="7369176" y="2297113"/>
                <a:ext cx="244475" cy="39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65" name="Rectangle 490"/>
              <p:cNvSpPr>
                <a:spLocks noChangeArrowheads="1"/>
              </p:cNvSpPr>
              <p:nvPr/>
            </p:nvSpPr>
            <p:spPr bwMode="auto">
              <a:xfrm>
                <a:off x="7369176" y="2217738"/>
                <a:ext cx="244475" cy="79375"/>
              </a:xfrm>
              <a:prstGeom prst="rect">
                <a:avLst/>
              </a:prstGeom>
              <a:solidFill>
                <a:srgbClr val="33BD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66" name="Rectangle 491"/>
              <p:cNvSpPr>
                <a:spLocks noChangeArrowheads="1"/>
              </p:cNvSpPr>
              <p:nvPr/>
            </p:nvSpPr>
            <p:spPr bwMode="auto">
              <a:xfrm>
                <a:off x="7369176" y="2217738"/>
                <a:ext cx="244475" cy="79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67" name="Freeform 492"/>
              <p:cNvSpPr>
                <a:spLocks/>
              </p:cNvSpPr>
              <p:nvPr/>
            </p:nvSpPr>
            <p:spPr bwMode="auto">
              <a:xfrm>
                <a:off x="7497763" y="2090738"/>
                <a:ext cx="115888" cy="119063"/>
              </a:xfrm>
              <a:custGeom>
                <a:avLst/>
                <a:gdLst>
                  <a:gd name="T0" fmla="*/ 30 w 73"/>
                  <a:gd name="T1" fmla="*/ 0 h 75"/>
                  <a:gd name="T2" fmla="*/ 0 w 73"/>
                  <a:gd name="T3" fmla="*/ 0 h 75"/>
                  <a:gd name="T4" fmla="*/ 0 w 73"/>
                  <a:gd name="T5" fmla="*/ 75 h 75"/>
                  <a:gd name="T6" fmla="*/ 73 w 73"/>
                  <a:gd name="T7" fmla="*/ 75 h 75"/>
                  <a:gd name="T8" fmla="*/ 73 w 73"/>
                  <a:gd name="T9" fmla="*/ 45 h 75"/>
                  <a:gd name="T10" fmla="*/ 30 w 73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75">
                    <a:moveTo>
                      <a:pt x="30" y="0"/>
                    </a:moveTo>
                    <a:lnTo>
                      <a:pt x="0" y="0"/>
                    </a:lnTo>
                    <a:lnTo>
                      <a:pt x="0" y="75"/>
                    </a:lnTo>
                    <a:lnTo>
                      <a:pt x="73" y="75"/>
                    </a:lnTo>
                    <a:lnTo>
                      <a:pt x="73" y="45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3346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68" name="Freeform 493"/>
              <p:cNvSpPr>
                <a:spLocks/>
              </p:cNvSpPr>
              <p:nvPr/>
            </p:nvSpPr>
            <p:spPr bwMode="auto">
              <a:xfrm>
                <a:off x="7497763" y="2090738"/>
                <a:ext cx="115888" cy="119063"/>
              </a:xfrm>
              <a:custGeom>
                <a:avLst/>
                <a:gdLst>
                  <a:gd name="T0" fmla="*/ 30 w 73"/>
                  <a:gd name="T1" fmla="*/ 0 h 75"/>
                  <a:gd name="T2" fmla="*/ 0 w 73"/>
                  <a:gd name="T3" fmla="*/ 0 h 75"/>
                  <a:gd name="T4" fmla="*/ 0 w 73"/>
                  <a:gd name="T5" fmla="*/ 75 h 75"/>
                  <a:gd name="T6" fmla="*/ 73 w 73"/>
                  <a:gd name="T7" fmla="*/ 75 h 75"/>
                  <a:gd name="T8" fmla="*/ 73 w 73"/>
                  <a:gd name="T9" fmla="*/ 45 h 75"/>
                  <a:gd name="T10" fmla="*/ 30 w 73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75">
                    <a:moveTo>
                      <a:pt x="30" y="0"/>
                    </a:moveTo>
                    <a:lnTo>
                      <a:pt x="0" y="0"/>
                    </a:lnTo>
                    <a:lnTo>
                      <a:pt x="0" y="75"/>
                    </a:lnTo>
                    <a:lnTo>
                      <a:pt x="73" y="75"/>
                    </a:lnTo>
                    <a:lnTo>
                      <a:pt x="73" y="45"/>
                    </a:lnTo>
                    <a:lnTo>
                      <a:pt x="3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69" name="Freeform 494"/>
              <p:cNvSpPr>
                <a:spLocks/>
              </p:cNvSpPr>
              <p:nvPr/>
            </p:nvSpPr>
            <p:spPr bwMode="auto">
              <a:xfrm>
                <a:off x="7667626" y="2217738"/>
                <a:ext cx="115888" cy="119063"/>
              </a:xfrm>
              <a:custGeom>
                <a:avLst/>
                <a:gdLst>
                  <a:gd name="T0" fmla="*/ 1 w 73"/>
                  <a:gd name="T1" fmla="*/ 0 h 75"/>
                  <a:gd name="T2" fmla="*/ 0 w 73"/>
                  <a:gd name="T3" fmla="*/ 0 h 75"/>
                  <a:gd name="T4" fmla="*/ 0 w 73"/>
                  <a:gd name="T5" fmla="*/ 75 h 75"/>
                  <a:gd name="T6" fmla="*/ 73 w 73"/>
                  <a:gd name="T7" fmla="*/ 75 h 75"/>
                  <a:gd name="T8" fmla="*/ 73 w 73"/>
                  <a:gd name="T9" fmla="*/ 72 h 75"/>
                  <a:gd name="T10" fmla="*/ 1 w 73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75">
                    <a:moveTo>
                      <a:pt x="1" y="0"/>
                    </a:moveTo>
                    <a:lnTo>
                      <a:pt x="0" y="0"/>
                    </a:lnTo>
                    <a:lnTo>
                      <a:pt x="0" y="75"/>
                    </a:lnTo>
                    <a:lnTo>
                      <a:pt x="73" y="75"/>
                    </a:lnTo>
                    <a:lnTo>
                      <a:pt x="73" y="7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70" name="Freeform 495"/>
              <p:cNvSpPr>
                <a:spLocks/>
              </p:cNvSpPr>
              <p:nvPr/>
            </p:nvSpPr>
            <p:spPr bwMode="auto">
              <a:xfrm>
                <a:off x="7667626" y="2217738"/>
                <a:ext cx="115888" cy="119063"/>
              </a:xfrm>
              <a:custGeom>
                <a:avLst/>
                <a:gdLst>
                  <a:gd name="T0" fmla="*/ 1 w 73"/>
                  <a:gd name="T1" fmla="*/ 0 h 75"/>
                  <a:gd name="T2" fmla="*/ 0 w 73"/>
                  <a:gd name="T3" fmla="*/ 0 h 75"/>
                  <a:gd name="T4" fmla="*/ 0 w 73"/>
                  <a:gd name="T5" fmla="*/ 75 h 75"/>
                  <a:gd name="T6" fmla="*/ 73 w 73"/>
                  <a:gd name="T7" fmla="*/ 75 h 75"/>
                  <a:gd name="T8" fmla="*/ 73 w 73"/>
                  <a:gd name="T9" fmla="*/ 72 h 75"/>
                  <a:gd name="T10" fmla="*/ 1 w 73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75">
                    <a:moveTo>
                      <a:pt x="1" y="0"/>
                    </a:moveTo>
                    <a:lnTo>
                      <a:pt x="0" y="0"/>
                    </a:lnTo>
                    <a:lnTo>
                      <a:pt x="0" y="75"/>
                    </a:lnTo>
                    <a:lnTo>
                      <a:pt x="73" y="75"/>
                    </a:lnTo>
                    <a:lnTo>
                      <a:pt x="73" y="72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71" name="Freeform 496"/>
              <p:cNvSpPr>
                <a:spLocks/>
              </p:cNvSpPr>
              <p:nvPr/>
            </p:nvSpPr>
            <p:spPr bwMode="auto">
              <a:xfrm>
                <a:off x="6991351" y="2090738"/>
                <a:ext cx="119063" cy="119063"/>
              </a:xfrm>
              <a:custGeom>
                <a:avLst/>
                <a:gdLst>
                  <a:gd name="T0" fmla="*/ 75 w 75"/>
                  <a:gd name="T1" fmla="*/ 0 h 75"/>
                  <a:gd name="T2" fmla="*/ 38 w 75"/>
                  <a:gd name="T3" fmla="*/ 0 h 75"/>
                  <a:gd name="T4" fmla="*/ 0 w 75"/>
                  <a:gd name="T5" fmla="*/ 0 h 75"/>
                  <a:gd name="T6" fmla="*/ 0 w 75"/>
                  <a:gd name="T7" fmla="*/ 39 h 75"/>
                  <a:gd name="T8" fmla="*/ 0 w 75"/>
                  <a:gd name="T9" fmla="*/ 75 h 75"/>
                  <a:gd name="T10" fmla="*/ 38 w 75"/>
                  <a:gd name="T11" fmla="*/ 75 h 75"/>
                  <a:gd name="T12" fmla="*/ 75 w 75"/>
                  <a:gd name="T13" fmla="*/ 75 h 75"/>
                  <a:gd name="T14" fmla="*/ 75 w 75"/>
                  <a:gd name="T15" fmla="*/ 39 h 75"/>
                  <a:gd name="T16" fmla="*/ 75 w 75"/>
                  <a:gd name="T1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75">
                    <a:moveTo>
                      <a:pt x="75" y="0"/>
                    </a:moveTo>
                    <a:lnTo>
                      <a:pt x="38" y="0"/>
                    </a:lnTo>
                    <a:lnTo>
                      <a:pt x="0" y="0"/>
                    </a:lnTo>
                    <a:lnTo>
                      <a:pt x="0" y="39"/>
                    </a:lnTo>
                    <a:lnTo>
                      <a:pt x="0" y="75"/>
                    </a:lnTo>
                    <a:lnTo>
                      <a:pt x="38" y="75"/>
                    </a:lnTo>
                    <a:lnTo>
                      <a:pt x="75" y="75"/>
                    </a:lnTo>
                    <a:lnTo>
                      <a:pt x="75" y="39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33BD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72" name="Freeform 497"/>
              <p:cNvSpPr>
                <a:spLocks/>
              </p:cNvSpPr>
              <p:nvPr/>
            </p:nvSpPr>
            <p:spPr bwMode="auto">
              <a:xfrm>
                <a:off x="6991351" y="2090738"/>
                <a:ext cx="119063" cy="119063"/>
              </a:xfrm>
              <a:custGeom>
                <a:avLst/>
                <a:gdLst>
                  <a:gd name="T0" fmla="*/ 75 w 75"/>
                  <a:gd name="T1" fmla="*/ 0 h 75"/>
                  <a:gd name="T2" fmla="*/ 38 w 75"/>
                  <a:gd name="T3" fmla="*/ 0 h 75"/>
                  <a:gd name="T4" fmla="*/ 0 w 75"/>
                  <a:gd name="T5" fmla="*/ 0 h 75"/>
                  <a:gd name="T6" fmla="*/ 0 w 75"/>
                  <a:gd name="T7" fmla="*/ 39 h 75"/>
                  <a:gd name="T8" fmla="*/ 0 w 75"/>
                  <a:gd name="T9" fmla="*/ 75 h 75"/>
                  <a:gd name="T10" fmla="*/ 38 w 75"/>
                  <a:gd name="T11" fmla="*/ 75 h 75"/>
                  <a:gd name="T12" fmla="*/ 75 w 75"/>
                  <a:gd name="T13" fmla="*/ 75 h 75"/>
                  <a:gd name="T14" fmla="*/ 75 w 75"/>
                  <a:gd name="T15" fmla="*/ 39 h 75"/>
                  <a:gd name="T16" fmla="*/ 75 w 75"/>
                  <a:gd name="T1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75">
                    <a:moveTo>
                      <a:pt x="75" y="0"/>
                    </a:moveTo>
                    <a:lnTo>
                      <a:pt x="38" y="0"/>
                    </a:lnTo>
                    <a:lnTo>
                      <a:pt x="0" y="0"/>
                    </a:lnTo>
                    <a:lnTo>
                      <a:pt x="0" y="39"/>
                    </a:lnTo>
                    <a:lnTo>
                      <a:pt x="0" y="75"/>
                    </a:lnTo>
                    <a:lnTo>
                      <a:pt x="38" y="75"/>
                    </a:lnTo>
                    <a:lnTo>
                      <a:pt x="75" y="75"/>
                    </a:lnTo>
                    <a:lnTo>
                      <a:pt x="75" y="39"/>
                    </a:lnTo>
                    <a:lnTo>
                      <a:pt x="7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73" name="Rectangle 498"/>
              <p:cNvSpPr>
                <a:spLocks noChangeArrowheads="1"/>
              </p:cNvSpPr>
              <p:nvPr/>
            </p:nvSpPr>
            <p:spPr bwMode="auto">
              <a:xfrm>
                <a:off x="6869113" y="1873250"/>
                <a:ext cx="84138" cy="31750"/>
              </a:xfrm>
              <a:prstGeom prst="rect">
                <a:avLst/>
              </a:prstGeom>
              <a:solidFill>
                <a:srgbClr val="F03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74" name="Rectangle 499"/>
              <p:cNvSpPr>
                <a:spLocks noChangeArrowheads="1"/>
              </p:cNvSpPr>
              <p:nvPr/>
            </p:nvSpPr>
            <p:spPr bwMode="auto">
              <a:xfrm>
                <a:off x="6865938" y="1868488"/>
                <a:ext cx="15329" cy="38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3678">
                  <a:defRPr/>
                </a:pPr>
                <a:r>
                  <a:rPr lang="en-US" altLang="en-US" sz="288">
                    <a:solidFill>
                      <a:srgbClr val="FFFFFF"/>
                    </a:solidFill>
                    <a:latin typeface="Segoe Light" charset="0"/>
                  </a:rPr>
                  <a:t>S</a:t>
                </a:r>
                <a:endParaRPr lang="en-US" altLang="en-US" sz="1728">
                  <a:solidFill>
                    <a:srgbClr val="404040"/>
                  </a:solidFill>
                </a:endParaRPr>
              </a:p>
            </p:txBody>
          </p:sp>
          <p:sp>
            <p:nvSpPr>
              <p:cNvPr id="175" name="Rectangle 500"/>
              <p:cNvSpPr>
                <a:spLocks noChangeArrowheads="1"/>
              </p:cNvSpPr>
              <p:nvPr/>
            </p:nvSpPr>
            <p:spPr bwMode="auto">
              <a:xfrm>
                <a:off x="6888163" y="1868488"/>
                <a:ext cx="9755" cy="38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3678">
                  <a:defRPr/>
                </a:pPr>
                <a:r>
                  <a:rPr lang="en-US" altLang="en-US" sz="288">
                    <a:solidFill>
                      <a:srgbClr val="FFFFFF"/>
                    </a:solidFill>
                    <a:latin typeface="Segoe Light" charset="0"/>
                  </a:rPr>
                  <a:t>t</a:t>
                </a:r>
                <a:endParaRPr lang="en-US" altLang="en-US" sz="1728">
                  <a:solidFill>
                    <a:srgbClr val="404040"/>
                  </a:solidFill>
                </a:endParaRPr>
              </a:p>
            </p:txBody>
          </p:sp>
          <p:sp>
            <p:nvSpPr>
              <p:cNvPr id="176" name="Rectangle 501"/>
              <p:cNvSpPr>
                <a:spLocks noChangeArrowheads="1"/>
              </p:cNvSpPr>
              <p:nvPr/>
            </p:nvSpPr>
            <p:spPr bwMode="auto">
              <a:xfrm>
                <a:off x="6902451" y="1868488"/>
                <a:ext cx="15329" cy="38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3678">
                  <a:defRPr/>
                </a:pPr>
                <a:r>
                  <a:rPr lang="en-US" altLang="en-US" sz="288">
                    <a:solidFill>
                      <a:srgbClr val="FFFFFF"/>
                    </a:solidFill>
                    <a:latin typeface="Segoe Light" charset="0"/>
                  </a:rPr>
                  <a:t>a</a:t>
                </a:r>
                <a:endParaRPr lang="en-US" altLang="en-US" sz="1728">
                  <a:solidFill>
                    <a:srgbClr val="404040"/>
                  </a:solidFill>
                </a:endParaRPr>
              </a:p>
            </p:txBody>
          </p:sp>
          <p:sp>
            <p:nvSpPr>
              <p:cNvPr id="177" name="Rectangle 502"/>
              <p:cNvSpPr>
                <a:spLocks noChangeArrowheads="1"/>
              </p:cNvSpPr>
              <p:nvPr/>
            </p:nvSpPr>
            <p:spPr bwMode="auto">
              <a:xfrm>
                <a:off x="6923088" y="1868488"/>
                <a:ext cx="11148" cy="38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3678">
                  <a:defRPr/>
                </a:pPr>
                <a:r>
                  <a:rPr lang="en-US" altLang="en-US" sz="288">
                    <a:solidFill>
                      <a:srgbClr val="FFFFFF"/>
                    </a:solidFill>
                    <a:latin typeface="Segoe Light" charset="0"/>
                  </a:rPr>
                  <a:t>r</a:t>
                </a:r>
                <a:endParaRPr lang="en-US" altLang="en-US" sz="1728">
                  <a:solidFill>
                    <a:srgbClr val="404040"/>
                  </a:solidFill>
                </a:endParaRPr>
              </a:p>
            </p:txBody>
          </p:sp>
          <p:sp>
            <p:nvSpPr>
              <p:cNvPr id="178" name="Rectangle 503"/>
              <p:cNvSpPr>
                <a:spLocks noChangeArrowheads="1"/>
              </p:cNvSpPr>
              <p:nvPr/>
            </p:nvSpPr>
            <p:spPr bwMode="auto">
              <a:xfrm>
                <a:off x="6940551" y="1868488"/>
                <a:ext cx="9755" cy="38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3678">
                  <a:defRPr/>
                </a:pPr>
                <a:r>
                  <a:rPr lang="en-US" altLang="en-US" sz="288">
                    <a:solidFill>
                      <a:srgbClr val="FFFFFF"/>
                    </a:solidFill>
                    <a:latin typeface="Segoe Light" charset="0"/>
                  </a:rPr>
                  <a:t>t</a:t>
                </a:r>
                <a:endParaRPr lang="en-US" altLang="en-US" sz="1728">
                  <a:solidFill>
                    <a:srgbClr val="404040"/>
                  </a:solidFill>
                </a:endParaRPr>
              </a:p>
            </p:txBody>
          </p:sp>
          <p:sp>
            <p:nvSpPr>
              <p:cNvPr id="179" name="Freeform 504"/>
              <p:cNvSpPr>
                <a:spLocks/>
              </p:cNvSpPr>
              <p:nvPr/>
            </p:nvSpPr>
            <p:spPr bwMode="auto">
              <a:xfrm>
                <a:off x="6589713" y="2085975"/>
                <a:ext cx="155575" cy="165100"/>
              </a:xfrm>
              <a:custGeom>
                <a:avLst/>
                <a:gdLst>
                  <a:gd name="T0" fmla="*/ 57 w 64"/>
                  <a:gd name="T1" fmla="*/ 11 h 68"/>
                  <a:gd name="T2" fmla="*/ 57 w 64"/>
                  <a:gd name="T3" fmla="*/ 34 h 68"/>
                  <a:gd name="T4" fmla="*/ 29 w 64"/>
                  <a:gd name="T5" fmla="*/ 62 h 68"/>
                  <a:gd name="T6" fmla="*/ 7 w 64"/>
                  <a:gd name="T7" fmla="*/ 62 h 68"/>
                  <a:gd name="T8" fmla="*/ 7 w 64"/>
                  <a:gd name="T9" fmla="*/ 40 h 68"/>
                  <a:gd name="T10" fmla="*/ 46 w 64"/>
                  <a:gd name="T11" fmla="*/ 0 h 68"/>
                  <a:gd name="T12" fmla="*/ 57 w 64"/>
                  <a:gd name="T13" fmla="*/ 1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68">
                    <a:moveTo>
                      <a:pt x="57" y="11"/>
                    </a:moveTo>
                    <a:cubicBezTo>
                      <a:pt x="64" y="17"/>
                      <a:pt x="64" y="27"/>
                      <a:pt x="57" y="34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3" y="68"/>
                      <a:pt x="13" y="68"/>
                      <a:pt x="7" y="62"/>
                    </a:cubicBezTo>
                    <a:cubicBezTo>
                      <a:pt x="0" y="56"/>
                      <a:pt x="0" y="46"/>
                      <a:pt x="7" y="40"/>
                    </a:cubicBezTo>
                    <a:cubicBezTo>
                      <a:pt x="46" y="0"/>
                      <a:pt x="46" y="0"/>
                      <a:pt x="46" y="0"/>
                    </a:cubicBezTo>
                    <a:lnTo>
                      <a:pt x="57" y="11"/>
                    </a:lnTo>
                    <a:close/>
                  </a:path>
                </a:pathLst>
              </a:custGeom>
              <a:solidFill>
                <a:srgbClr val="EEBD64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80" name="Freeform 505"/>
              <p:cNvSpPr>
                <a:spLocks/>
              </p:cNvSpPr>
              <p:nvPr/>
            </p:nvSpPr>
            <p:spPr bwMode="auto">
              <a:xfrm>
                <a:off x="6589713" y="2162175"/>
                <a:ext cx="95250" cy="234950"/>
              </a:xfrm>
              <a:custGeom>
                <a:avLst/>
                <a:gdLst>
                  <a:gd name="T0" fmla="*/ 0 w 39"/>
                  <a:gd name="T1" fmla="*/ 73 h 97"/>
                  <a:gd name="T2" fmla="*/ 20 w 39"/>
                  <a:gd name="T3" fmla="*/ 93 h 97"/>
                  <a:gd name="T4" fmla="*/ 39 w 39"/>
                  <a:gd name="T5" fmla="*/ 87 h 97"/>
                  <a:gd name="T6" fmla="*/ 39 w 39"/>
                  <a:gd name="T7" fmla="*/ 10 h 97"/>
                  <a:gd name="T8" fmla="*/ 20 w 39"/>
                  <a:gd name="T9" fmla="*/ 4 h 97"/>
                  <a:gd name="T10" fmla="*/ 0 w 39"/>
                  <a:gd name="T11" fmla="*/ 24 h 97"/>
                  <a:gd name="T12" fmla="*/ 0 w 39"/>
                  <a:gd name="T13" fmla="*/ 7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97">
                    <a:moveTo>
                      <a:pt x="0" y="73"/>
                    </a:moveTo>
                    <a:cubicBezTo>
                      <a:pt x="0" y="84"/>
                      <a:pt x="9" y="93"/>
                      <a:pt x="20" y="93"/>
                    </a:cubicBezTo>
                    <a:cubicBezTo>
                      <a:pt x="31" y="93"/>
                      <a:pt x="39" y="97"/>
                      <a:pt x="39" y="87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9" y="0"/>
                      <a:pt x="31" y="4"/>
                      <a:pt x="20" y="4"/>
                    </a:cubicBezTo>
                    <a:cubicBezTo>
                      <a:pt x="9" y="4"/>
                      <a:pt x="0" y="13"/>
                      <a:pt x="0" y="24"/>
                    </a:cubicBezTo>
                    <a:lnTo>
                      <a:pt x="0" y="73"/>
                    </a:lnTo>
                    <a:close/>
                  </a:path>
                </a:pathLst>
              </a:custGeom>
              <a:solidFill>
                <a:srgbClr val="EEBD64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81" name="Freeform 506"/>
              <p:cNvSpPr>
                <a:spLocks/>
              </p:cNvSpPr>
              <p:nvPr/>
            </p:nvSpPr>
            <p:spPr bwMode="auto">
              <a:xfrm>
                <a:off x="6667501" y="2085975"/>
                <a:ext cx="42863" cy="36513"/>
              </a:xfrm>
              <a:custGeom>
                <a:avLst/>
                <a:gdLst>
                  <a:gd name="T0" fmla="*/ 14 w 18"/>
                  <a:gd name="T1" fmla="*/ 0 h 15"/>
                  <a:gd name="T2" fmla="*/ 18 w 18"/>
                  <a:gd name="T3" fmla="*/ 4 h 15"/>
                  <a:gd name="T4" fmla="*/ 12 w 18"/>
                  <a:gd name="T5" fmla="*/ 10 h 15"/>
                  <a:gd name="T6" fmla="*/ 0 w 18"/>
                  <a:gd name="T7" fmla="*/ 14 h 15"/>
                  <a:gd name="T8" fmla="*/ 14 w 18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5">
                    <a:moveTo>
                      <a:pt x="14" y="0"/>
                    </a:moveTo>
                    <a:cubicBezTo>
                      <a:pt x="18" y="4"/>
                      <a:pt x="18" y="4"/>
                      <a:pt x="18" y="4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9" y="13"/>
                      <a:pt x="4" y="15"/>
                      <a:pt x="0" y="14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82" name="Freeform 507"/>
              <p:cNvSpPr>
                <a:spLocks/>
              </p:cNvSpPr>
              <p:nvPr/>
            </p:nvSpPr>
            <p:spPr bwMode="auto">
              <a:xfrm>
                <a:off x="6650038" y="2322513"/>
                <a:ext cx="155575" cy="406400"/>
              </a:xfrm>
              <a:custGeom>
                <a:avLst/>
                <a:gdLst>
                  <a:gd name="T0" fmla="*/ 0 w 64"/>
                  <a:gd name="T1" fmla="*/ 0 h 168"/>
                  <a:gd name="T2" fmla="*/ 64 w 64"/>
                  <a:gd name="T3" fmla="*/ 84 h 168"/>
                  <a:gd name="T4" fmla="*/ 0 w 64"/>
                  <a:gd name="T5" fmla="*/ 168 h 168"/>
                  <a:gd name="T6" fmla="*/ 0 w 64"/>
                  <a:gd name="T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68">
                    <a:moveTo>
                      <a:pt x="0" y="0"/>
                    </a:moveTo>
                    <a:cubicBezTo>
                      <a:pt x="37" y="11"/>
                      <a:pt x="64" y="44"/>
                      <a:pt x="64" y="84"/>
                    </a:cubicBezTo>
                    <a:cubicBezTo>
                      <a:pt x="64" y="124"/>
                      <a:pt x="37" y="158"/>
                      <a:pt x="0" y="16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BD64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83" name="Freeform 508"/>
              <p:cNvSpPr>
                <a:spLocks/>
              </p:cNvSpPr>
              <p:nvPr/>
            </p:nvSpPr>
            <p:spPr bwMode="auto">
              <a:xfrm>
                <a:off x="7281863" y="2435225"/>
                <a:ext cx="50800" cy="50800"/>
              </a:xfrm>
              <a:custGeom>
                <a:avLst/>
                <a:gdLst>
                  <a:gd name="T0" fmla="*/ 0 w 32"/>
                  <a:gd name="T1" fmla="*/ 32 h 32"/>
                  <a:gd name="T2" fmla="*/ 32 w 32"/>
                  <a:gd name="T3" fmla="*/ 28 h 32"/>
                  <a:gd name="T4" fmla="*/ 32 w 32"/>
                  <a:gd name="T5" fmla="*/ 6 h 32"/>
                  <a:gd name="T6" fmla="*/ 0 w 32"/>
                  <a:gd name="T7" fmla="*/ 0 h 32"/>
                  <a:gd name="T8" fmla="*/ 0 w 32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2">
                    <a:moveTo>
                      <a:pt x="0" y="32"/>
                    </a:moveTo>
                    <a:lnTo>
                      <a:pt x="32" y="28"/>
                    </a:lnTo>
                    <a:lnTo>
                      <a:pt x="32" y="6"/>
                    </a:lnTo>
                    <a:lnTo>
                      <a:pt x="0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</p:grpSp>
      </p:grpSp>
      <p:grpSp>
        <p:nvGrpSpPr>
          <p:cNvPr id="184" name="Group 183"/>
          <p:cNvGrpSpPr/>
          <p:nvPr userDrawn="1"/>
        </p:nvGrpSpPr>
        <p:grpSpPr>
          <a:xfrm>
            <a:off x="440077" y="3094334"/>
            <a:ext cx="3815657" cy="3290455"/>
            <a:chOff x="446695" y="3155795"/>
            <a:chExt cx="3894750" cy="3357310"/>
          </a:xfrm>
        </p:grpSpPr>
        <p:grpSp>
          <p:nvGrpSpPr>
            <p:cNvPr id="185" name="Group 184"/>
            <p:cNvGrpSpPr/>
            <p:nvPr/>
          </p:nvGrpSpPr>
          <p:grpSpPr>
            <a:xfrm>
              <a:off x="446695" y="3155795"/>
              <a:ext cx="1862135" cy="3357310"/>
              <a:chOff x="446695" y="3155795"/>
              <a:chExt cx="1862135" cy="3357310"/>
            </a:xfrm>
          </p:grpSpPr>
          <p:sp>
            <p:nvSpPr>
              <p:cNvPr id="187" name="Rectangle 203"/>
              <p:cNvSpPr>
                <a:spLocks noChangeArrowheads="1"/>
              </p:cNvSpPr>
              <p:nvPr/>
            </p:nvSpPr>
            <p:spPr bwMode="auto">
              <a:xfrm>
                <a:off x="446695" y="3155795"/>
                <a:ext cx="1862135" cy="335731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grpSp>
            <p:nvGrpSpPr>
              <p:cNvPr id="188" name="Group 120"/>
              <p:cNvGrpSpPr/>
              <p:nvPr/>
            </p:nvGrpSpPr>
            <p:grpSpPr>
              <a:xfrm>
                <a:off x="882393" y="3526501"/>
                <a:ext cx="1006676" cy="1102030"/>
                <a:chOff x="4924425" y="-1920875"/>
                <a:chExt cx="1173163" cy="1284287"/>
              </a:xfrm>
              <a:solidFill>
                <a:schemeClr val="bg1"/>
              </a:solidFill>
            </p:grpSpPr>
            <p:sp>
              <p:nvSpPr>
                <p:cNvPr id="189" name="Freeform 320"/>
                <p:cNvSpPr>
                  <a:spLocks/>
                </p:cNvSpPr>
                <p:nvPr/>
              </p:nvSpPr>
              <p:spPr bwMode="auto">
                <a:xfrm>
                  <a:off x="4924425" y="-1100138"/>
                  <a:ext cx="130175" cy="290512"/>
                </a:xfrm>
                <a:custGeom>
                  <a:avLst/>
                  <a:gdLst>
                    <a:gd name="T0" fmla="*/ 82 w 82"/>
                    <a:gd name="T1" fmla="*/ 176 h 183"/>
                    <a:gd name="T2" fmla="*/ 18 w 82"/>
                    <a:gd name="T3" fmla="*/ 183 h 183"/>
                    <a:gd name="T4" fmla="*/ 0 w 82"/>
                    <a:gd name="T5" fmla="*/ 5 h 183"/>
                    <a:gd name="T6" fmla="*/ 65 w 82"/>
                    <a:gd name="T7" fmla="*/ 0 h 183"/>
                    <a:gd name="T8" fmla="*/ 82 w 82"/>
                    <a:gd name="T9" fmla="*/ 176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183">
                      <a:moveTo>
                        <a:pt x="82" y="176"/>
                      </a:moveTo>
                      <a:lnTo>
                        <a:pt x="18" y="183"/>
                      </a:lnTo>
                      <a:lnTo>
                        <a:pt x="0" y="5"/>
                      </a:lnTo>
                      <a:lnTo>
                        <a:pt x="65" y="0"/>
                      </a:lnTo>
                      <a:lnTo>
                        <a:pt x="82" y="1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190" name="Freeform 321"/>
                <p:cNvSpPr>
                  <a:spLocks/>
                </p:cNvSpPr>
                <p:nvPr/>
              </p:nvSpPr>
              <p:spPr bwMode="auto">
                <a:xfrm>
                  <a:off x="5962650" y="-1103313"/>
                  <a:ext cx="134938" cy="293687"/>
                </a:xfrm>
                <a:custGeom>
                  <a:avLst/>
                  <a:gdLst>
                    <a:gd name="T0" fmla="*/ 62 w 85"/>
                    <a:gd name="T1" fmla="*/ 185 h 185"/>
                    <a:gd name="T2" fmla="*/ 0 w 85"/>
                    <a:gd name="T3" fmla="*/ 176 h 185"/>
                    <a:gd name="T4" fmla="*/ 21 w 85"/>
                    <a:gd name="T5" fmla="*/ 0 h 185"/>
                    <a:gd name="T6" fmla="*/ 85 w 85"/>
                    <a:gd name="T7" fmla="*/ 9 h 185"/>
                    <a:gd name="T8" fmla="*/ 62 w 85"/>
                    <a:gd name="T9" fmla="*/ 185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5" h="185">
                      <a:moveTo>
                        <a:pt x="62" y="185"/>
                      </a:moveTo>
                      <a:lnTo>
                        <a:pt x="0" y="176"/>
                      </a:lnTo>
                      <a:lnTo>
                        <a:pt x="21" y="0"/>
                      </a:lnTo>
                      <a:lnTo>
                        <a:pt x="85" y="9"/>
                      </a:lnTo>
                      <a:lnTo>
                        <a:pt x="62" y="18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191" name="Freeform 322"/>
                <p:cNvSpPr>
                  <a:spLocks/>
                </p:cNvSpPr>
                <p:nvPr/>
              </p:nvSpPr>
              <p:spPr bwMode="auto">
                <a:xfrm>
                  <a:off x="5010150" y="-1304925"/>
                  <a:ext cx="260350" cy="668337"/>
                </a:xfrm>
                <a:custGeom>
                  <a:avLst/>
                  <a:gdLst>
                    <a:gd name="T0" fmla="*/ 90 w 92"/>
                    <a:gd name="T1" fmla="*/ 206 h 236"/>
                    <a:gd name="T2" fmla="*/ 69 w 92"/>
                    <a:gd name="T3" fmla="*/ 232 h 236"/>
                    <a:gd name="T4" fmla="*/ 46 w 92"/>
                    <a:gd name="T5" fmla="*/ 234 h 236"/>
                    <a:gd name="T6" fmla="*/ 20 w 92"/>
                    <a:gd name="T7" fmla="*/ 213 h 236"/>
                    <a:gd name="T8" fmla="*/ 2 w 92"/>
                    <a:gd name="T9" fmla="*/ 30 h 236"/>
                    <a:gd name="T10" fmla="*/ 23 w 92"/>
                    <a:gd name="T11" fmla="*/ 4 h 236"/>
                    <a:gd name="T12" fmla="*/ 46 w 92"/>
                    <a:gd name="T13" fmla="*/ 1 h 236"/>
                    <a:gd name="T14" fmla="*/ 72 w 92"/>
                    <a:gd name="T15" fmla="*/ 23 h 236"/>
                    <a:gd name="T16" fmla="*/ 90 w 92"/>
                    <a:gd name="T17" fmla="*/ 206 h 2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2" h="236">
                      <a:moveTo>
                        <a:pt x="90" y="206"/>
                      </a:moveTo>
                      <a:cubicBezTo>
                        <a:pt x="92" y="219"/>
                        <a:pt x="82" y="231"/>
                        <a:pt x="69" y="232"/>
                      </a:cubicBezTo>
                      <a:cubicBezTo>
                        <a:pt x="46" y="234"/>
                        <a:pt x="46" y="234"/>
                        <a:pt x="46" y="234"/>
                      </a:cubicBezTo>
                      <a:cubicBezTo>
                        <a:pt x="33" y="236"/>
                        <a:pt x="21" y="226"/>
                        <a:pt x="20" y="213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0" y="17"/>
                        <a:pt x="10" y="5"/>
                        <a:pt x="23" y="4"/>
                      </a:cubicBezTo>
                      <a:cubicBezTo>
                        <a:pt x="46" y="1"/>
                        <a:pt x="46" y="1"/>
                        <a:pt x="46" y="1"/>
                      </a:cubicBezTo>
                      <a:cubicBezTo>
                        <a:pt x="59" y="0"/>
                        <a:pt x="71" y="10"/>
                        <a:pt x="72" y="23"/>
                      </a:cubicBezTo>
                      <a:lnTo>
                        <a:pt x="90" y="20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192" name="Freeform 323"/>
                <p:cNvSpPr>
                  <a:spLocks/>
                </p:cNvSpPr>
                <p:nvPr/>
              </p:nvSpPr>
              <p:spPr bwMode="auto">
                <a:xfrm>
                  <a:off x="5740400" y="-1309688"/>
                  <a:ext cx="274638" cy="666750"/>
                </a:xfrm>
                <a:custGeom>
                  <a:avLst/>
                  <a:gdLst>
                    <a:gd name="T0" fmla="*/ 72 w 97"/>
                    <a:gd name="T1" fmla="*/ 214 h 236"/>
                    <a:gd name="T2" fmla="*/ 45 w 97"/>
                    <a:gd name="T3" fmla="*/ 235 h 236"/>
                    <a:gd name="T4" fmla="*/ 22 w 97"/>
                    <a:gd name="T5" fmla="*/ 232 h 236"/>
                    <a:gd name="T6" fmla="*/ 2 w 97"/>
                    <a:gd name="T7" fmla="*/ 205 h 236"/>
                    <a:gd name="T8" fmla="*/ 26 w 97"/>
                    <a:gd name="T9" fmla="*/ 22 h 236"/>
                    <a:gd name="T10" fmla="*/ 52 w 97"/>
                    <a:gd name="T11" fmla="*/ 2 h 236"/>
                    <a:gd name="T12" fmla="*/ 75 w 97"/>
                    <a:gd name="T13" fmla="*/ 5 h 236"/>
                    <a:gd name="T14" fmla="*/ 96 w 97"/>
                    <a:gd name="T15" fmla="*/ 31 h 236"/>
                    <a:gd name="T16" fmla="*/ 72 w 97"/>
                    <a:gd name="T17" fmla="*/ 214 h 2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7" h="236">
                      <a:moveTo>
                        <a:pt x="72" y="214"/>
                      </a:moveTo>
                      <a:cubicBezTo>
                        <a:pt x="70" y="227"/>
                        <a:pt x="58" y="236"/>
                        <a:pt x="45" y="235"/>
                      </a:cubicBezTo>
                      <a:cubicBezTo>
                        <a:pt x="22" y="232"/>
                        <a:pt x="22" y="232"/>
                        <a:pt x="22" y="232"/>
                      </a:cubicBezTo>
                      <a:cubicBezTo>
                        <a:pt x="9" y="230"/>
                        <a:pt x="0" y="218"/>
                        <a:pt x="2" y="205"/>
                      </a:cubicBezTo>
                      <a:cubicBezTo>
                        <a:pt x="26" y="22"/>
                        <a:pt x="26" y="22"/>
                        <a:pt x="26" y="22"/>
                      </a:cubicBezTo>
                      <a:cubicBezTo>
                        <a:pt x="27" y="9"/>
                        <a:pt x="39" y="0"/>
                        <a:pt x="52" y="2"/>
                      </a:cubicBezTo>
                      <a:cubicBezTo>
                        <a:pt x="75" y="5"/>
                        <a:pt x="75" y="5"/>
                        <a:pt x="75" y="5"/>
                      </a:cubicBezTo>
                      <a:cubicBezTo>
                        <a:pt x="88" y="6"/>
                        <a:pt x="97" y="18"/>
                        <a:pt x="96" y="31"/>
                      </a:cubicBezTo>
                      <a:lnTo>
                        <a:pt x="72" y="2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193" name="Freeform 324"/>
                <p:cNvSpPr>
                  <a:spLocks/>
                </p:cNvSpPr>
                <p:nvPr/>
              </p:nvSpPr>
              <p:spPr bwMode="auto">
                <a:xfrm>
                  <a:off x="4959350" y="-1901825"/>
                  <a:ext cx="1109663" cy="823912"/>
                </a:xfrm>
                <a:custGeom>
                  <a:avLst/>
                  <a:gdLst>
                    <a:gd name="T0" fmla="*/ 386 w 392"/>
                    <a:gd name="T1" fmla="*/ 291 h 291"/>
                    <a:gd name="T2" fmla="*/ 380 w 392"/>
                    <a:gd name="T3" fmla="*/ 285 h 291"/>
                    <a:gd name="T4" fmla="*/ 380 w 392"/>
                    <a:gd name="T5" fmla="*/ 174 h 291"/>
                    <a:gd name="T6" fmla="*/ 218 w 392"/>
                    <a:gd name="T7" fmla="*/ 12 h 291"/>
                    <a:gd name="T8" fmla="*/ 174 w 392"/>
                    <a:gd name="T9" fmla="*/ 12 h 291"/>
                    <a:gd name="T10" fmla="*/ 12 w 392"/>
                    <a:gd name="T11" fmla="*/ 174 h 291"/>
                    <a:gd name="T12" fmla="*/ 12 w 392"/>
                    <a:gd name="T13" fmla="*/ 285 h 291"/>
                    <a:gd name="T14" fmla="*/ 6 w 392"/>
                    <a:gd name="T15" fmla="*/ 291 h 291"/>
                    <a:gd name="T16" fmla="*/ 0 w 392"/>
                    <a:gd name="T17" fmla="*/ 285 h 291"/>
                    <a:gd name="T18" fmla="*/ 0 w 392"/>
                    <a:gd name="T19" fmla="*/ 174 h 291"/>
                    <a:gd name="T20" fmla="*/ 174 w 392"/>
                    <a:gd name="T21" fmla="*/ 0 h 291"/>
                    <a:gd name="T22" fmla="*/ 218 w 392"/>
                    <a:gd name="T23" fmla="*/ 0 h 291"/>
                    <a:gd name="T24" fmla="*/ 392 w 392"/>
                    <a:gd name="T25" fmla="*/ 174 h 291"/>
                    <a:gd name="T26" fmla="*/ 392 w 392"/>
                    <a:gd name="T27" fmla="*/ 285 h 291"/>
                    <a:gd name="T28" fmla="*/ 386 w 392"/>
                    <a:gd name="T29" fmla="*/ 291 h 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92" h="291">
                      <a:moveTo>
                        <a:pt x="386" y="291"/>
                      </a:moveTo>
                      <a:cubicBezTo>
                        <a:pt x="383" y="291"/>
                        <a:pt x="380" y="288"/>
                        <a:pt x="380" y="285"/>
                      </a:cubicBezTo>
                      <a:cubicBezTo>
                        <a:pt x="380" y="174"/>
                        <a:pt x="380" y="174"/>
                        <a:pt x="380" y="174"/>
                      </a:cubicBezTo>
                      <a:cubicBezTo>
                        <a:pt x="380" y="85"/>
                        <a:pt x="307" y="12"/>
                        <a:pt x="218" y="12"/>
                      </a:cubicBezTo>
                      <a:cubicBezTo>
                        <a:pt x="174" y="12"/>
                        <a:pt x="174" y="12"/>
                        <a:pt x="174" y="12"/>
                      </a:cubicBezTo>
                      <a:cubicBezTo>
                        <a:pt x="85" y="12"/>
                        <a:pt x="12" y="85"/>
                        <a:pt x="12" y="174"/>
                      </a:cubicBezTo>
                      <a:cubicBezTo>
                        <a:pt x="12" y="285"/>
                        <a:pt x="12" y="285"/>
                        <a:pt x="12" y="285"/>
                      </a:cubicBezTo>
                      <a:cubicBezTo>
                        <a:pt x="12" y="288"/>
                        <a:pt x="9" y="291"/>
                        <a:pt x="6" y="291"/>
                      </a:cubicBezTo>
                      <a:cubicBezTo>
                        <a:pt x="2" y="291"/>
                        <a:pt x="0" y="288"/>
                        <a:pt x="0" y="285"/>
                      </a:cubicBezTo>
                      <a:cubicBezTo>
                        <a:pt x="0" y="174"/>
                        <a:pt x="0" y="174"/>
                        <a:pt x="0" y="174"/>
                      </a:cubicBezTo>
                      <a:cubicBezTo>
                        <a:pt x="0" y="78"/>
                        <a:pt x="78" y="0"/>
                        <a:pt x="174" y="0"/>
                      </a:cubicBezTo>
                      <a:cubicBezTo>
                        <a:pt x="218" y="0"/>
                        <a:pt x="218" y="0"/>
                        <a:pt x="218" y="0"/>
                      </a:cubicBezTo>
                      <a:cubicBezTo>
                        <a:pt x="314" y="0"/>
                        <a:pt x="392" y="78"/>
                        <a:pt x="392" y="174"/>
                      </a:cubicBezTo>
                      <a:cubicBezTo>
                        <a:pt x="392" y="285"/>
                        <a:pt x="392" y="285"/>
                        <a:pt x="392" y="285"/>
                      </a:cubicBezTo>
                      <a:cubicBezTo>
                        <a:pt x="392" y="288"/>
                        <a:pt x="389" y="291"/>
                        <a:pt x="386" y="29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194" name="Freeform 325"/>
                <p:cNvSpPr>
                  <a:spLocks/>
                </p:cNvSpPr>
                <p:nvPr/>
              </p:nvSpPr>
              <p:spPr bwMode="auto">
                <a:xfrm>
                  <a:off x="4995863" y="-1920875"/>
                  <a:ext cx="1033463" cy="317500"/>
                </a:xfrm>
                <a:custGeom>
                  <a:avLst/>
                  <a:gdLst>
                    <a:gd name="T0" fmla="*/ 350 w 365"/>
                    <a:gd name="T1" fmla="*/ 110 h 112"/>
                    <a:gd name="T2" fmla="*/ 339 w 365"/>
                    <a:gd name="T3" fmla="*/ 103 h 112"/>
                    <a:gd name="T4" fmla="*/ 205 w 365"/>
                    <a:gd name="T5" fmla="*/ 26 h 112"/>
                    <a:gd name="T6" fmla="*/ 161 w 365"/>
                    <a:gd name="T7" fmla="*/ 26 h 112"/>
                    <a:gd name="T8" fmla="*/ 27 w 365"/>
                    <a:gd name="T9" fmla="*/ 103 h 112"/>
                    <a:gd name="T10" fmla="*/ 9 w 365"/>
                    <a:gd name="T11" fmla="*/ 108 h 112"/>
                    <a:gd name="T12" fmla="*/ 4 w 365"/>
                    <a:gd name="T13" fmla="*/ 90 h 112"/>
                    <a:gd name="T14" fmla="*/ 161 w 365"/>
                    <a:gd name="T15" fmla="*/ 0 h 112"/>
                    <a:gd name="T16" fmla="*/ 205 w 365"/>
                    <a:gd name="T17" fmla="*/ 0 h 112"/>
                    <a:gd name="T18" fmla="*/ 362 w 365"/>
                    <a:gd name="T19" fmla="*/ 90 h 112"/>
                    <a:gd name="T20" fmla="*/ 357 w 365"/>
                    <a:gd name="T21" fmla="*/ 108 h 112"/>
                    <a:gd name="T22" fmla="*/ 350 w 365"/>
                    <a:gd name="T23" fmla="*/ 110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5" h="112">
                      <a:moveTo>
                        <a:pt x="350" y="110"/>
                      </a:moveTo>
                      <a:cubicBezTo>
                        <a:pt x="345" y="110"/>
                        <a:pt x="341" y="108"/>
                        <a:pt x="339" y="103"/>
                      </a:cubicBezTo>
                      <a:cubicBezTo>
                        <a:pt x="311" y="56"/>
                        <a:pt x="259" y="26"/>
                        <a:pt x="205" y="26"/>
                      </a:cubicBezTo>
                      <a:cubicBezTo>
                        <a:pt x="161" y="26"/>
                        <a:pt x="161" y="26"/>
                        <a:pt x="161" y="26"/>
                      </a:cubicBezTo>
                      <a:cubicBezTo>
                        <a:pt x="106" y="26"/>
                        <a:pt x="55" y="56"/>
                        <a:pt x="27" y="103"/>
                      </a:cubicBezTo>
                      <a:cubicBezTo>
                        <a:pt x="23" y="110"/>
                        <a:pt x="15" y="112"/>
                        <a:pt x="9" y="108"/>
                      </a:cubicBezTo>
                      <a:cubicBezTo>
                        <a:pt x="3" y="105"/>
                        <a:pt x="0" y="96"/>
                        <a:pt x="4" y="90"/>
                      </a:cubicBezTo>
                      <a:cubicBezTo>
                        <a:pt x="37" y="34"/>
                        <a:pt x="97" y="0"/>
                        <a:pt x="161" y="0"/>
                      </a:cubicBezTo>
                      <a:cubicBezTo>
                        <a:pt x="205" y="0"/>
                        <a:pt x="205" y="0"/>
                        <a:pt x="205" y="0"/>
                      </a:cubicBezTo>
                      <a:cubicBezTo>
                        <a:pt x="269" y="0"/>
                        <a:pt x="329" y="34"/>
                        <a:pt x="362" y="90"/>
                      </a:cubicBezTo>
                      <a:cubicBezTo>
                        <a:pt x="365" y="96"/>
                        <a:pt x="363" y="105"/>
                        <a:pt x="357" y="108"/>
                      </a:cubicBezTo>
                      <a:cubicBezTo>
                        <a:pt x="355" y="109"/>
                        <a:pt x="352" y="110"/>
                        <a:pt x="350" y="1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186" name="Rectangle 203"/>
            <p:cNvSpPr>
              <a:spLocks noChangeArrowheads="1"/>
            </p:cNvSpPr>
            <p:nvPr/>
          </p:nvSpPr>
          <p:spPr bwMode="auto">
            <a:xfrm>
              <a:off x="461603" y="4916603"/>
              <a:ext cx="3879842" cy="159650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89606" tIns="44802" rIns="89606" bIns="44802" numCol="1" anchor="ctr" anchorCtr="0" compatLnSpc="1">
              <a:prstTxWarp prst="textNoShape">
                <a:avLst/>
              </a:prstTxWarp>
            </a:bodyPr>
            <a:lstStyle/>
            <a:p>
              <a:pPr algn="ctr" defTabSz="895730">
                <a:defRPr/>
              </a:pPr>
              <a:r>
                <a:rPr lang="en-US" sz="3918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Podcasts</a:t>
              </a:r>
              <a:br>
                <a:rPr lang="en-US" sz="1728" dirty="0">
                  <a:solidFill>
                    <a:srgbClr val="404040"/>
                  </a:solidFill>
                  <a:latin typeface="Segoe UI"/>
                </a:rPr>
              </a:br>
              <a:r>
                <a:rPr lang="en-US" sz="1763" u="sng" spc="-49" dirty="0">
                  <a:solidFill>
                    <a:schemeClr val="bg1"/>
                  </a:solidFill>
                  <a:latin typeface="Segoe UI"/>
                </a:rPr>
                <a:t>http://</a:t>
              </a:r>
              <a:r>
                <a:rPr lang="en-US" sz="1763" u="sng" dirty="0">
                  <a:solidFill>
                    <a:schemeClr val="bg1"/>
                  </a:solidFill>
                  <a:latin typeface="Segoe UI"/>
                </a:rPr>
                <a:t>dev.office.com/podcasts</a:t>
              </a:r>
              <a:r>
                <a:rPr lang="en-US" sz="1763" u="sng" spc="-49" dirty="0">
                  <a:solidFill>
                    <a:schemeClr val="bg1"/>
                  </a:solidFill>
                  <a:latin typeface="Segoe UI"/>
                </a:rPr>
                <a:t> </a:t>
              </a:r>
            </a:p>
            <a:p>
              <a:pPr algn="ctr" defTabSz="895730">
                <a:defRPr/>
              </a:pPr>
              <a:endParaRPr lang="en-US" sz="1728" dirty="0">
                <a:solidFill>
                  <a:srgbClr val="404040"/>
                </a:solidFill>
                <a:latin typeface="Segoe UI"/>
              </a:endParaRPr>
            </a:p>
          </p:txBody>
        </p:sp>
      </p:grpSp>
      <p:grpSp>
        <p:nvGrpSpPr>
          <p:cNvPr id="195" name="Group 194"/>
          <p:cNvGrpSpPr/>
          <p:nvPr userDrawn="1"/>
        </p:nvGrpSpPr>
        <p:grpSpPr>
          <a:xfrm>
            <a:off x="9930946" y="4820078"/>
            <a:ext cx="1807513" cy="1566666"/>
            <a:chOff x="10134295" y="4916603"/>
            <a:chExt cx="1844980" cy="1598497"/>
          </a:xfrm>
        </p:grpSpPr>
        <p:sp>
          <p:nvSpPr>
            <p:cNvPr id="196" name="Rectangle 153"/>
            <p:cNvSpPr>
              <a:spLocks noChangeArrowheads="1"/>
            </p:cNvSpPr>
            <p:nvPr/>
          </p:nvSpPr>
          <p:spPr bwMode="auto">
            <a:xfrm>
              <a:off x="10134295" y="4916603"/>
              <a:ext cx="1844980" cy="159849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895730">
                <a:defRPr/>
              </a:pPr>
              <a:r>
                <a:rPr lang="en-US" sz="1763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UserVoice</a:t>
              </a:r>
              <a:endParaRPr lang="en-US" sz="1763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  <a:p>
              <a:pPr defTabSz="895730">
                <a:defRPr/>
              </a:pPr>
              <a:endParaRPr lang="en-US" sz="1763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  <a:p>
              <a:pPr defTabSz="895730">
                <a:defRPr/>
              </a:pPr>
              <a:endParaRPr lang="en-US" sz="1763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  <a:p>
              <a:pPr defTabSz="895730">
                <a:defRPr/>
              </a:pPr>
              <a:endParaRPr lang="en-US" sz="1763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  <a:p>
              <a:pPr defTabSz="895730">
                <a:defRPr/>
              </a:pPr>
              <a:r>
                <a:rPr lang="en-US" sz="1175" u="sng" dirty="0">
                  <a:solidFill>
                    <a:schemeClr val="bg1"/>
                  </a:solidFill>
                  <a:latin typeface="Segoe UI"/>
                </a:rPr>
                <a:t>http://officespdev.uservoice.com/ </a:t>
              </a:r>
            </a:p>
            <a:p>
              <a:pPr defTabSz="895730">
                <a:defRPr/>
              </a:pPr>
              <a:endParaRPr lang="en-US" sz="1763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</p:txBody>
        </p:sp>
        <p:sp>
          <p:nvSpPr>
            <p:cNvPr id="197" name="Freeform 64"/>
            <p:cNvSpPr>
              <a:spLocks noChangeAspect="1" noEditPoints="1"/>
            </p:cNvSpPr>
            <p:nvPr/>
          </p:nvSpPr>
          <p:spPr bwMode="black">
            <a:xfrm>
              <a:off x="10672381" y="5344472"/>
              <a:ext cx="794805" cy="610410"/>
            </a:xfrm>
            <a:custGeom>
              <a:avLst/>
              <a:gdLst>
                <a:gd name="T0" fmla="*/ 12 w 221"/>
                <a:gd name="T1" fmla="*/ 104 h 170"/>
                <a:gd name="T2" fmla="*/ 6 w 221"/>
                <a:gd name="T3" fmla="*/ 103 h 170"/>
                <a:gd name="T4" fmla="*/ 2 w 221"/>
                <a:gd name="T5" fmla="*/ 108 h 170"/>
                <a:gd name="T6" fmla="*/ 10 w 221"/>
                <a:gd name="T7" fmla="*/ 141 h 170"/>
                <a:gd name="T8" fmla="*/ 16 w 221"/>
                <a:gd name="T9" fmla="*/ 143 h 170"/>
                <a:gd name="T10" fmla="*/ 21 w 221"/>
                <a:gd name="T11" fmla="*/ 139 h 170"/>
                <a:gd name="T12" fmla="*/ 12 w 221"/>
                <a:gd name="T13" fmla="*/ 104 h 170"/>
                <a:gd name="T14" fmla="*/ 185 w 221"/>
                <a:gd name="T15" fmla="*/ 8 h 170"/>
                <a:gd name="T16" fmla="*/ 219 w 221"/>
                <a:gd name="T17" fmla="*/ 136 h 170"/>
                <a:gd name="T18" fmla="*/ 209 w 221"/>
                <a:gd name="T19" fmla="*/ 139 h 170"/>
                <a:gd name="T20" fmla="*/ 175 w 221"/>
                <a:gd name="T21" fmla="*/ 10 h 170"/>
                <a:gd name="T22" fmla="*/ 185 w 221"/>
                <a:gd name="T23" fmla="*/ 8 h 170"/>
                <a:gd name="T24" fmla="*/ 104 w 221"/>
                <a:gd name="T25" fmla="*/ 170 h 170"/>
                <a:gd name="T26" fmla="*/ 85 w 221"/>
                <a:gd name="T27" fmla="*/ 170 h 170"/>
                <a:gd name="T28" fmla="*/ 63 w 221"/>
                <a:gd name="T29" fmla="*/ 143 h 170"/>
                <a:gd name="T30" fmla="*/ 73 w 221"/>
                <a:gd name="T31" fmla="*/ 143 h 170"/>
                <a:gd name="T32" fmla="*/ 85 w 221"/>
                <a:gd name="T33" fmla="*/ 157 h 170"/>
                <a:gd name="T34" fmla="*/ 104 w 221"/>
                <a:gd name="T35" fmla="*/ 157 h 170"/>
                <a:gd name="T36" fmla="*/ 116 w 221"/>
                <a:gd name="T37" fmla="*/ 143 h 170"/>
                <a:gd name="T38" fmla="*/ 128 w 221"/>
                <a:gd name="T39" fmla="*/ 143 h 170"/>
                <a:gd name="T40" fmla="*/ 104 w 221"/>
                <a:gd name="T41" fmla="*/ 170 h 170"/>
                <a:gd name="T42" fmla="*/ 18 w 221"/>
                <a:gd name="T43" fmla="*/ 102 h 170"/>
                <a:gd name="T44" fmla="*/ 168 w 221"/>
                <a:gd name="T45" fmla="*/ 16 h 170"/>
                <a:gd name="T46" fmla="*/ 172 w 221"/>
                <a:gd name="T47" fmla="*/ 30 h 170"/>
                <a:gd name="T48" fmla="*/ 20 w 221"/>
                <a:gd name="T49" fmla="*/ 109 h 170"/>
                <a:gd name="T50" fmla="*/ 18 w 221"/>
                <a:gd name="T51" fmla="*/ 102 h 170"/>
                <a:gd name="T52" fmla="*/ 185 w 221"/>
                <a:gd name="T53" fmla="*/ 79 h 170"/>
                <a:gd name="T54" fmla="*/ 201 w 221"/>
                <a:gd name="T55" fmla="*/ 137 h 170"/>
                <a:gd name="T56" fmla="*/ 28 w 221"/>
                <a:gd name="T57" fmla="*/ 138 h 170"/>
                <a:gd name="T58" fmla="*/ 24 w 221"/>
                <a:gd name="T59" fmla="*/ 122 h 170"/>
                <a:gd name="T60" fmla="*/ 185 w 221"/>
                <a:gd name="T61" fmla="*/ 7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1" h="170">
                  <a:moveTo>
                    <a:pt x="12" y="104"/>
                  </a:moveTo>
                  <a:cubicBezTo>
                    <a:pt x="6" y="103"/>
                    <a:pt x="6" y="103"/>
                    <a:pt x="6" y="103"/>
                  </a:cubicBezTo>
                  <a:cubicBezTo>
                    <a:pt x="3" y="103"/>
                    <a:pt x="0" y="104"/>
                    <a:pt x="2" y="108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2" y="145"/>
                    <a:pt x="14" y="144"/>
                    <a:pt x="16" y="143"/>
                  </a:cubicBezTo>
                  <a:cubicBezTo>
                    <a:pt x="21" y="139"/>
                    <a:pt x="21" y="139"/>
                    <a:pt x="21" y="139"/>
                  </a:cubicBezTo>
                  <a:cubicBezTo>
                    <a:pt x="12" y="104"/>
                    <a:pt x="12" y="104"/>
                    <a:pt x="12" y="104"/>
                  </a:cubicBezTo>
                  <a:close/>
                  <a:moveTo>
                    <a:pt x="185" y="8"/>
                  </a:moveTo>
                  <a:cubicBezTo>
                    <a:pt x="219" y="136"/>
                    <a:pt x="219" y="136"/>
                    <a:pt x="219" y="136"/>
                  </a:cubicBezTo>
                  <a:cubicBezTo>
                    <a:pt x="221" y="143"/>
                    <a:pt x="211" y="146"/>
                    <a:pt x="209" y="139"/>
                  </a:cubicBezTo>
                  <a:cubicBezTo>
                    <a:pt x="175" y="10"/>
                    <a:pt x="175" y="10"/>
                    <a:pt x="175" y="10"/>
                  </a:cubicBezTo>
                  <a:cubicBezTo>
                    <a:pt x="173" y="3"/>
                    <a:pt x="183" y="0"/>
                    <a:pt x="185" y="8"/>
                  </a:cubicBezTo>
                  <a:close/>
                  <a:moveTo>
                    <a:pt x="104" y="170"/>
                  </a:moveTo>
                  <a:cubicBezTo>
                    <a:pt x="85" y="170"/>
                    <a:pt x="85" y="170"/>
                    <a:pt x="85" y="170"/>
                  </a:cubicBezTo>
                  <a:cubicBezTo>
                    <a:pt x="69" y="170"/>
                    <a:pt x="62" y="156"/>
                    <a:pt x="63" y="143"/>
                  </a:cubicBezTo>
                  <a:cubicBezTo>
                    <a:pt x="73" y="143"/>
                    <a:pt x="73" y="143"/>
                    <a:pt x="73" y="143"/>
                  </a:cubicBezTo>
                  <a:cubicBezTo>
                    <a:pt x="73" y="150"/>
                    <a:pt x="77" y="157"/>
                    <a:pt x="85" y="157"/>
                  </a:cubicBezTo>
                  <a:cubicBezTo>
                    <a:pt x="104" y="157"/>
                    <a:pt x="104" y="157"/>
                    <a:pt x="104" y="157"/>
                  </a:cubicBezTo>
                  <a:cubicBezTo>
                    <a:pt x="112" y="157"/>
                    <a:pt x="116" y="150"/>
                    <a:pt x="116" y="143"/>
                  </a:cubicBezTo>
                  <a:cubicBezTo>
                    <a:pt x="128" y="143"/>
                    <a:pt x="128" y="143"/>
                    <a:pt x="128" y="143"/>
                  </a:cubicBezTo>
                  <a:cubicBezTo>
                    <a:pt x="128" y="156"/>
                    <a:pt x="120" y="170"/>
                    <a:pt x="104" y="170"/>
                  </a:cubicBezTo>
                  <a:close/>
                  <a:moveTo>
                    <a:pt x="18" y="102"/>
                  </a:moveTo>
                  <a:cubicBezTo>
                    <a:pt x="168" y="16"/>
                    <a:pt x="168" y="16"/>
                    <a:pt x="168" y="16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20" y="109"/>
                    <a:pt x="20" y="109"/>
                    <a:pt x="20" y="109"/>
                  </a:cubicBezTo>
                  <a:cubicBezTo>
                    <a:pt x="18" y="102"/>
                    <a:pt x="18" y="102"/>
                    <a:pt x="18" y="102"/>
                  </a:cubicBezTo>
                  <a:close/>
                  <a:moveTo>
                    <a:pt x="185" y="79"/>
                  </a:moveTo>
                  <a:cubicBezTo>
                    <a:pt x="201" y="137"/>
                    <a:pt x="201" y="137"/>
                    <a:pt x="201" y="137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185" y="79"/>
                    <a:pt x="185" y="79"/>
                    <a:pt x="185" y="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2272" tIns="41137" rIns="82272" bIns="41137" numCol="1" anchor="t" anchorCtr="0" compatLnSpc="1">
              <a:prstTxWarp prst="textNoShape">
                <a:avLst/>
              </a:prstTxWarp>
            </a:bodyPr>
            <a:lstStyle/>
            <a:p>
              <a:pPr defTabSz="913678">
                <a:defRPr/>
              </a:pPr>
              <a:endParaRPr lang="en-US" sz="1567">
                <a:solidFill>
                  <a:srgbClr val="000000"/>
                </a:solidFill>
                <a:latin typeface="Segoe UI"/>
              </a:endParaRPr>
            </a:p>
          </p:txBody>
        </p:sp>
      </p:grpSp>
      <p:grpSp>
        <p:nvGrpSpPr>
          <p:cNvPr id="198" name="Group 197"/>
          <p:cNvGrpSpPr/>
          <p:nvPr userDrawn="1"/>
        </p:nvGrpSpPr>
        <p:grpSpPr>
          <a:xfrm>
            <a:off x="2351629" y="3093747"/>
            <a:ext cx="1904104" cy="1648758"/>
            <a:chOff x="2397872" y="3155198"/>
            <a:chExt cx="1943573" cy="1682257"/>
          </a:xfrm>
        </p:grpSpPr>
        <p:sp>
          <p:nvSpPr>
            <p:cNvPr id="199" name="Rectangle 266"/>
            <p:cNvSpPr>
              <a:spLocks noChangeArrowheads="1"/>
            </p:cNvSpPr>
            <p:nvPr/>
          </p:nvSpPr>
          <p:spPr bwMode="auto">
            <a:xfrm>
              <a:off x="2397872" y="3155198"/>
              <a:ext cx="1943573" cy="1682257"/>
            </a:xfrm>
            <a:prstGeom prst="rect">
              <a:avLst/>
            </a:prstGeom>
            <a:solidFill>
              <a:srgbClr val="BAD80A"/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895730">
                <a:lnSpc>
                  <a:spcPct val="95000"/>
                </a:lnSpc>
                <a:defRPr/>
              </a:pPr>
              <a:r>
                <a:rPr lang="en-US" sz="1728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</a:rPr>
                <a:t>Stack overflow</a:t>
              </a:r>
            </a:p>
            <a:p>
              <a:pPr defTabSz="895730">
                <a:lnSpc>
                  <a:spcPct val="95000"/>
                </a:lnSpc>
                <a:defRPr/>
              </a:pPr>
              <a:endParaRPr lang="en-US" sz="1728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endParaRPr>
            </a:p>
            <a:p>
              <a:pPr defTabSz="895730">
                <a:lnSpc>
                  <a:spcPct val="95000"/>
                </a:lnSpc>
                <a:defRPr/>
              </a:pPr>
              <a:endParaRPr lang="en-US" sz="1728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endParaRPr>
            </a:p>
            <a:p>
              <a:pPr defTabSz="895730">
                <a:lnSpc>
                  <a:spcPct val="95000"/>
                </a:lnSpc>
                <a:defRPr/>
              </a:pPr>
              <a:endParaRPr lang="en-US" sz="1728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endParaRPr>
            </a:p>
            <a:p>
              <a:pPr defTabSz="895730">
                <a:lnSpc>
                  <a:spcPct val="95000"/>
                </a:lnSpc>
                <a:defRPr/>
              </a:pPr>
              <a:endParaRPr lang="en-US" sz="1728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endParaRPr>
            </a:p>
            <a:p>
              <a:pPr defTabSz="895730">
                <a:lnSpc>
                  <a:spcPct val="95000"/>
                </a:lnSpc>
                <a:defRPr/>
              </a:pPr>
              <a:r>
                <a:rPr lang="en-US" sz="1728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</a:rPr>
                <a:t>[</a:t>
              </a:r>
              <a:r>
                <a:rPr lang="en-US" sz="1728" dirty="0" err="1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</a:rPr>
                <a:t>ms</a:t>
              </a:r>
              <a:r>
                <a:rPr lang="en-US" sz="1728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</a:rPr>
                <a:t>-office]</a:t>
              </a:r>
            </a:p>
          </p:txBody>
        </p:sp>
        <p:sp>
          <p:nvSpPr>
            <p:cNvPr id="200" name="Freeform 15"/>
            <p:cNvSpPr>
              <a:spLocks noEditPoints="1"/>
            </p:cNvSpPr>
            <p:nvPr/>
          </p:nvSpPr>
          <p:spPr bwMode="black">
            <a:xfrm>
              <a:off x="2964290" y="3587555"/>
              <a:ext cx="760544" cy="761422"/>
            </a:xfrm>
            <a:custGeom>
              <a:avLst/>
              <a:gdLst>
                <a:gd name="T0" fmla="*/ 455 w 708"/>
                <a:gd name="T1" fmla="*/ 121 h 709"/>
                <a:gd name="T2" fmla="*/ 392 w 708"/>
                <a:gd name="T3" fmla="*/ 121 h 709"/>
                <a:gd name="T4" fmla="*/ 392 w 708"/>
                <a:gd name="T5" fmla="*/ 206 h 709"/>
                <a:gd name="T6" fmla="*/ 316 w 708"/>
                <a:gd name="T7" fmla="*/ 206 h 709"/>
                <a:gd name="T8" fmla="*/ 316 w 708"/>
                <a:gd name="T9" fmla="*/ 121 h 709"/>
                <a:gd name="T10" fmla="*/ 250 w 708"/>
                <a:gd name="T11" fmla="*/ 121 h 709"/>
                <a:gd name="T12" fmla="*/ 354 w 708"/>
                <a:gd name="T13" fmla="*/ 0 h 709"/>
                <a:gd name="T14" fmla="*/ 455 w 708"/>
                <a:gd name="T15" fmla="*/ 121 h 709"/>
                <a:gd name="T16" fmla="*/ 205 w 708"/>
                <a:gd name="T17" fmla="*/ 371 h 709"/>
                <a:gd name="T18" fmla="*/ 139 w 708"/>
                <a:gd name="T19" fmla="*/ 371 h 709"/>
                <a:gd name="T20" fmla="*/ 139 w 708"/>
                <a:gd name="T21" fmla="*/ 456 h 709"/>
                <a:gd name="T22" fmla="*/ 63 w 708"/>
                <a:gd name="T23" fmla="*/ 456 h 709"/>
                <a:gd name="T24" fmla="*/ 63 w 708"/>
                <a:gd name="T25" fmla="*/ 371 h 709"/>
                <a:gd name="T26" fmla="*/ 0 w 708"/>
                <a:gd name="T27" fmla="*/ 371 h 709"/>
                <a:gd name="T28" fmla="*/ 101 w 708"/>
                <a:gd name="T29" fmla="*/ 251 h 709"/>
                <a:gd name="T30" fmla="*/ 205 w 708"/>
                <a:gd name="T31" fmla="*/ 371 h 709"/>
                <a:gd name="T32" fmla="*/ 205 w 708"/>
                <a:gd name="T33" fmla="*/ 503 h 709"/>
                <a:gd name="T34" fmla="*/ 0 w 708"/>
                <a:gd name="T35" fmla="*/ 503 h 709"/>
                <a:gd name="T36" fmla="*/ 0 w 708"/>
                <a:gd name="T37" fmla="*/ 709 h 709"/>
                <a:gd name="T38" fmla="*/ 205 w 708"/>
                <a:gd name="T39" fmla="*/ 709 h 709"/>
                <a:gd name="T40" fmla="*/ 205 w 708"/>
                <a:gd name="T41" fmla="*/ 503 h 709"/>
                <a:gd name="T42" fmla="*/ 708 w 708"/>
                <a:gd name="T43" fmla="*/ 503 h 709"/>
                <a:gd name="T44" fmla="*/ 503 w 708"/>
                <a:gd name="T45" fmla="*/ 503 h 709"/>
                <a:gd name="T46" fmla="*/ 503 w 708"/>
                <a:gd name="T47" fmla="*/ 709 h 709"/>
                <a:gd name="T48" fmla="*/ 708 w 708"/>
                <a:gd name="T49" fmla="*/ 709 h 709"/>
                <a:gd name="T50" fmla="*/ 708 w 708"/>
                <a:gd name="T51" fmla="*/ 503 h 709"/>
                <a:gd name="T52" fmla="*/ 708 w 708"/>
                <a:gd name="T53" fmla="*/ 0 h 709"/>
                <a:gd name="T54" fmla="*/ 503 w 708"/>
                <a:gd name="T55" fmla="*/ 0 h 709"/>
                <a:gd name="T56" fmla="*/ 503 w 708"/>
                <a:gd name="T57" fmla="*/ 206 h 709"/>
                <a:gd name="T58" fmla="*/ 708 w 708"/>
                <a:gd name="T59" fmla="*/ 206 h 709"/>
                <a:gd name="T60" fmla="*/ 708 w 708"/>
                <a:gd name="T61" fmla="*/ 0 h 709"/>
                <a:gd name="T62" fmla="*/ 708 w 708"/>
                <a:gd name="T63" fmla="*/ 251 h 709"/>
                <a:gd name="T64" fmla="*/ 503 w 708"/>
                <a:gd name="T65" fmla="*/ 251 h 709"/>
                <a:gd name="T66" fmla="*/ 503 w 708"/>
                <a:gd name="T67" fmla="*/ 456 h 709"/>
                <a:gd name="T68" fmla="*/ 708 w 708"/>
                <a:gd name="T69" fmla="*/ 456 h 709"/>
                <a:gd name="T70" fmla="*/ 708 w 708"/>
                <a:gd name="T71" fmla="*/ 251 h 709"/>
                <a:gd name="T72" fmla="*/ 455 w 708"/>
                <a:gd name="T73" fmla="*/ 251 h 709"/>
                <a:gd name="T74" fmla="*/ 250 w 708"/>
                <a:gd name="T75" fmla="*/ 251 h 709"/>
                <a:gd name="T76" fmla="*/ 250 w 708"/>
                <a:gd name="T77" fmla="*/ 456 h 709"/>
                <a:gd name="T78" fmla="*/ 455 w 708"/>
                <a:gd name="T79" fmla="*/ 456 h 709"/>
                <a:gd name="T80" fmla="*/ 455 w 708"/>
                <a:gd name="T81" fmla="*/ 251 h 709"/>
                <a:gd name="T82" fmla="*/ 455 w 708"/>
                <a:gd name="T83" fmla="*/ 503 h 709"/>
                <a:gd name="T84" fmla="*/ 250 w 708"/>
                <a:gd name="T85" fmla="*/ 503 h 709"/>
                <a:gd name="T86" fmla="*/ 250 w 708"/>
                <a:gd name="T87" fmla="*/ 709 h 709"/>
                <a:gd name="T88" fmla="*/ 455 w 708"/>
                <a:gd name="T89" fmla="*/ 709 h 709"/>
                <a:gd name="T90" fmla="*/ 455 w 708"/>
                <a:gd name="T91" fmla="*/ 503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8" h="709">
                  <a:moveTo>
                    <a:pt x="455" y="121"/>
                  </a:moveTo>
                  <a:lnTo>
                    <a:pt x="392" y="121"/>
                  </a:lnTo>
                  <a:lnTo>
                    <a:pt x="392" y="206"/>
                  </a:lnTo>
                  <a:lnTo>
                    <a:pt x="316" y="206"/>
                  </a:lnTo>
                  <a:lnTo>
                    <a:pt x="316" y="121"/>
                  </a:lnTo>
                  <a:lnTo>
                    <a:pt x="250" y="121"/>
                  </a:lnTo>
                  <a:lnTo>
                    <a:pt x="354" y="0"/>
                  </a:lnTo>
                  <a:lnTo>
                    <a:pt x="455" y="121"/>
                  </a:lnTo>
                  <a:close/>
                  <a:moveTo>
                    <a:pt x="205" y="371"/>
                  </a:moveTo>
                  <a:lnTo>
                    <a:pt x="139" y="371"/>
                  </a:lnTo>
                  <a:lnTo>
                    <a:pt x="139" y="456"/>
                  </a:lnTo>
                  <a:lnTo>
                    <a:pt x="63" y="456"/>
                  </a:lnTo>
                  <a:lnTo>
                    <a:pt x="63" y="371"/>
                  </a:lnTo>
                  <a:lnTo>
                    <a:pt x="0" y="371"/>
                  </a:lnTo>
                  <a:lnTo>
                    <a:pt x="101" y="251"/>
                  </a:lnTo>
                  <a:lnTo>
                    <a:pt x="205" y="371"/>
                  </a:lnTo>
                  <a:close/>
                  <a:moveTo>
                    <a:pt x="205" y="503"/>
                  </a:moveTo>
                  <a:lnTo>
                    <a:pt x="0" y="503"/>
                  </a:lnTo>
                  <a:lnTo>
                    <a:pt x="0" y="709"/>
                  </a:lnTo>
                  <a:lnTo>
                    <a:pt x="205" y="709"/>
                  </a:lnTo>
                  <a:lnTo>
                    <a:pt x="205" y="503"/>
                  </a:lnTo>
                  <a:close/>
                  <a:moveTo>
                    <a:pt x="708" y="503"/>
                  </a:moveTo>
                  <a:lnTo>
                    <a:pt x="503" y="503"/>
                  </a:lnTo>
                  <a:lnTo>
                    <a:pt x="503" y="709"/>
                  </a:lnTo>
                  <a:lnTo>
                    <a:pt x="708" y="709"/>
                  </a:lnTo>
                  <a:lnTo>
                    <a:pt x="708" y="503"/>
                  </a:lnTo>
                  <a:close/>
                  <a:moveTo>
                    <a:pt x="708" y="0"/>
                  </a:moveTo>
                  <a:lnTo>
                    <a:pt x="503" y="0"/>
                  </a:lnTo>
                  <a:lnTo>
                    <a:pt x="503" y="206"/>
                  </a:lnTo>
                  <a:lnTo>
                    <a:pt x="708" y="206"/>
                  </a:lnTo>
                  <a:lnTo>
                    <a:pt x="708" y="0"/>
                  </a:lnTo>
                  <a:close/>
                  <a:moveTo>
                    <a:pt x="708" y="251"/>
                  </a:moveTo>
                  <a:lnTo>
                    <a:pt x="503" y="251"/>
                  </a:lnTo>
                  <a:lnTo>
                    <a:pt x="503" y="456"/>
                  </a:lnTo>
                  <a:lnTo>
                    <a:pt x="708" y="456"/>
                  </a:lnTo>
                  <a:lnTo>
                    <a:pt x="708" y="251"/>
                  </a:lnTo>
                  <a:close/>
                  <a:moveTo>
                    <a:pt x="455" y="251"/>
                  </a:moveTo>
                  <a:lnTo>
                    <a:pt x="250" y="251"/>
                  </a:lnTo>
                  <a:lnTo>
                    <a:pt x="250" y="456"/>
                  </a:lnTo>
                  <a:lnTo>
                    <a:pt x="455" y="456"/>
                  </a:lnTo>
                  <a:lnTo>
                    <a:pt x="455" y="251"/>
                  </a:lnTo>
                  <a:close/>
                  <a:moveTo>
                    <a:pt x="455" y="503"/>
                  </a:moveTo>
                  <a:lnTo>
                    <a:pt x="250" y="503"/>
                  </a:lnTo>
                  <a:lnTo>
                    <a:pt x="250" y="709"/>
                  </a:lnTo>
                  <a:lnTo>
                    <a:pt x="455" y="709"/>
                  </a:lnTo>
                  <a:lnTo>
                    <a:pt x="455" y="50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0" tIns="41137" rIns="82272" bIns="41137" numCol="1" anchor="t" anchorCtr="0" compatLnSpc="1">
              <a:prstTxWarp prst="textNoShape">
                <a:avLst/>
              </a:prstTxWarp>
            </a:bodyPr>
            <a:lstStyle/>
            <a:p>
              <a:pPr algn="ctr" defTabSz="895726">
                <a:defRPr/>
              </a:pPr>
              <a:endParaRPr lang="en-US" sz="1567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  <p:grpSp>
        <p:nvGrpSpPr>
          <p:cNvPr id="201" name="Group 200"/>
          <p:cNvGrpSpPr/>
          <p:nvPr userDrawn="1"/>
        </p:nvGrpSpPr>
        <p:grpSpPr>
          <a:xfrm>
            <a:off x="4338487" y="3098955"/>
            <a:ext cx="3628496" cy="1645950"/>
            <a:chOff x="4425913" y="3160511"/>
            <a:chExt cx="3703709" cy="1679392"/>
          </a:xfrm>
        </p:grpSpPr>
        <p:sp>
          <p:nvSpPr>
            <p:cNvPr id="202" name="Rectangle 153"/>
            <p:cNvSpPr>
              <a:spLocks noChangeArrowheads="1"/>
            </p:cNvSpPr>
            <p:nvPr/>
          </p:nvSpPr>
          <p:spPr bwMode="auto">
            <a:xfrm>
              <a:off x="4425913" y="3160511"/>
              <a:ext cx="3703709" cy="1679392"/>
            </a:xfrm>
            <a:prstGeom prst="rect">
              <a:avLst/>
            </a:prstGeom>
            <a:solidFill>
              <a:srgbClr val="008272"/>
            </a:solidFill>
            <a:ln>
              <a:noFill/>
            </a:ln>
          </p:spPr>
          <p:txBody>
            <a:bodyPr vert="horz" wrap="square" lIns="1188242" tIns="44802" rIns="89606" bIns="44802" numCol="1" anchor="ctr" anchorCtr="0" compatLnSpc="1">
              <a:prstTxWarp prst="textNoShape">
                <a:avLst/>
              </a:prstTxWarp>
            </a:bodyPr>
            <a:lstStyle/>
            <a:p>
              <a:pPr defTabSz="895730">
                <a:lnSpc>
                  <a:spcPct val="90000"/>
                </a:lnSpc>
                <a:spcBef>
                  <a:spcPts val="575"/>
                </a:spcBef>
                <a:spcAft>
                  <a:spcPts val="575"/>
                </a:spcAft>
                <a:defRPr/>
              </a:pPr>
              <a:r>
                <a:rPr lang="en-US" sz="3918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Channel 9 </a:t>
              </a:r>
              <a:br>
                <a:rPr lang="en-US" sz="3918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</a:br>
              <a:r>
                <a:rPr lang="en-US" sz="3918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Dev Show</a:t>
              </a:r>
            </a:p>
            <a:p>
              <a:pPr defTabSz="895730">
                <a:lnSpc>
                  <a:spcPct val="90000"/>
                </a:lnSpc>
                <a:spcBef>
                  <a:spcPts val="575"/>
                </a:spcBef>
                <a:spcAft>
                  <a:spcPts val="575"/>
                </a:spcAft>
                <a:defRPr/>
              </a:pPr>
              <a:r>
                <a:rPr lang="en-US" sz="1371" u="sng" dirty="0">
                  <a:solidFill>
                    <a:srgbClr val="FFFFFF"/>
                  </a:solidFill>
                  <a:latin typeface="Segoe UI"/>
                </a:rPr>
                <a:t>http://aka.ms/O365DevShow </a:t>
              </a:r>
            </a:p>
          </p:txBody>
        </p:sp>
        <p:pic>
          <p:nvPicPr>
            <p:cNvPr id="203" name="Picture 20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00" r="22284" b="14513"/>
            <a:stretch/>
          </p:blipFill>
          <p:spPr>
            <a:xfrm>
              <a:off x="4616146" y="3328808"/>
              <a:ext cx="774394" cy="1366521"/>
            </a:xfrm>
            <a:prstGeom prst="rect">
              <a:avLst/>
            </a:prstGeom>
          </p:spPr>
        </p:pic>
      </p:grpSp>
      <p:grpSp>
        <p:nvGrpSpPr>
          <p:cNvPr id="204" name="Group 203"/>
          <p:cNvGrpSpPr/>
          <p:nvPr userDrawn="1"/>
        </p:nvGrpSpPr>
        <p:grpSpPr>
          <a:xfrm>
            <a:off x="6150977" y="4820079"/>
            <a:ext cx="3705616" cy="1566665"/>
            <a:chOff x="6275951" y="4916033"/>
            <a:chExt cx="3780906" cy="1597853"/>
          </a:xfrm>
        </p:grpSpPr>
        <p:sp>
          <p:nvSpPr>
            <p:cNvPr id="205" name="Rectangle 153"/>
            <p:cNvSpPr>
              <a:spLocks noChangeArrowheads="1"/>
            </p:cNvSpPr>
            <p:nvPr/>
          </p:nvSpPr>
          <p:spPr bwMode="auto">
            <a:xfrm>
              <a:off x="6275951" y="4916033"/>
              <a:ext cx="3780906" cy="1597853"/>
            </a:xfrm>
            <a:prstGeom prst="rect">
              <a:avLst/>
            </a:prstGeom>
            <a:solidFill>
              <a:srgbClr val="BAD80A"/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895730">
                <a:defRPr/>
              </a:pPr>
              <a:r>
                <a:rPr lang="en-US" sz="3134" b="1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 Light"/>
                </a:rPr>
                <a:t>Snack Demos</a:t>
              </a:r>
            </a:p>
            <a:p>
              <a:pPr defTabSz="895730">
                <a:defRPr/>
              </a:pPr>
              <a:endParaRPr lang="en-US" sz="3134" b="1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endParaRPr>
            </a:p>
            <a:p>
              <a:pPr defTabSz="895730">
                <a:defRPr/>
              </a:pPr>
              <a:endParaRPr lang="en-US" sz="1567" u="sng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endParaRPr>
            </a:p>
            <a:p>
              <a:pPr defTabSz="895730">
                <a:defRPr/>
              </a:pPr>
              <a:r>
                <a:rPr lang="en-US" sz="1567" u="sng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</a:rPr>
                <a:t>http://aka.ms/o365DevSnackDemos </a:t>
              </a:r>
            </a:p>
          </p:txBody>
        </p:sp>
        <p:pic>
          <p:nvPicPr>
            <p:cNvPr id="206" name="Picture 20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3" t="22006" r="6690" b="17389"/>
            <a:stretch/>
          </p:blipFill>
          <p:spPr>
            <a:xfrm>
              <a:off x="7426104" y="5489581"/>
              <a:ext cx="1480601" cy="624925"/>
            </a:xfrm>
            <a:prstGeom prst="rect">
              <a:avLst/>
            </a:prstGeom>
          </p:spPr>
        </p:pic>
      </p:grpSp>
      <p:sp>
        <p:nvSpPr>
          <p:cNvPr id="207" name="Title 2"/>
          <p:cNvSpPr>
            <a:spLocks noGrp="1"/>
          </p:cNvSpPr>
          <p:nvPr>
            <p:ph type="title" idx="4294967295"/>
          </p:nvPr>
        </p:nvSpPr>
        <p:spPr>
          <a:xfrm>
            <a:off x="268391" y="289513"/>
            <a:ext cx="11652043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hlinkClick r:id="rId6"/>
          </p:cNvPr>
          <p:cNvSpPr/>
          <p:nvPr userDrawn="1"/>
        </p:nvSpPr>
        <p:spPr bwMode="auto">
          <a:xfrm>
            <a:off x="6188974" y="6028460"/>
            <a:ext cx="3254975" cy="30014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08" rIns="0" bIns="45708" numCol="1" rtlCol="0" anchor="ctr" anchorCtr="0" compatLnSpc="1">
            <a:prstTxWarp prst="textNoShape">
              <a:avLst/>
            </a:prstTxWarp>
          </a:bodyPr>
          <a:lstStyle/>
          <a:p>
            <a:pPr algn="ctr" defTabSz="913828" fontAlgn="base">
              <a:spcBef>
                <a:spcPct val="0"/>
              </a:spcBef>
              <a:spcAft>
                <a:spcPct val="0"/>
              </a:spcAft>
            </a:pPr>
            <a:endParaRPr lang="en-US" sz="196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08" name="Rectangle 207">
            <a:hlinkClick r:id="rId7"/>
          </p:cNvPr>
          <p:cNvSpPr/>
          <p:nvPr userDrawn="1"/>
        </p:nvSpPr>
        <p:spPr bwMode="auto">
          <a:xfrm>
            <a:off x="536780" y="2255858"/>
            <a:ext cx="4032862" cy="30014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08" rIns="0" bIns="45708" numCol="1" rtlCol="0" anchor="ctr" anchorCtr="0" compatLnSpc="1">
            <a:prstTxWarp prst="textNoShape">
              <a:avLst/>
            </a:prstTxWarp>
          </a:bodyPr>
          <a:lstStyle/>
          <a:p>
            <a:pPr algn="ctr" defTabSz="913828" fontAlgn="base">
              <a:spcBef>
                <a:spcPct val="0"/>
              </a:spcBef>
              <a:spcAft>
                <a:spcPct val="0"/>
              </a:spcAft>
            </a:pPr>
            <a:endParaRPr lang="en-US" sz="196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09" name="Rectangle 208">
            <a:hlinkClick r:id="rId8"/>
          </p:cNvPr>
          <p:cNvSpPr/>
          <p:nvPr userDrawn="1"/>
        </p:nvSpPr>
        <p:spPr bwMode="auto">
          <a:xfrm>
            <a:off x="9105182" y="2188935"/>
            <a:ext cx="1485235" cy="30014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08" rIns="0" bIns="45708" numCol="1" rtlCol="0" anchor="ctr" anchorCtr="0" compatLnSpc="1">
            <a:prstTxWarp prst="textNoShape">
              <a:avLst/>
            </a:prstTxWarp>
          </a:bodyPr>
          <a:lstStyle/>
          <a:p>
            <a:pPr algn="ctr" defTabSz="913828" fontAlgn="base">
              <a:spcBef>
                <a:spcPct val="0"/>
              </a:spcBef>
              <a:spcAft>
                <a:spcPct val="0"/>
              </a:spcAft>
            </a:pPr>
            <a:endParaRPr lang="en-US" sz="196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0" name="Rectangle 209">
            <a:hlinkClick r:id="rId9"/>
          </p:cNvPr>
          <p:cNvSpPr/>
          <p:nvPr userDrawn="1"/>
        </p:nvSpPr>
        <p:spPr bwMode="auto">
          <a:xfrm>
            <a:off x="5398642" y="4382332"/>
            <a:ext cx="2393618" cy="30014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08" rIns="0" bIns="45708" numCol="1" rtlCol="0" anchor="ctr" anchorCtr="0" compatLnSpc="1">
            <a:prstTxWarp prst="textNoShape">
              <a:avLst/>
            </a:prstTxWarp>
          </a:bodyPr>
          <a:lstStyle/>
          <a:p>
            <a:pPr algn="ctr" defTabSz="913828" fontAlgn="base">
              <a:spcBef>
                <a:spcPct val="0"/>
              </a:spcBef>
              <a:spcAft>
                <a:spcPct val="0"/>
              </a:spcAft>
            </a:pPr>
            <a:endParaRPr lang="en-US" sz="196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1" name="Rectangle 210">
            <a:hlinkClick r:id="rId10"/>
          </p:cNvPr>
          <p:cNvSpPr/>
          <p:nvPr userDrawn="1"/>
        </p:nvSpPr>
        <p:spPr bwMode="auto">
          <a:xfrm>
            <a:off x="792708" y="5602433"/>
            <a:ext cx="3136670" cy="30014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08" rIns="0" bIns="45708" numCol="1" rtlCol="0" anchor="ctr" anchorCtr="0" compatLnSpc="1">
            <a:prstTxWarp prst="textNoShape">
              <a:avLst/>
            </a:prstTxWarp>
          </a:bodyPr>
          <a:lstStyle/>
          <a:p>
            <a:pPr algn="ctr" defTabSz="913828" fontAlgn="base">
              <a:spcBef>
                <a:spcPct val="0"/>
              </a:spcBef>
              <a:spcAft>
                <a:spcPct val="0"/>
              </a:spcAft>
            </a:pPr>
            <a:endParaRPr lang="en-US" sz="196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2" name="Rectangle 211">
            <a:hlinkClick r:id="rId11"/>
          </p:cNvPr>
          <p:cNvSpPr/>
          <p:nvPr userDrawn="1"/>
        </p:nvSpPr>
        <p:spPr bwMode="auto">
          <a:xfrm>
            <a:off x="9930947" y="5936878"/>
            <a:ext cx="1705097" cy="39172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08" rIns="0" bIns="45708" numCol="1" rtlCol="0" anchor="ctr" anchorCtr="0" compatLnSpc="1">
            <a:prstTxWarp prst="textNoShape">
              <a:avLst/>
            </a:prstTxWarp>
          </a:bodyPr>
          <a:lstStyle/>
          <a:p>
            <a:pPr algn="ctr" defTabSz="913828" fontAlgn="base">
              <a:spcBef>
                <a:spcPct val="0"/>
              </a:spcBef>
              <a:spcAft>
                <a:spcPct val="0"/>
              </a:spcAft>
            </a:pPr>
            <a:endParaRPr lang="en-US" sz="196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9672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gradFill>
                  <a:gsLst>
                    <a:gs pos="8383">
                      <a:srgbClr val="262626"/>
                    </a:gs>
                    <a:gs pos="20000">
                      <a:srgbClr val="262626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88825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0" tIns="45710" rIns="45710" bIns="457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28" fontAlgn="base">
              <a:spcBef>
                <a:spcPct val="0"/>
              </a:spcBef>
              <a:spcAft>
                <a:spcPct val="0"/>
              </a:spcAft>
            </a:pPr>
            <a:endParaRPr lang="en-US" sz="176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169" y="1197323"/>
            <a:ext cx="11650487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2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1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27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2998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9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1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169" y="6171617"/>
            <a:ext cx="11650487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38" tIns="143391" rIns="179238" bIns="143391" numCol="1" anchor="t" anchorCtr="0" compatLnSpc="1">
            <a:prstTxWarp prst="textNoShape">
              <a:avLst/>
            </a:prstTxWarp>
            <a:spAutoFit/>
          </a:bodyPr>
          <a:lstStyle/>
          <a:p>
            <a:pPr defTabSz="913650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086" y="3083653"/>
            <a:ext cx="3226289" cy="6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66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169" y="6171617"/>
            <a:ext cx="11650487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38" tIns="143391" rIns="179238" bIns="143391" numCol="1" anchor="t" anchorCtr="0" compatLnSpc="1">
            <a:prstTxWarp prst="textNoShape">
              <a:avLst/>
            </a:prstTxWarp>
            <a:spAutoFit/>
          </a:bodyPr>
          <a:lstStyle/>
          <a:p>
            <a:pPr defTabSz="913650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450088" y="3083652"/>
            <a:ext cx="322628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45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169" y="1189178"/>
            <a:ext cx="11650488" cy="2396047"/>
          </a:xfrm>
          <a:prstGeom prst="rect">
            <a:avLst/>
          </a:prstGeom>
        </p:spPr>
        <p:txBody>
          <a:bodyPr/>
          <a:lstStyle>
            <a:lvl1pPr marL="284705" indent="-28470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073" indent="-275370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777" indent="-284705">
              <a:buClr>
                <a:schemeClr val="tx1"/>
              </a:buClr>
              <a:buSzPct val="90000"/>
              <a:buFont typeface="Arial" pitchFamily="34" charset="0"/>
              <a:buChar char="•"/>
              <a:defRPr sz="274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807" indent="-224030">
              <a:buClr>
                <a:schemeClr val="tx1"/>
              </a:buClr>
              <a:buSzPct val="90000"/>
              <a:buFont typeface="Arial" pitchFamily="34" charset="0"/>
              <a:buChar char="•"/>
              <a:defRPr sz="235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837" indent="-224030">
              <a:buClr>
                <a:schemeClr val="tx1"/>
              </a:buClr>
              <a:buSzPct val="90000"/>
              <a:buFont typeface="Arial" pitchFamily="34" charset="0"/>
              <a:buChar char="•"/>
              <a:defRPr sz="196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7"/>
            <a:ext cx="12188826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931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A51476-2B36-4F63-93E5-C28847B41FA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2F6090-8C0A-4DE2-B61B-6248FD7761C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51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35353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582727167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ltGray">
          <a:xfrm>
            <a:off x="269169" y="2077800"/>
            <a:ext cx="6273340" cy="359258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8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2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232" y="2077814"/>
            <a:ext cx="5377085" cy="1793104"/>
          </a:xfrm>
          <a:noFill/>
        </p:spPr>
        <p:txBody>
          <a:bodyPr lIns="146304" tIns="91440" rIns="146304" bIns="91440" anchor="t" anchorCtr="0"/>
          <a:lstStyle>
            <a:lvl1pPr>
              <a:defRPr sz="5292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267613" y="3877276"/>
            <a:ext cx="4694487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6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5226958" y="268950"/>
            <a:ext cx="6505204" cy="6118985"/>
            <a:chOff x="5112327" y="274302"/>
            <a:chExt cx="6858207" cy="6448435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10746023" y="1719434"/>
              <a:ext cx="1224511" cy="1496409"/>
              <a:chOff x="10746023" y="1719434"/>
              <a:chExt cx="1224511" cy="1496409"/>
            </a:xfrm>
          </p:grpSpPr>
          <p:sp>
            <p:nvSpPr>
              <p:cNvPr id="7" name="Rectangle 98"/>
              <p:cNvSpPr>
                <a:spLocks noChangeArrowheads="1"/>
              </p:cNvSpPr>
              <p:nvPr/>
            </p:nvSpPr>
            <p:spPr bwMode="auto">
              <a:xfrm>
                <a:off x="11152890" y="1719434"/>
                <a:ext cx="408822" cy="49880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10" name="Freeform 99"/>
              <p:cNvSpPr>
                <a:spLocks noEditPoints="1"/>
              </p:cNvSpPr>
              <p:nvPr/>
            </p:nvSpPr>
            <p:spPr bwMode="auto">
              <a:xfrm>
                <a:off x="11244825" y="1811370"/>
                <a:ext cx="203433" cy="293413"/>
              </a:xfrm>
              <a:custGeom>
                <a:avLst/>
                <a:gdLst>
                  <a:gd name="T0" fmla="*/ 5 w 9"/>
                  <a:gd name="T1" fmla="*/ 0 h 13"/>
                  <a:gd name="T2" fmla="*/ 0 w 9"/>
                  <a:gd name="T3" fmla="*/ 7 h 13"/>
                  <a:gd name="T4" fmla="*/ 5 w 9"/>
                  <a:gd name="T5" fmla="*/ 13 h 13"/>
                  <a:gd name="T6" fmla="*/ 9 w 9"/>
                  <a:gd name="T7" fmla="*/ 7 h 13"/>
                  <a:gd name="T8" fmla="*/ 5 w 9"/>
                  <a:gd name="T9" fmla="*/ 0 h 13"/>
                  <a:gd name="T10" fmla="*/ 5 w 9"/>
                  <a:gd name="T11" fmla="*/ 2 h 13"/>
                  <a:gd name="T12" fmla="*/ 7 w 9"/>
                  <a:gd name="T13" fmla="*/ 7 h 13"/>
                  <a:gd name="T14" fmla="*/ 5 w 9"/>
                  <a:gd name="T15" fmla="*/ 11 h 13"/>
                  <a:gd name="T16" fmla="*/ 3 w 9"/>
                  <a:gd name="T17" fmla="*/ 7 h 13"/>
                  <a:gd name="T18" fmla="*/ 5 w 9"/>
                  <a:gd name="T1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cubicBezTo>
                      <a:pt x="2" y="0"/>
                      <a:pt x="0" y="2"/>
                      <a:pt x="0" y="7"/>
                    </a:cubicBezTo>
                    <a:cubicBezTo>
                      <a:pt x="0" y="11"/>
                      <a:pt x="2" y="13"/>
                      <a:pt x="5" y="13"/>
                    </a:cubicBezTo>
                    <a:cubicBezTo>
                      <a:pt x="8" y="13"/>
                      <a:pt x="9" y="11"/>
                      <a:pt x="9" y="7"/>
                    </a:cubicBezTo>
                    <a:cubicBezTo>
                      <a:pt x="9" y="2"/>
                      <a:pt x="8" y="0"/>
                      <a:pt x="5" y="0"/>
                    </a:cubicBezTo>
                    <a:close/>
                    <a:moveTo>
                      <a:pt x="5" y="2"/>
                    </a:moveTo>
                    <a:cubicBezTo>
                      <a:pt x="6" y="2"/>
                      <a:pt x="7" y="3"/>
                      <a:pt x="7" y="7"/>
                    </a:cubicBezTo>
                    <a:cubicBezTo>
                      <a:pt x="7" y="10"/>
                      <a:pt x="6" y="11"/>
                      <a:pt x="5" y="11"/>
                    </a:cubicBezTo>
                    <a:cubicBezTo>
                      <a:pt x="3" y="11"/>
                      <a:pt x="3" y="10"/>
                      <a:pt x="3" y="7"/>
                    </a:cubicBezTo>
                    <a:cubicBezTo>
                      <a:pt x="3" y="3"/>
                      <a:pt x="3" y="2"/>
                      <a:pt x="5" y="2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11" name="Rectangle 100"/>
              <p:cNvSpPr>
                <a:spLocks noChangeArrowheads="1"/>
              </p:cNvSpPr>
              <p:nvPr/>
            </p:nvSpPr>
            <p:spPr bwMode="auto">
              <a:xfrm>
                <a:off x="10746023" y="2218236"/>
                <a:ext cx="406867" cy="49880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12" name="Freeform 101"/>
              <p:cNvSpPr>
                <a:spLocks/>
              </p:cNvSpPr>
              <p:nvPr/>
            </p:nvSpPr>
            <p:spPr bwMode="auto">
              <a:xfrm>
                <a:off x="10859476" y="2310173"/>
                <a:ext cx="134970" cy="293413"/>
              </a:xfrm>
              <a:custGeom>
                <a:avLst/>
                <a:gdLst>
                  <a:gd name="T0" fmla="*/ 69 w 69"/>
                  <a:gd name="T1" fmla="*/ 150 h 150"/>
                  <a:gd name="T2" fmla="*/ 69 w 69"/>
                  <a:gd name="T3" fmla="*/ 0 h 150"/>
                  <a:gd name="T4" fmla="*/ 46 w 69"/>
                  <a:gd name="T5" fmla="*/ 0 h 150"/>
                  <a:gd name="T6" fmla="*/ 0 w 69"/>
                  <a:gd name="T7" fmla="*/ 34 h 150"/>
                  <a:gd name="T8" fmla="*/ 11 w 69"/>
                  <a:gd name="T9" fmla="*/ 58 h 150"/>
                  <a:gd name="T10" fmla="*/ 46 w 69"/>
                  <a:gd name="T11" fmla="*/ 34 h 150"/>
                  <a:gd name="T12" fmla="*/ 46 w 69"/>
                  <a:gd name="T13" fmla="*/ 150 h 150"/>
                  <a:gd name="T14" fmla="*/ 69 w 69"/>
                  <a:gd name="T15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" h="150">
                    <a:moveTo>
                      <a:pt x="69" y="150"/>
                    </a:moveTo>
                    <a:lnTo>
                      <a:pt x="69" y="0"/>
                    </a:lnTo>
                    <a:lnTo>
                      <a:pt x="46" y="0"/>
                    </a:lnTo>
                    <a:lnTo>
                      <a:pt x="0" y="34"/>
                    </a:lnTo>
                    <a:lnTo>
                      <a:pt x="11" y="58"/>
                    </a:lnTo>
                    <a:lnTo>
                      <a:pt x="46" y="34"/>
                    </a:lnTo>
                    <a:lnTo>
                      <a:pt x="46" y="150"/>
                    </a:lnTo>
                    <a:lnTo>
                      <a:pt x="69" y="15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13" name="Rectangle 102"/>
              <p:cNvSpPr>
                <a:spLocks noChangeArrowheads="1"/>
              </p:cNvSpPr>
              <p:nvPr/>
            </p:nvSpPr>
            <p:spPr bwMode="auto">
              <a:xfrm>
                <a:off x="11561712" y="2218236"/>
                <a:ext cx="408822" cy="49880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14" name="Freeform 103"/>
              <p:cNvSpPr>
                <a:spLocks/>
              </p:cNvSpPr>
              <p:nvPr/>
            </p:nvSpPr>
            <p:spPr bwMode="auto">
              <a:xfrm>
                <a:off x="11675165" y="2310173"/>
                <a:ext cx="136926" cy="293413"/>
              </a:xfrm>
              <a:custGeom>
                <a:avLst/>
                <a:gdLst>
                  <a:gd name="T0" fmla="*/ 70 w 70"/>
                  <a:gd name="T1" fmla="*/ 150 h 150"/>
                  <a:gd name="T2" fmla="*/ 70 w 70"/>
                  <a:gd name="T3" fmla="*/ 0 h 150"/>
                  <a:gd name="T4" fmla="*/ 46 w 70"/>
                  <a:gd name="T5" fmla="*/ 0 h 150"/>
                  <a:gd name="T6" fmla="*/ 0 w 70"/>
                  <a:gd name="T7" fmla="*/ 34 h 150"/>
                  <a:gd name="T8" fmla="*/ 12 w 70"/>
                  <a:gd name="T9" fmla="*/ 58 h 150"/>
                  <a:gd name="T10" fmla="*/ 46 w 70"/>
                  <a:gd name="T11" fmla="*/ 34 h 150"/>
                  <a:gd name="T12" fmla="*/ 46 w 70"/>
                  <a:gd name="T13" fmla="*/ 150 h 150"/>
                  <a:gd name="T14" fmla="*/ 70 w 70"/>
                  <a:gd name="T15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0" h="150">
                    <a:moveTo>
                      <a:pt x="70" y="150"/>
                    </a:moveTo>
                    <a:lnTo>
                      <a:pt x="70" y="0"/>
                    </a:lnTo>
                    <a:lnTo>
                      <a:pt x="46" y="0"/>
                    </a:lnTo>
                    <a:lnTo>
                      <a:pt x="0" y="34"/>
                    </a:lnTo>
                    <a:lnTo>
                      <a:pt x="12" y="58"/>
                    </a:lnTo>
                    <a:lnTo>
                      <a:pt x="46" y="34"/>
                    </a:lnTo>
                    <a:lnTo>
                      <a:pt x="46" y="150"/>
                    </a:lnTo>
                    <a:lnTo>
                      <a:pt x="70" y="15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15" name="Rectangle 104"/>
              <p:cNvSpPr>
                <a:spLocks noChangeArrowheads="1"/>
              </p:cNvSpPr>
              <p:nvPr/>
            </p:nvSpPr>
            <p:spPr bwMode="auto">
              <a:xfrm>
                <a:off x="11561712" y="2717040"/>
                <a:ext cx="408822" cy="49880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16" name="Freeform 105"/>
              <p:cNvSpPr>
                <a:spLocks noEditPoints="1"/>
              </p:cNvSpPr>
              <p:nvPr/>
            </p:nvSpPr>
            <p:spPr bwMode="auto">
              <a:xfrm>
                <a:off x="11651692" y="2808975"/>
                <a:ext cx="205389" cy="293413"/>
              </a:xfrm>
              <a:custGeom>
                <a:avLst/>
                <a:gdLst>
                  <a:gd name="T0" fmla="*/ 5 w 9"/>
                  <a:gd name="T1" fmla="*/ 0 h 13"/>
                  <a:gd name="T2" fmla="*/ 0 w 9"/>
                  <a:gd name="T3" fmla="*/ 7 h 13"/>
                  <a:gd name="T4" fmla="*/ 5 w 9"/>
                  <a:gd name="T5" fmla="*/ 13 h 13"/>
                  <a:gd name="T6" fmla="*/ 9 w 9"/>
                  <a:gd name="T7" fmla="*/ 7 h 13"/>
                  <a:gd name="T8" fmla="*/ 5 w 9"/>
                  <a:gd name="T9" fmla="*/ 0 h 13"/>
                  <a:gd name="T10" fmla="*/ 5 w 9"/>
                  <a:gd name="T11" fmla="*/ 2 h 13"/>
                  <a:gd name="T12" fmla="*/ 7 w 9"/>
                  <a:gd name="T13" fmla="*/ 7 h 13"/>
                  <a:gd name="T14" fmla="*/ 5 w 9"/>
                  <a:gd name="T15" fmla="*/ 12 h 13"/>
                  <a:gd name="T16" fmla="*/ 3 w 9"/>
                  <a:gd name="T17" fmla="*/ 7 h 13"/>
                  <a:gd name="T18" fmla="*/ 5 w 9"/>
                  <a:gd name="T1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cubicBezTo>
                      <a:pt x="2" y="0"/>
                      <a:pt x="0" y="3"/>
                      <a:pt x="0" y="7"/>
                    </a:cubicBezTo>
                    <a:cubicBezTo>
                      <a:pt x="0" y="11"/>
                      <a:pt x="2" y="13"/>
                      <a:pt x="5" y="13"/>
                    </a:cubicBezTo>
                    <a:cubicBezTo>
                      <a:pt x="8" y="13"/>
                      <a:pt x="9" y="11"/>
                      <a:pt x="9" y="7"/>
                    </a:cubicBezTo>
                    <a:cubicBezTo>
                      <a:pt x="9" y="3"/>
                      <a:pt x="8" y="0"/>
                      <a:pt x="5" y="0"/>
                    </a:cubicBezTo>
                    <a:close/>
                    <a:moveTo>
                      <a:pt x="5" y="2"/>
                    </a:moveTo>
                    <a:cubicBezTo>
                      <a:pt x="6" y="2"/>
                      <a:pt x="7" y="3"/>
                      <a:pt x="7" y="7"/>
                    </a:cubicBezTo>
                    <a:cubicBezTo>
                      <a:pt x="7" y="10"/>
                      <a:pt x="6" y="12"/>
                      <a:pt x="5" y="12"/>
                    </a:cubicBezTo>
                    <a:cubicBezTo>
                      <a:pt x="4" y="12"/>
                      <a:pt x="3" y="10"/>
                      <a:pt x="3" y="7"/>
                    </a:cubicBezTo>
                    <a:cubicBezTo>
                      <a:pt x="3" y="3"/>
                      <a:pt x="4" y="2"/>
                      <a:pt x="5" y="2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</p:grpSp>
        <p:sp>
          <p:nvSpPr>
            <p:cNvPr id="17" name="Rectangle 86"/>
            <p:cNvSpPr>
              <a:spLocks noChangeArrowheads="1"/>
            </p:cNvSpPr>
            <p:nvPr userDrawn="1"/>
          </p:nvSpPr>
          <p:spPr bwMode="auto">
            <a:xfrm>
              <a:off x="9259747" y="274302"/>
              <a:ext cx="408822" cy="49880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4"/>
            </a:p>
          </p:txBody>
        </p:sp>
        <p:sp>
          <p:nvSpPr>
            <p:cNvPr id="18" name="Freeform 87"/>
            <p:cNvSpPr>
              <a:spLocks/>
            </p:cNvSpPr>
            <p:nvPr userDrawn="1"/>
          </p:nvSpPr>
          <p:spPr bwMode="auto">
            <a:xfrm>
              <a:off x="9373200" y="364282"/>
              <a:ext cx="136926" cy="295370"/>
            </a:xfrm>
            <a:custGeom>
              <a:avLst/>
              <a:gdLst>
                <a:gd name="T0" fmla="*/ 70 w 70"/>
                <a:gd name="T1" fmla="*/ 151 h 151"/>
                <a:gd name="T2" fmla="*/ 70 w 70"/>
                <a:gd name="T3" fmla="*/ 0 h 151"/>
                <a:gd name="T4" fmla="*/ 46 w 70"/>
                <a:gd name="T5" fmla="*/ 0 h 151"/>
                <a:gd name="T6" fmla="*/ 0 w 70"/>
                <a:gd name="T7" fmla="*/ 35 h 151"/>
                <a:gd name="T8" fmla="*/ 12 w 70"/>
                <a:gd name="T9" fmla="*/ 58 h 151"/>
                <a:gd name="T10" fmla="*/ 46 w 70"/>
                <a:gd name="T11" fmla="*/ 35 h 151"/>
                <a:gd name="T12" fmla="*/ 46 w 70"/>
                <a:gd name="T13" fmla="*/ 151 h 151"/>
                <a:gd name="T14" fmla="*/ 70 w 70"/>
                <a:gd name="T15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151">
                  <a:moveTo>
                    <a:pt x="70" y="151"/>
                  </a:moveTo>
                  <a:lnTo>
                    <a:pt x="70" y="0"/>
                  </a:lnTo>
                  <a:lnTo>
                    <a:pt x="46" y="0"/>
                  </a:lnTo>
                  <a:lnTo>
                    <a:pt x="0" y="35"/>
                  </a:lnTo>
                  <a:lnTo>
                    <a:pt x="12" y="58"/>
                  </a:lnTo>
                  <a:lnTo>
                    <a:pt x="46" y="35"/>
                  </a:lnTo>
                  <a:lnTo>
                    <a:pt x="46" y="151"/>
                  </a:lnTo>
                  <a:lnTo>
                    <a:pt x="70" y="1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4"/>
            </a:p>
          </p:txBody>
        </p:sp>
        <p:sp>
          <p:nvSpPr>
            <p:cNvPr id="19" name="Rectangle 88"/>
            <p:cNvSpPr>
              <a:spLocks noChangeArrowheads="1"/>
            </p:cNvSpPr>
            <p:nvPr userDrawn="1"/>
          </p:nvSpPr>
          <p:spPr bwMode="auto">
            <a:xfrm>
              <a:off x="9668569" y="274302"/>
              <a:ext cx="406867" cy="49880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4"/>
            </a:p>
          </p:txBody>
        </p:sp>
        <p:sp>
          <p:nvSpPr>
            <p:cNvPr id="20" name="Freeform 89"/>
            <p:cNvSpPr>
              <a:spLocks noEditPoints="1"/>
            </p:cNvSpPr>
            <p:nvPr userDrawn="1"/>
          </p:nvSpPr>
          <p:spPr bwMode="auto">
            <a:xfrm>
              <a:off x="9758549" y="364282"/>
              <a:ext cx="205389" cy="295370"/>
            </a:xfrm>
            <a:custGeom>
              <a:avLst/>
              <a:gdLst>
                <a:gd name="T0" fmla="*/ 5 w 9"/>
                <a:gd name="T1" fmla="*/ 0 h 13"/>
                <a:gd name="T2" fmla="*/ 0 w 9"/>
                <a:gd name="T3" fmla="*/ 7 h 13"/>
                <a:gd name="T4" fmla="*/ 5 w 9"/>
                <a:gd name="T5" fmla="*/ 13 h 13"/>
                <a:gd name="T6" fmla="*/ 9 w 9"/>
                <a:gd name="T7" fmla="*/ 7 h 13"/>
                <a:gd name="T8" fmla="*/ 5 w 9"/>
                <a:gd name="T9" fmla="*/ 0 h 13"/>
                <a:gd name="T10" fmla="*/ 5 w 9"/>
                <a:gd name="T11" fmla="*/ 2 h 13"/>
                <a:gd name="T12" fmla="*/ 7 w 9"/>
                <a:gd name="T13" fmla="*/ 7 h 13"/>
                <a:gd name="T14" fmla="*/ 5 w 9"/>
                <a:gd name="T15" fmla="*/ 11 h 13"/>
                <a:gd name="T16" fmla="*/ 3 w 9"/>
                <a:gd name="T17" fmla="*/ 7 h 13"/>
                <a:gd name="T18" fmla="*/ 5 w 9"/>
                <a:gd name="T19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3">
                  <a:moveTo>
                    <a:pt x="5" y="0"/>
                  </a:moveTo>
                  <a:cubicBezTo>
                    <a:pt x="2" y="0"/>
                    <a:pt x="0" y="3"/>
                    <a:pt x="0" y="7"/>
                  </a:cubicBezTo>
                  <a:cubicBezTo>
                    <a:pt x="0" y="11"/>
                    <a:pt x="2" y="13"/>
                    <a:pt x="5" y="13"/>
                  </a:cubicBezTo>
                  <a:cubicBezTo>
                    <a:pt x="8" y="13"/>
                    <a:pt x="9" y="11"/>
                    <a:pt x="9" y="7"/>
                  </a:cubicBezTo>
                  <a:cubicBezTo>
                    <a:pt x="9" y="3"/>
                    <a:pt x="8" y="0"/>
                    <a:pt x="5" y="0"/>
                  </a:cubicBezTo>
                  <a:close/>
                  <a:moveTo>
                    <a:pt x="5" y="2"/>
                  </a:moveTo>
                  <a:cubicBezTo>
                    <a:pt x="6" y="2"/>
                    <a:pt x="7" y="3"/>
                    <a:pt x="7" y="7"/>
                  </a:cubicBezTo>
                  <a:cubicBezTo>
                    <a:pt x="7" y="10"/>
                    <a:pt x="6" y="11"/>
                    <a:pt x="5" y="11"/>
                  </a:cubicBezTo>
                  <a:cubicBezTo>
                    <a:pt x="3" y="11"/>
                    <a:pt x="3" y="10"/>
                    <a:pt x="3" y="7"/>
                  </a:cubicBezTo>
                  <a:cubicBezTo>
                    <a:pt x="3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4"/>
            </a:p>
          </p:txBody>
        </p:sp>
        <p:sp>
          <p:nvSpPr>
            <p:cNvPr id="21" name="Rectangle 90"/>
            <p:cNvSpPr>
              <a:spLocks noChangeArrowheads="1"/>
            </p:cNvSpPr>
            <p:nvPr userDrawn="1"/>
          </p:nvSpPr>
          <p:spPr bwMode="auto">
            <a:xfrm>
              <a:off x="10075436" y="773105"/>
              <a:ext cx="408822" cy="47533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4"/>
            </a:p>
          </p:txBody>
        </p:sp>
        <p:sp>
          <p:nvSpPr>
            <p:cNvPr id="22" name="Freeform 91"/>
            <p:cNvSpPr>
              <a:spLocks/>
            </p:cNvSpPr>
            <p:nvPr userDrawn="1"/>
          </p:nvSpPr>
          <p:spPr bwMode="auto">
            <a:xfrm>
              <a:off x="10188889" y="863086"/>
              <a:ext cx="136926" cy="295370"/>
            </a:xfrm>
            <a:custGeom>
              <a:avLst/>
              <a:gdLst>
                <a:gd name="T0" fmla="*/ 70 w 70"/>
                <a:gd name="T1" fmla="*/ 151 h 151"/>
                <a:gd name="T2" fmla="*/ 70 w 70"/>
                <a:gd name="T3" fmla="*/ 0 h 151"/>
                <a:gd name="T4" fmla="*/ 47 w 70"/>
                <a:gd name="T5" fmla="*/ 0 h 151"/>
                <a:gd name="T6" fmla="*/ 0 w 70"/>
                <a:gd name="T7" fmla="*/ 35 h 151"/>
                <a:gd name="T8" fmla="*/ 12 w 70"/>
                <a:gd name="T9" fmla="*/ 46 h 151"/>
                <a:gd name="T10" fmla="*/ 47 w 70"/>
                <a:gd name="T11" fmla="*/ 35 h 151"/>
                <a:gd name="T12" fmla="*/ 47 w 70"/>
                <a:gd name="T13" fmla="*/ 151 h 151"/>
                <a:gd name="T14" fmla="*/ 70 w 70"/>
                <a:gd name="T15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151">
                  <a:moveTo>
                    <a:pt x="70" y="151"/>
                  </a:moveTo>
                  <a:lnTo>
                    <a:pt x="70" y="0"/>
                  </a:lnTo>
                  <a:lnTo>
                    <a:pt x="47" y="0"/>
                  </a:lnTo>
                  <a:lnTo>
                    <a:pt x="0" y="35"/>
                  </a:lnTo>
                  <a:lnTo>
                    <a:pt x="12" y="46"/>
                  </a:lnTo>
                  <a:lnTo>
                    <a:pt x="47" y="35"/>
                  </a:lnTo>
                  <a:lnTo>
                    <a:pt x="47" y="151"/>
                  </a:lnTo>
                  <a:lnTo>
                    <a:pt x="70" y="1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4"/>
            </a:p>
          </p:txBody>
        </p:sp>
        <p:sp>
          <p:nvSpPr>
            <p:cNvPr id="23" name="Rectangle 92"/>
            <p:cNvSpPr>
              <a:spLocks noChangeArrowheads="1"/>
            </p:cNvSpPr>
            <p:nvPr userDrawn="1"/>
          </p:nvSpPr>
          <p:spPr bwMode="auto">
            <a:xfrm>
              <a:off x="10484259" y="773105"/>
              <a:ext cx="408822" cy="4753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4"/>
            </a:p>
          </p:txBody>
        </p:sp>
        <p:sp>
          <p:nvSpPr>
            <p:cNvPr id="24" name="Freeform 93"/>
            <p:cNvSpPr>
              <a:spLocks noEditPoints="1"/>
            </p:cNvSpPr>
            <p:nvPr userDrawn="1"/>
          </p:nvSpPr>
          <p:spPr bwMode="auto">
            <a:xfrm>
              <a:off x="10576195" y="863086"/>
              <a:ext cx="203433" cy="295370"/>
            </a:xfrm>
            <a:custGeom>
              <a:avLst/>
              <a:gdLst>
                <a:gd name="T0" fmla="*/ 5 w 9"/>
                <a:gd name="T1" fmla="*/ 0 h 13"/>
                <a:gd name="T2" fmla="*/ 0 w 9"/>
                <a:gd name="T3" fmla="*/ 6 h 13"/>
                <a:gd name="T4" fmla="*/ 5 w 9"/>
                <a:gd name="T5" fmla="*/ 13 h 13"/>
                <a:gd name="T6" fmla="*/ 9 w 9"/>
                <a:gd name="T7" fmla="*/ 6 h 13"/>
                <a:gd name="T8" fmla="*/ 5 w 9"/>
                <a:gd name="T9" fmla="*/ 0 h 13"/>
                <a:gd name="T10" fmla="*/ 5 w 9"/>
                <a:gd name="T11" fmla="*/ 2 h 13"/>
                <a:gd name="T12" fmla="*/ 7 w 9"/>
                <a:gd name="T13" fmla="*/ 6 h 13"/>
                <a:gd name="T14" fmla="*/ 5 w 9"/>
                <a:gd name="T15" fmla="*/ 11 h 13"/>
                <a:gd name="T16" fmla="*/ 3 w 9"/>
                <a:gd name="T17" fmla="*/ 6 h 13"/>
                <a:gd name="T18" fmla="*/ 5 w 9"/>
                <a:gd name="T19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3">
                  <a:moveTo>
                    <a:pt x="5" y="0"/>
                  </a:moveTo>
                  <a:cubicBezTo>
                    <a:pt x="2" y="0"/>
                    <a:pt x="0" y="2"/>
                    <a:pt x="0" y="6"/>
                  </a:cubicBezTo>
                  <a:cubicBezTo>
                    <a:pt x="0" y="11"/>
                    <a:pt x="2" y="13"/>
                    <a:pt x="5" y="13"/>
                  </a:cubicBezTo>
                  <a:cubicBezTo>
                    <a:pt x="8" y="13"/>
                    <a:pt x="9" y="11"/>
                    <a:pt x="9" y="6"/>
                  </a:cubicBezTo>
                  <a:cubicBezTo>
                    <a:pt x="9" y="2"/>
                    <a:pt x="8" y="0"/>
                    <a:pt x="5" y="0"/>
                  </a:cubicBezTo>
                  <a:close/>
                  <a:moveTo>
                    <a:pt x="5" y="2"/>
                  </a:moveTo>
                  <a:cubicBezTo>
                    <a:pt x="6" y="2"/>
                    <a:pt x="7" y="3"/>
                    <a:pt x="7" y="6"/>
                  </a:cubicBezTo>
                  <a:cubicBezTo>
                    <a:pt x="7" y="10"/>
                    <a:pt x="6" y="11"/>
                    <a:pt x="5" y="11"/>
                  </a:cubicBezTo>
                  <a:cubicBezTo>
                    <a:pt x="3" y="11"/>
                    <a:pt x="3" y="10"/>
                    <a:pt x="3" y="6"/>
                  </a:cubicBezTo>
                  <a:cubicBezTo>
                    <a:pt x="3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4"/>
            </a:p>
          </p:txBody>
        </p:sp>
        <p:sp>
          <p:nvSpPr>
            <p:cNvPr id="25" name="Rectangle 94"/>
            <p:cNvSpPr>
              <a:spLocks noChangeArrowheads="1"/>
            </p:cNvSpPr>
            <p:nvPr userDrawn="1"/>
          </p:nvSpPr>
          <p:spPr bwMode="auto">
            <a:xfrm>
              <a:off x="9668569" y="773105"/>
              <a:ext cx="406867" cy="47533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4"/>
            </a:p>
          </p:txBody>
        </p:sp>
        <p:sp>
          <p:nvSpPr>
            <p:cNvPr id="26" name="Freeform 95"/>
            <p:cNvSpPr>
              <a:spLocks/>
            </p:cNvSpPr>
            <p:nvPr userDrawn="1"/>
          </p:nvSpPr>
          <p:spPr bwMode="auto">
            <a:xfrm>
              <a:off x="9782022" y="863086"/>
              <a:ext cx="134970" cy="295370"/>
            </a:xfrm>
            <a:custGeom>
              <a:avLst/>
              <a:gdLst>
                <a:gd name="T0" fmla="*/ 69 w 69"/>
                <a:gd name="T1" fmla="*/ 151 h 151"/>
                <a:gd name="T2" fmla="*/ 69 w 69"/>
                <a:gd name="T3" fmla="*/ 0 h 151"/>
                <a:gd name="T4" fmla="*/ 46 w 69"/>
                <a:gd name="T5" fmla="*/ 0 h 151"/>
                <a:gd name="T6" fmla="*/ 0 w 69"/>
                <a:gd name="T7" fmla="*/ 35 h 151"/>
                <a:gd name="T8" fmla="*/ 11 w 69"/>
                <a:gd name="T9" fmla="*/ 46 h 151"/>
                <a:gd name="T10" fmla="*/ 46 w 69"/>
                <a:gd name="T11" fmla="*/ 35 h 151"/>
                <a:gd name="T12" fmla="*/ 46 w 69"/>
                <a:gd name="T13" fmla="*/ 151 h 151"/>
                <a:gd name="T14" fmla="*/ 69 w 69"/>
                <a:gd name="T15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" h="151">
                  <a:moveTo>
                    <a:pt x="69" y="151"/>
                  </a:moveTo>
                  <a:lnTo>
                    <a:pt x="69" y="0"/>
                  </a:lnTo>
                  <a:lnTo>
                    <a:pt x="46" y="0"/>
                  </a:lnTo>
                  <a:lnTo>
                    <a:pt x="0" y="35"/>
                  </a:lnTo>
                  <a:lnTo>
                    <a:pt x="11" y="46"/>
                  </a:lnTo>
                  <a:lnTo>
                    <a:pt x="46" y="35"/>
                  </a:lnTo>
                  <a:lnTo>
                    <a:pt x="46" y="151"/>
                  </a:lnTo>
                  <a:lnTo>
                    <a:pt x="69" y="1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4"/>
            </a:p>
          </p:txBody>
        </p:sp>
        <p:sp>
          <p:nvSpPr>
            <p:cNvPr id="27" name="Rectangle 96"/>
            <p:cNvSpPr>
              <a:spLocks noChangeArrowheads="1"/>
            </p:cNvSpPr>
            <p:nvPr userDrawn="1"/>
          </p:nvSpPr>
          <p:spPr bwMode="auto">
            <a:xfrm>
              <a:off x="10075436" y="1271908"/>
              <a:ext cx="408822" cy="4753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4"/>
            </a:p>
          </p:txBody>
        </p:sp>
        <p:sp>
          <p:nvSpPr>
            <p:cNvPr id="28" name="Freeform 97"/>
            <p:cNvSpPr>
              <a:spLocks noEditPoints="1"/>
            </p:cNvSpPr>
            <p:nvPr userDrawn="1"/>
          </p:nvSpPr>
          <p:spPr bwMode="auto">
            <a:xfrm>
              <a:off x="10167373" y="1361888"/>
              <a:ext cx="203433" cy="295370"/>
            </a:xfrm>
            <a:custGeom>
              <a:avLst/>
              <a:gdLst>
                <a:gd name="T0" fmla="*/ 5 w 9"/>
                <a:gd name="T1" fmla="*/ 0 h 13"/>
                <a:gd name="T2" fmla="*/ 0 w 9"/>
                <a:gd name="T3" fmla="*/ 6 h 13"/>
                <a:gd name="T4" fmla="*/ 5 w 9"/>
                <a:gd name="T5" fmla="*/ 13 h 13"/>
                <a:gd name="T6" fmla="*/ 9 w 9"/>
                <a:gd name="T7" fmla="*/ 6 h 13"/>
                <a:gd name="T8" fmla="*/ 5 w 9"/>
                <a:gd name="T9" fmla="*/ 0 h 13"/>
                <a:gd name="T10" fmla="*/ 5 w 9"/>
                <a:gd name="T11" fmla="*/ 1 h 13"/>
                <a:gd name="T12" fmla="*/ 7 w 9"/>
                <a:gd name="T13" fmla="*/ 6 h 13"/>
                <a:gd name="T14" fmla="*/ 5 w 9"/>
                <a:gd name="T15" fmla="*/ 11 h 13"/>
                <a:gd name="T16" fmla="*/ 3 w 9"/>
                <a:gd name="T17" fmla="*/ 6 h 13"/>
                <a:gd name="T18" fmla="*/ 5 w 9"/>
                <a:gd name="T1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3">
                  <a:moveTo>
                    <a:pt x="5" y="0"/>
                  </a:moveTo>
                  <a:cubicBezTo>
                    <a:pt x="2" y="0"/>
                    <a:pt x="0" y="2"/>
                    <a:pt x="0" y="6"/>
                  </a:cubicBezTo>
                  <a:cubicBezTo>
                    <a:pt x="0" y="10"/>
                    <a:pt x="2" y="13"/>
                    <a:pt x="5" y="13"/>
                  </a:cubicBezTo>
                  <a:cubicBezTo>
                    <a:pt x="8" y="13"/>
                    <a:pt x="9" y="10"/>
                    <a:pt x="9" y="6"/>
                  </a:cubicBezTo>
                  <a:cubicBezTo>
                    <a:pt x="9" y="2"/>
                    <a:pt x="8" y="0"/>
                    <a:pt x="5" y="0"/>
                  </a:cubicBezTo>
                  <a:close/>
                  <a:moveTo>
                    <a:pt x="5" y="1"/>
                  </a:moveTo>
                  <a:cubicBezTo>
                    <a:pt x="6" y="1"/>
                    <a:pt x="7" y="3"/>
                    <a:pt x="7" y="6"/>
                  </a:cubicBezTo>
                  <a:cubicBezTo>
                    <a:pt x="7" y="10"/>
                    <a:pt x="6" y="11"/>
                    <a:pt x="5" y="11"/>
                  </a:cubicBezTo>
                  <a:cubicBezTo>
                    <a:pt x="3" y="11"/>
                    <a:pt x="3" y="10"/>
                    <a:pt x="3" y="6"/>
                  </a:cubicBezTo>
                  <a:cubicBezTo>
                    <a:pt x="3" y="3"/>
                    <a:pt x="3" y="1"/>
                    <a:pt x="5" y="1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4"/>
            </a:p>
          </p:txBody>
        </p:sp>
        <p:sp>
          <p:nvSpPr>
            <p:cNvPr id="29" name="Rectangle 114"/>
            <p:cNvSpPr>
              <a:spLocks noChangeArrowheads="1"/>
            </p:cNvSpPr>
            <p:nvPr userDrawn="1"/>
          </p:nvSpPr>
          <p:spPr bwMode="auto">
            <a:xfrm>
              <a:off x="7082620" y="4468157"/>
              <a:ext cx="408822" cy="4988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4"/>
            </a:p>
          </p:txBody>
        </p:sp>
        <p:sp>
          <p:nvSpPr>
            <p:cNvPr id="30" name="Freeform 115"/>
            <p:cNvSpPr>
              <a:spLocks noEditPoints="1"/>
            </p:cNvSpPr>
            <p:nvPr userDrawn="1"/>
          </p:nvSpPr>
          <p:spPr bwMode="auto">
            <a:xfrm>
              <a:off x="7172600" y="4581610"/>
              <a:ext cx="205389" cy="293413"/>
            </a:xfrm>
            <a:custGeom>
              <a:avLst/>
              <a:gdLst>
                <a:gd name="T0" fmla="*/ 5 w 9"/>
                <a:gd name="T1" fmla="*/ 0 h 13"/>
                <a:gd name="T2" fmla="*/ 0 w 9"/>
                <a:gd name="T3" fmla="*/ 6 h 13"/>
                <a:gd name="T4" fmla="*/ 5 w 9"/>
                <a:gd name="T5" fmla="*/ 13 h 13"/>
                <a:gd name="T6" fmla="*/ 9 w 9"/>
                <a:gd name="T7" fmla="*/ 6 h 13"/>
                <a:gd name="T8" fmla="*/ 5 w 9"/>
                <a:gd name="T9" fmla="*/ 0 h 13"/>
                <a:gd name="T10" fmla="*/ 5 w 9"/>
                <a:gd name="T11" fmla="*/ 1 h 13"/>
                <a:gd name="T12" fmla="*/ 7 w 9"/>
                <a:gd name="T13" fmla="*/ 6 h 13"/>
                <a:gd name="T14" fmla="*/ 5 w 9"/>
                <a:gd name="T15" fmla="*/ 11 h 13"/>
                <a:gd name="T16" fmla="*/ 3 w 9"/>
                <a:gd name="T17" fmla="*/ 6 h 13"/>
                <a:gd name="T18" fmla="*/ 5 w 9"/>
                <a:gd name="T1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3">
                  <a:moveTo>
                    <a:pt x="5" y="0"/>
                  </a:moveTo>
                  <a:cubicBezTo>
                    <a:pt x="2" y="0"/>
                    <a:pt x="0" y="2"/>
                    <a:pt x="0" y="6"/>
                  </a:cubicBezTo>
                  <a:cubicBezTo>
                    <a:pt x="0" y="10"/>
                    <a:pt x="2" y="13"/>
                    <a:pt x="5" y="13"/>
                  </a:cubicBezTo>
                  <a:cubicBezTo>
                    <a:pt x="8" y="13"/>
                    <a:pt x="9" y="10"/>
                    <a:pt x="9" y="6"/>
                  </a:cubicBezTo>
                  <a:cubicBezTo>
                    <a:pt x="9" y="2"/>
                    <a:pt x="8" y="0"/>
                    <a:pt x="5" y="0"/>
                  </a:cubicBezTo>
                  <a:close/>
                  <a:moveTo>
                    <a:pt x="5" y="1"/>
                  </a:moveTo>
                  <a:cubicBezTo>
                    <a:pt x="6" y="1"/>
                    <a:pt x="7" y="2"/>
                    <a:pt x="7" y="6"/>
                  </a:cubicBezTo>
                  <a:cubicBezTo>
                    <a:pt x="7" y="10"/>
                    <a:pt x="6" y="11"/>
                    <a:pt x="5" y="11"/>
                  </a:cubicBezTo>
                  <a:cubicBezTo>
                    <a:pt x="3" y="11"/>
                    <a:pt x="3" y="9"/>
                    <a:pt x="3" y="6"/>
                  </a:cubicBezTo>
                  <a:cubicBezTo>
                    <a:pt x="3" y="3"/>
                    <a:pt x="3" y="1"/>
                    <a:pt x="5" y="1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4"/>
            </a:p>
          </p:txBody>
        </p:sp>
        <p:grpSp>
          <p:nvGrpSpPr>
            <p:cNvPr id="31" name="Group 30"/>
            <p:cNvGrpSpPr/>
            <p:nvPr userDrawn="1"/>
          </p:nvGrpSpPr>
          <p:grpSpPr>
            <a:xfrm>
              <a:off x="6825497" y="1378359"/>
              <a:ext cx="1264708" cy="1505127"/>
              <a:chOff x="6825497" y="1378359"/>
              <a:chExt cx="1264708" cy="1505127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6825497" y="1378359"/>
                <a:ext cx="1251014" cy="1505127"/>
                <a:chOff x="6825497" y="1378359"/>
                <a:chExt cx="1251014" cy="1505127"/>
              </a:xfrm>
            </p:grpSpPr>
            <p:sp>
              <p:nvSpPr>
                <p:cNvPr id="35" name="Rectangle 106"/>
                <p:cNvSpPr>
                  <a:spLocks noChangeArrowheads="1"/>
                </p:cNvSpPr>
                <p:nvPr/>
              </p:nvSpPr>
              <p:spPr bwMode="auto">
                <a:xfrm>
                  <a:off x="7260822" y="1378359"/>
                  <a:ext cx="408822" cy="49880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36" name="Freeform 107"/>
                <p:cNvSpPr>
                  <a:spLocks noEditPoints="1"/>
                </p:cNvSpPr>
                <p:nvPr/>
              </p:nvSpPr>
              <p:spPr bwMode="auto">
                <a:xfrm>
                  <a:off x="7350802" y="1470294"/>
                  <a:ext cx="205389" cy="293413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7 h 13"/>
                    <a:gd name="T4" fmla="*/ 5 w 9"/>
                    <a:gd name="T5" fmla="*/ 13 h 13"/>
                    <a:gd name="T6" fmla="*/ 9 w 9"/>
                    <a:gd name="T7" fmla="*/ 7 h 13"/>
                    <a:gd name="T8" fmla="*/ 5 w 9"/>
                    <a:gd name="T9" fmla="*/ 0 h 13"/>
                    <a:gd name="T10" fmla="*/ 5 w 9"/>
                    <a:gd name="T11" fmla="*/ 2 h 13"/>
                    <a:gd name="T12" fmla="*/ 7 w 9"/>
                    <a:gd name="T13" fmla="*/ 7 h 13"/>
                    <a:gd name="T14" fmla="*/ 5 w 9"/>
                    <a:gd name="T15" fmla="*/ 12 h 13"/>
                    <a:gd name="T16" fmla="*/ 3 w 9"/>
                    <a:gd name="T17" fmla="*/ 7 h 13"/>
                    <a:gd name="T18" fmla="*/ 5 w 9"/>
                    <a:gd name="T19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3"/>
                        <a:pt x="0" y="7"/>
                      </a:cubicBezTo>
                      <a:cubicBezTo>
                        <a:pt x="0" y="11"/>
                        <a:pt x="2" y="13"/>
                        <a:pt x="5" y="13"/>
                      </a:cubicBezTo>
                      <a:cubicBezTo>
                        <a:pt x="8" y="13"/>
                        <a:pt x="9" y="11"/>
                        <a:pt x="9" y="7"/>
                      </a:cubicBezTo>
                      <a:cubicBezTo>
                        <a:pt x="9" y="3"/>
                        <a:pt x="8" y="0"/>
                        <a:pt x="5" y="0"/>
                      </a:cubicBezTo>
                      <a:close/>
                      <a:moveTo>
                        <a:pt x="5" y="2"/>
                      </a:moveTo>
                      <a:cubicBezTo>
                        <a:pt x="6" y="2"/>
                        <a:pt x="7" y="3"/>
                        <a:pt x="7" y="7"/>
                      </a:cubicBezTo>
                      <a:cubicBezTo>
                        <a:pt x="7" y="10"/>
                        <a:pt x="6" y="12"/>
                        <a:pt x="5" y="12"/>
                      </a:cubicBezTo>
                      <a:cubicBezTo>
                        <a:pt x="3" y="12"/>
                        <a:pt x="3" y="10"/>
                        <a:pt x="3" y="7"/>
                      </a:cubicBezTo>
                      <a:cubicBezTo>
                        <a:pt x="3" y="3"/>
                        <a:pt x="3" y="2"/>
                        <a:pt x="5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37" name="Rectangle 108"/>
                <p:cNvSpPr>
                  <a:spLocks noChangeArrowheads="1"/>
                </p:cNvSpPr>
                <p:nvPr/>
              </p:nvSpPr>
              <p:spPr bwMode="auto">
                <a:xfrm>
                  <a:off x="7691162" y="1378359"/>
                  <a:ext cx="385349" cy="498803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38" name="Freeform 109"/>
                <p:cNvSpPr>
                  <a:spLocks/>
                </p:cNvSpPr>
                <p:nvPr/>
              </p:nvSpPr>
              <p:spPr bwMode="auto">
                <a:xfrm>
                  <a:off x="7783098" y="1491812"/>
                  <a:ext cx="158443" cy="271897"/>
                </a:xfrm>
                <a:custGeom>
                  <a:avLst/>
                  <a:gdLst>
                    <a:gd name="T0" fmla="*/ 81 w 81"/>
                    <a:gd name="T1" fmla="*/ 139 h 139"/>
                    <a:gd name="T2" fmla="*/ 81 w 81"/>
                    <a:gd name="T3" fmla="*/ 0 h 139"/>
                    <a:gd name="T4" fmla="*/ 46 w 81"/>
                    <a:gd name="T5" fmla="*/ 0 h 139"/>
                    <a:gd name="T6" fmla="*/ 0 w 81"/>
                    <a:gd name="T7" fmla="*/ 23 h 139"/>
                    <a:gd name="T8" fmla="*/ 11 w 81"/>
                    <a:gd name="T9" fmla="*/ 47 h 139"/>
                    <a:gd name="T10" fmla="*/ 46 w 81"/>
                    <a:gd name="T11" fmla="*/ 23 h 139"/>
                    <a:gd name="T12" fmla="*/ 46 w 81"/>
                    <a:gd name="T13" fmla="*/ 139 h 139"/>
                    <a:gd name="T14" fmla="*/ 81 w 81"/>
                    <a:gd name="T15" fmla="*/ 139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1" h="139">
                      <a:moveTo>
                        <a:pt x="81" y="139"/>
                      </a:moveTo>
                      <a:lnTo>
                        <a:pt x="81" y="0"/>
                      </a:lnTo>
                      <a:lnTo>
                        <a:pt x="46" y="0"/>
                      </a:lnTo>
                      <a:lnTo>
                        <a:pt x="0" y="23"/>
                      </a:lnTo>
                      <a:lnTo>
                        <a:pt x="11" y="47"/>
                      </a:lnTo>
                      <a:lnTo>
                        <a:pt x="46" y="23"/>
                      </a:lnTo>
                      <a:lnTo>
                        <a:pt x="46" y="139"/>
                      </a:lnTo>
                      <a:lnTo>
                        <a:pt x="81" y="139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39" name="Rectangle 110"/>
                <p:cNvSpPr>
                  <a:spLocks noChangeArrowheads="1"/>
                </p:cNvSpPr>
                <p:nvPr/>
              </p:nvSpPr>
              <p:spPr bwMode="auto">
                <a:xfrm>
                  <a:off x="6825497" y="2384683"/>
                  <a:ext cx="406866" cy="49880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40" name="Freeform 111"/>
                <p:cNvSpPr>
                  <a:spLocks/>
                </p:cNvSpPr>
                <p:nvPr/>
              </p:nvSpPr>
              <p:spPr bwMode="auto">
                <a:xfrm>
                  <a:off x="6938949" y="2474663"/>
                  <a:ext cx="134969" cy="295370"/>
                </a:xfrm>
                <a:custGeom>
                  <a:avLst/>
                  <a:gdLst>
                    <a:gd name="T0" fmla="*/ 69 w 69"/>
                    <a:gd name="T1" fmla="*/ 151 h 151"/>
                    <a:gd name="T2" fmla="*/ 69 w 69"/>
                    <a:gd name="T3" fmla="*/ 0 h 151"/>
                    <a:gd name="T4" fmla="*/ 46 w 69"/>
                    <a:gd name="T5" fmla="*/ 0 h 151"/>
                    <a:gd name="T6" fmla="*/ 0 w 69"/>
                    <a:gd name="T7" fmla="*/ 35 h 151"/>
                    <a:gd name="T8" fmla="*/ 11 w 69"/>
                    <a:gd name="T9" fmla="*/ 58 h 151"/>
                    <a:gd name="T10" fmla="*/ 46 w 69"/>
                    <a:gd name="T11" fmla="*/ 35 h 151"/>
                    <a:gd name="T12" fmla="*/ 46 w 69"/>
                    <a:gd name="T13" fmla="*/ 151 h 151"/>
                    <a:gd name="T14" fmla="*/ 69 w 69"/>
                    <a:gd name="T15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151">
                      <a:moveTo>
                        <a:pt x="69" y="151"/>
                      </a:moveTo>
                      <a:lnTo>
                        <a:pt x="69" y="0"/>
                      </a:lnTo>
                      <a:lnTo>
                        <a:pt x="46" y="0"/>
                      </a:lnTo>
                      <a:lnTo>
                        <a:pt x="0" y="35"/>
                      </a:lnTo>
                      <a:lnTo>
                        <a:pt x="11" y="58"/>
                      </a:lnTo>
                      <a:lnTo>
                        <a:pt x="46" y="35"/>
                      </a:lnTo>
                      <a:lnTo>
                        <a:pt x="46" y="151"/>
                      </a:lnTo>
                      <a:lnTo>
                        <a:pt x="69" y="15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41" name="Rectangle 112"/>
                <p:cNvSpPr>
                  <a:spLocks noChangeArrowheads="1"/>
                </p:cNvSpPr>
                <p:nvPr/>
              </p:nvSpPr>
              <p:spPr bwMode="auto">
                <a:xfrm>
                  <a:off x="7255835" y="1885881"/>
                  <a:ext cx="408822" cy="475330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42" name="Freeform 113"/>
                <p:cNvSpPr>
                  <a:spLocks/>
                </p:cNvSpPr>
                <p:nvPr/>
              </p:nvSpPr>
              <p:spPr bwMode="auto">
                <a:xfrm>
                  <a:off x="7369288" y="1975861"/>
                  <a:ext cx="136926" cy="295370"/>
                </a:xfrm>
                <a:custGeom>
                  <a:avLst/>
                  <a:gdLst>
                    <a:gd name="T0" fmla="*/ 70 w 70"/>
                    <a:gd name="T1" fmla="*/ 151 h 151"/>
                    <a:gd name="T2" fmla="*/ 70 w 70"/>
                    <a:gd name="T3" fmla="*/ 0 h 151"/>
                    <a:gd name="T4" fmla="*/ 46 w 70"/>
                    <a:gd name="T5" fmla="*/ 0 h 151"/>
                    <a:gd name="T6" fmla="*/ 0 w 70"/>
                    <a:gd name="T7" fmla="*/ 35 h 151"/>
                    <a:gd name="T8" fmla="*/ 12 w 70"/>
                    <a:gd name="T9" fmla="*/ 46 h 151"/>
                    <a:gd name="T10" fmla="*/ 35 w 70"/>
                    <a:gd name="T11" fmla="*/ 35 h 151"/>
                    <a:gd name="T12" fmla="*/ 35 w 70"/>
                    <a:gd name="T13" fmla="*/ 151 h 151"/>
                    <a:gd name="T14" fmla="*/ 70 w 70"/>
                    <a:gd name="T15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0" h="151">
                      <a:moveTo>
                        <a:pt x="70" y="151"/>
                      </a:moveTo>
                      <a:lnTo>
                        <a:pt x="70" y="0"/>
                      </a:lnTo>
                      <a:lnTo>
                        <a:pt x="46" y="0"/>
                      </a:lnTo>
                      <a:lnTo>
                        <a:pt x="0" y="35"/>
                      </a:lnTo>
                      <a:lnTo>
                        <a:pt x="12" y="46"/>
                      </a:lnTo>
                      <a:lnTo>
                        <a:pt x="35" y="35"/>
                      </a:lnTo>
                      <a:lnTo>
                        <a:pt x="35" y="151"/>
                      </a:lnTo>
                      <a:lnTo>
                        <a:pt x="70" y="15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</p:grpSp>
          <p:sp>
            <p:nvSpPr>
              <p:cNvPr id="33" name="Rectangle 116"/>
              <p:cNvSpPr>
                <a:spLocks noChangeArrowheads="1"/>
              </p:cNvSpPr>
              <p:nvPr/>
            </p:nvSpPr>
            <p:spPr bwMode="auto">
              <a:xfrm>
                <a:off x="7681383" y="2384682"/>
                <a:ext cx="408822" cy="49880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34" name="Freeform 117"/>
              <p:cNvSpPr>
                <a:spLocks noEditPoints="1"/>
              </p:cNvSpPr>
              <p:nvPr/>
            </p:nvSpPr>
            <p:spPr bwMode="auto">
              <a:xfrm>
                <a:off x="7773319" y="2474662"/>
                <a:ext cx="203433" cy="295370"/>
              </a:xfrm>
              <a:custGeom>
                <a:avLst/>
                <a:gdLst>
                  <a:gd name="T0" fmla="*/ 5 w 9"/>
                  <a:gd name="T1" fmla="*/ 0 h 13"/>
                  <a:gd name="T2" fmla="*/ 0 w 9"/>
                  <a:gd name="T3" fmla="*/ 7 h 13"/>
                  <a:gd name="T4" fmla="*/ 5 w 9"/>
                  <a:gd name="T5" fmla="*/ 13 h 13"/>
                  <a:gd name="T6" fmla="*/ 9 w 9"/>
                  <a:gd name="T7" fmla="*/ 7 h 13"/>
                  <a:gd name="T8" fmla="*/ 5 w 9"/>
                  <a:gd name="T9" fmla="*/ 0 h 13"/>
                  <a:gd name="T10" fmla="*/ 5 w 9"/>
                  <a:gd name="T11" fmla="*/ 2 h 13"/>
                  <a:gd name="T12" fmla="*/ 7 w 9"/>
                  <a:gd name="T13" fmla="*/ 7 h 13"/>
                  <a:gd name="T14" fmla="*/ 5 w 9"/>
                  <a:gd name="T15" fmla="*/ 11 h 13"/>
                  <a:gd name="T16" fmla="*/ 3 w 9"/>
                  <a:gd name="T17" fmla="*/ 7 h 13"/>
                  <a:gd name="T18" fmla="*/ 5 w 9"/>
                  <a:gd name="T1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cubicBezTo>
                      <a:pt x="2" y="0"/>
                      <a:pt x="0" y="3"/>
                      <a:pt x="0" y="7"/>
                    </a:cubicBezTo>
                    <a:cubicBezTo>
                      <a:pt x="0" y="11"/>
                      <a:pt x="2" y="13"/>
                      <a:pt x="5" y="13"/>
                    </a:cubicBezTo>
                    <a:cubicBezTo>
                      <a:pt x="8" y="13"/>
                      <a:pt x="9" y="11"/>
                      <a:pt x="9" y="7"/>
                    </a:cubicBezTo>
                    <a:cubicBezTo>
                      <a:pt x="9" y="3"/>
                      <a:pt x="8" y="0"/>
                      <a:pt x="5" y="0"/>
                    </a:cubicBezTo>
                    <a:close/>
                    <a:moveTo>
                      <a:pt x="5" y="2"/>
                    </a:moveTo>
                    <a:cubicBezTo>
                      <a:pt x="6" y="2"/>
                      <a:pt x="7" y="3"/>
                      <a:pt x="7" y="7"/>
                    </a:cubicBezTo>
                    <a:cubicBezTo>
                      <a:pt x="7" y="10"/>
                      <a:pt x="6" y="11"/>
                      <a:pt x="5" y="11"/>
                    </a:cubicBezTo>
                    <a:cubicBezTo>
                      <a:pt x="3" y="11"/>
                      <a:pt x="3" y="10"/>
                      <a:pt x="3" y="7"/>
                    </a:cubicBezTo>
                    <a:cubicBezTo>
                      <a:pt x="3" y="3"/>
                      <a:pt x="3" y="2"/>
                      <a:pt x="5" y="2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</p:grpSp>
        <p:sp>
          <p:nvSpPr>
            <p:cNvPr id="43" name="Rectangle 118"/>
            <p:cNvSpPr>
              <a:spLocks noChangeArrowheads="1"/>
            </p:cNvSpPr>
            <p:nvPr userDrawn="1"/>
          </p:nvSpPr>
          <p:spPr bwMode="auto">
            <a:xfrm>
              <a:off x="7491443" y="4468157"/>
              <a:ext cx="406866" cy="4988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4"/>
            </a:p>
          </p:txBody>
        </p:sp>
        <p:sp>
          <p:nvSpPr>
            <p:cNvPr id="44" name="Freeform 119"/>
            <p:cNvSpPr>
              <a:spLocks noEditPoints="1"/>
            </p:cNvSpPr>
            <p:nvPr userDrawn="1"/>
          </p:nvSpPr>
          <p:spPr bwMode="auto">
            <a:xfrm>
              <a:off x="7581423" y="4581610"/>
              <a:ext cx="205389" cy="293413"/>
            </a:xfrm>
            <a:custGeom>
              <a:avLst/>
              <a:gdLst>
                <a:gd name="T0" fmla="*/ 5 w 9"/>
                <a:gd name="T1" fmla="*/ 0 h 13"/>
                <a:gd name="T2" fmla="*/ 0 w 9"/>
                <a:gd name="T3" fmla="*/ 6 h 13"/>
                <a:gd name="T4" fmla="*/ 5 w 9"/>
                <a:gd name="T5" fmla="*/ 13 h 13"/>
                <a:gd name="T6" fmla="*/ 9 w 9"/>
                <a:gd name="T7" fmla="*/ 6 h 13"/>
                <a:gd name="T8" fmla="*/ 5 w 9"/>
                <a:gd name="T9" fmla="*/ 0 h 13"/>
                <a:gd name="T10" fmla="*/ 5 w 9"/>
                <a:gd name="T11" fmla="*/ 1 h 13"/>
                <a:gd name="T12" fmla="*/ 7 w 9"/>
                <a:gd name="T13" fmla="*/ 6 h 13"/>
                <a:gd name="T14" fmla="*/ 5 w 9"/>
                <a:gd name="T15" fmla="*/ 11 h 13"/>
                <a:gd name="T16" fmla="*/ 3 w 9"/>
                <a:gd name="T17" fmla="*/ 6 h 13"/>
                <a:gd name="T18" fmla="*/ 5 w 9"/>
                <a:gd name="T1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3">
                  <a:moveTo>
                    <a:pt x="5" y="0"/>
                  </a:moveTo>
                  <a:cubicBezTo>
                    <a:pt x="2" y="0"/>
                    <a:pt x="0" y="2"/>
                    <a:pt x="0" y="6"/>
                  </a:cubicBezTo>
                  <a:cubicBezTo>
                    <a:pt x="0" y="10"/>
                    <a:pt x="2" y="13"/>
                    <a:pt x="5" y="13"/>
                  </a:cubicBezTo>
                  <a:cubicBezTo>
                    <a:pt x="8" y="13"/>
                    <a:pt x="9" y="10"/>
                    <a:pt x="9" y="6"/>
                  </a:cubicBezTo>
                  <a:cubicBezTo>
                    <a:pt x="9" y="2"/>
                    <a:pt x="8" y="0"/>
                    <a:pt x="5" y="0"/>
                  </a:cubicBezTo>
                  <a:close/>
                  <a:moveTo>
                    <a:pt x="5" y="1"/>
                  </a:moveTo>
                  <a:cubicBezTo>
                    <a:pt x="6" y="1"/>
                    <a:pt x="7" y="2"/>
                    <a:pt x="7" y="6"/>
                  </a:cubicBezTo>
                  <a:cubicBezTo>
                    <a:pt x="7" y="10"/>
                    <a:pt x="6" y="11"/>
                    <a:pt x="5" y="11"/>
                  </a:cubicBezTo>
                  <a:cubicBezTo>
                    <a:pt x="3" y="11"/>
                    <a:pt x="3" y="9"/>
                    <a:pt x="3" y="6"/>
                  </a:cubicBezTo>
                  <a:cubicBezTo>
                    <a:pt x="3" y="3"/>
                    <a:pt x="3" y="1"/>
                    <a:pt x="5" y="1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4"/>
            </a:p>
          </p:txBody>
        </p:sp>
        <p:sp>
          <p:nvSpPr>
            <p:cNvPr id="45" name="Rectangle 120"/>
            <p:cNvSpPr>
              <a:spLocks noChangeArrowheads="1"/>
            </p:cNvSpPr>
            <p:nvPr userDrawn="1"/>
          </p:nvSpPr>
          <p:spPr bwMode="auto">
            <a:xfrm>
              <a:off x="7898309" y="4468157"/>
              <a:ext cx="387306" cy="4988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4"/>
            </a:p>
          </p:txBody>
        </p:sp>
        <p:sp>
          <p:nvSpPr>
            <p:cNvPr id="46" name="Freeform 121"/>
            <p:cNvSpPr>
              <a:spLocks/>
            </p:cNvSpPr>
            <p:nvPr userDrawn="1"/>
          </p:nvSpPr>
          <p:spPr bwMode="auto">
            <a:xfrm>
              <a:off x="7990245" y="4581610"/>
              <a:ext cx="158443" cy="271897"/>
            </a:xfrm>
            <a:custGeom>
              <a:avLst/>
              <a:gdLst>
                <a:gd name="T0" fmla="*/ 81 w 81"/>
                <a:gd name="T1" fmla="*/ 139 h 139"/>
                <a:gd name="T2" fmla="*/ 81 w 81"/>
                <a:gd name="T3" fmla="*/ 0 h 139"/>
                <a:gd name="T4" fmla="*/ 58 w 81"/>
                <a:gd name="T5" fmla="*/ 0 h 139"/>
                <a:gd name="T6" fmla="*/ 0 w 81"/>
                <a:gd name="T7" fmla="*/ 23 h 139"/>
                <a:gd name="T8" fmla="*/ 11 w 81"/>
                <a:gd name="T9" fmla="*/ 46 h 139"/>
                <a:gd name="T10" fmla="*/ 46 w 81"/>
                <a:gd name="T11" fmla="*/ 23 h 139"/>
                <a:gd name="T12" fmla="*/ 46 w 81"/>
                <a:gd name="T13" fmla="*/ 139 h 139"/>
                <a:gd name="T14" fmla="*/ 81 w 81"/>
                <a:gd name="T15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39">
                  <a:moveTo>
                    <a:pt x="81" y="139"/>
                  </a:moveTo>
                  <a:lnTo>
                    <a:pt x="81" y="0"/>
                  </a:lnTo>
                  <a:lnTo>
                    <a:pt x="58" y="0"/>
                  </a:lnTo>
                  <a:lnTo>
                    <a:pt x="0" y="23"/>
                  </a:lnTo>
                  <a:lnTo>
                    <a:pt x="11" y="46"/>
                  </a:lnTo>
                  <a:lnTo>
                    <a:pt x="46" y="23"/>
                  </a:lnTo>
                  <a:lnTo>
                    <a:pt x="46" y="139"/>
                  </a:lnTo>
                  <a:lnTo>
                    <a:pt x="81" y="1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4"/>
            </a:p>
          </p:txBody>
        </p:sp>
        <p:grpSp>
          <p:nvGrpSpPr>
            <p:cNvPr id="47" name="Group 46"/>
            <p:cNvGrpSpPr/>
            <p:nvPr userDrawn="1"/>
          </p:nvGrpSpPr>
          <p:grpSpPr>
            <a:xfrm>
              <a:off x="5112327" y="1406878"/>
              <a:ext cx="6646956" cy="5315859"/>
              <a:chOff x="6527800" y="2483620"/>
              <a:chExt cx="5473700" cy="4377555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10091976" y="4361890"/>
                <a:ext cx="1909524" cy="2419674"/>
                <a:chOff x="10091976" y="4967384"/>
                <a:chExt cx="1431688" cy="1814179"/>
              </a:xfrm>
            </p:grpSpPr>
            <p:sp>
              <p:nvSpPr>
                <p:cNvPr id="89" name="Rectangle 32"/>
                <p:cNvSpPr>
                  <a:spLocks noChangeArrowheads="1"/>
                </p:cNvSpPr>
                <p:nvPr/>
              </p:nvSpPr>
              <p:spPr bwMode="auto">
                <a:xfrm>
                  <a:off x="11066799" y="6595630"/>
                  <a:ext cx="37187" cy="124842"/>
                </a:xfrm>
                <a:prstGeom prst="rect">
                  <a:avLst/>
                </a:pr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0" name="Rectangle 33"/>
                <p:cNvSpPr>
                  <a:spLocks noChangeArrowheads="1"/>
                </p:cNvSpPr>
                <p:nvPr/>
              </p:nvSpPr>
              <p:spPr bwMode="auto">
                <a:xfrm>
                  <a:off x="10431969" y="6595630"/>
                  <a:ext cx="37187" cy="124842"/>
                </a:xfrm>
                <a:prstGeom prst="rect">
                  <a:avLst/>
                </a:pr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1" name="Freeform 34"/>
                <p:cNvSpPr>
                  <a:spLocks/>
                </p:cNvSpPr>
                <p:nvPr/>
              </p:nvSpPr>
              <p:spPr bwMode="auto">
                <a:xfrm>
                  <a:off x="10771961" y="6500007"/>
                  <a:ext cx="377179" cy="140779"/>
                </a:xfrm>
                <a:custGeom>
                  <a:avLst/>
                  <a:gdLst>
                    <a:gd name="T0" fmla="*/ 0 w 142"/>
                    <a:gd name="T1" fmla="*/ 11 h 53"/>
                    <a:gd name="T2" fmla="*/ 3 w 142"/>
                    <a:gd name="T3" fmla="*/ 0 h 53"/>
                    <a:gd name="T4" fmla="*/ 142 w 142"/>
                    <a:gd name="T5" fmla="*/ 28 h 53"/>
                    <a:gd name="T6" fmla="*/ 142 w 142"/>
                    <a:gd name="T7" fmla="*/ 53 h 53"/>
                    <a:gd name="T8" fmla="*/ 0 w 142"/>
                    <a:gd name="T9" fmla="*/ 22 h 53"/>
                    <a:gd name="T10" fmla="*/ 3 w 142"/>
                    <a:gd name="T11" fmla="*/ 22 h 53"/>
                    <a:gd name="T12" fmla="*/ 0 w 142"/>
                    <a:gd name="T13" fmla="*/ 1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2" h="53">
                      <a:moveTo>
                        <a:pt x="0" y="11"/>
                      </a:moveTo>
                      <a:lnTo>
                        <a:pt x="3" y="0"/>
                      </a:lnTo>
                      <a:lnTo>
                        <a:pt x="142" y="28"/>
                      </a:lnTo>
                      <a:lnTo>
                        <a:pt x="142" y="53"/>
                      </a:lnTo>
                      <a:lnTo>
                        <a:pt x="0" y="22"/>
                      </a:lnTo>
                      <a:lnTo>
                        <a:pt x="3" y="22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solidFill>
                  <a:srgbClr val="3535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2" name="Freeform 35"/>
                <p:cNvSpPr>
                  <a:spLocks/>
                </p:cNvSpPr>
                <p:nvPr/>
              </p:nvSpPr>
              <p:spPr bwMode="auto">
                <a:xfrm>
                  <a:off x="10386814" y="6500007"/>
                  <a:ext cx="385147" cy="140779"/>
                </a:xfrm>
                <a:custGeom>
                  <a:avLst/>
                  <a:gdLst>
                    <a:gd name="T0" fmla="*/ 142 w 145"/>
                    <a:gd name="T1" fmla="*/ 0 h 53"/>
                    <a:gd name="T2" fmla="*/ 145 w 145"/>
                    <a:gd name="T3" fmla="*/ 11 h 53"/>
                    <a:gd name="T4" fmla="*/ 142 w 145"/>
                    <a:gd name="T5" fmla="*/ 22 h 53"/>
                    <a:gd name="T6" fmla="*/ 145 w 145"/>
                    <a:gd name="T7" fmla="*/ 22 h 53"/>
                    <a:gd name="T8" fmla="*/ 0 w 145"/>
                    <a:gd name="T9" fmla="*/ 53 h 53"/>
                    <a:gd name="T10" fmla="*/ 0 w 145"/>
                    <a:gd name="T11" fmla="*/ 28 h 53"/>
                    <a:gd name="T12" fmla="*/ 142 w 145"/>
                    <a:gd name="T13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5" h="53">
                      <a:moveTo>
                        <a:pt x="142" y="0"/>
                      </a:moveTo>
                      <a:lnTo>
                        <a:pt x="145" y="11"/>
                      </a:lnTo>
                      <a:lnTo>
                        <a:pt x="142" y="22"/>
                      </a:lnTo>
                      <a:lnTo>
                        <a:pt x="145" y="22"/>
                      </a:lnTo>
                      <a:lnTo>
                        <a:pt x="0" y="53"/>
                      </a:lnTo>
                      <a:lnTo>
                        <a:pt x="0" y="28"/>
                      </a:lnTo>
                      <a:lnTo>
                        <a:pt x="142" y="0"/>
                      </a:lnTo>
                      <a:close/>
                    </a:path>
                  </a:pathLst>
                </a:custGeom>
                <a:solidFill>
                  <a:srgbClr val="3535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3" name="Freeform 36"/>
                <p:cNvSpPr>
                  <a:spLocks/>
                </p:cNvSpPr>
                <p:nvPr/>
              </p:nvSpPr>
              <p:spPr bwMode="auto">
                <a:xfrm>
                  <a:off x="10763993" y="6529224"/>
                  <a:ext cx="15937" cy="29219"/>
                </a:xfrm>
                <a:custGeom>
                  <a:avLst/>
                  <a:gdLst>
                    <a:gd name="T0" fmla="*/ 3 w 6"/>
                    <a:gd name="T1" fmla="*/ 0 h 11"/>
                    <a:gd name="T2" fmla="*/ 6 w 6"/>
                    <a:gd name="T3" fmla="*/ 11 h 11"/>
                    <a:gd name="T4" fmla="*/ 3 w 6"/>
                    <a:gd name="T5" fmla="*/ 11 h 11"/>
                    <a:gd name="T6" fmla="*/ 0 w 6"/>
                    <a:gd name="T7" fmla="*/ 11 h 11"/>
                    <a:gd name="T8" fmla="*/ 3 w 6"/>
                    <a:gd name="T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1">
                      <a:moveTo>
                        <a:pt x="3" y="0"/>
                      </a:moveTo>
                      <a:lnTo>
                        <a:pt x="6" y="11"/>
                      </a:lnTo>
                      <a:lnTo>
                        <a:pt x="3" y="11"/>
                      </a:lnTo>
                      <a:lnTo>
                        <a:pt x="0" y="11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4" name="Rectangle 37"/>
                <p:cNvSpPr>
                  <a:spLocks noChangeArrowheads="1"/>
                </p:cNvSpPr>
                <p:nvPr/>
              </p:nvSpPr>
              <p:spPr bwMode="auto">
                <a:xfrm>
                  <a:off x="10734774" y="6242355"/>
                  <a:ext cx="66404" cy="398429"/>
                </a:xfrm>
                <a:prstGeom prst="rect">
                  <a:avLst/>
                </a:pr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5" name="Rectangle 38"/>
                <p:cNvSpPr>
                  <a:spLocks noChangeArrowheads="1"/>
                </p:cNvSpPr>
                <p:nvPr/>
              </p:nvSpPr>
              <p:spPr bwMode="auto">
                <a:xfrm>
                  <a:off x="10750712" y="6529224"/>
                  <a:ext cx="34530" cy="191246"/>
                </a:xfrm>
                <a:prstGeom prst="rect">
                  <a:avLst/>
                </a:pr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6" name="Freeform 39"/>
                <p:cNvSpPr>
                  <a:spLocks/>
                </p:cNvSpPr>
                <p:nvPr/>
              </p:nvSpPr>
              <p:spPr bwMode="auto">
                <a:xfrm>
                  <a:off x="10277910" y="6160014"/>
                  <a:ext cx="672015" cy="98280"/>
                </a:xfrm>
                <a:custGeom>
                  <a:avLst/>
                  <a:gdLst>
                    <a:gd name="T0" fmla="*/ 0 w 253"/>
                    <a:gd name="T1" fmla="*/ 0 h 37"/>
                    <a:gd name="T2" fmla="*/ 253 w 253"/>
                    <a:gd name="T3" fmla="*/ 0 h 37"/>
                    <a:gd name="T4" fmla="*/ 253 w 253"/>
                    <a:gd name="T5" fmla="*/ 37 h 37"/>
                    <a:gd name="T6" fmla="*/ 39 w 253"/>
                    <a:gd name="T7" fmla="*/ 37 h 37"/>
                    <a:gd name="T8" fmla="*/ 0 w 253"/>
                    <a:gd name="T9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3" h="37">
                      <a:moveTo>
                        <a:pt x="0" y="0"/>
                      </a:moveTo>
                      <a:lnTo>
                        <a:pt x="253" y="0"/>
                      </a:lnTo>
                      <a:lnTo>
                        <a:pt x="253" y="37"/>
                      </a:lnTo>
                      <a:lnTo>
                        <a:pt x="39" y="3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7" name="Freeform 40"/>
                <p:cNvSpPr>
                  <a:spLocks/>
                </p:cNvSpPr>
                <p:nvPr/>
              </p:nvSpPr>
              <p:spPr bwMode="auto">
                <a:xfrm>
                  <a:off x="10564778" y="6160014"/>
                  <a:ext cx="672015" cy="98280"/>
                </a:xfrm>
                <a:custGeom>
                  <a:avLst/>
                  <a:gdLst>
                    <a:gd name="T0" fmla="*/ 0 w 253"/>
                    <a:gd name="T1" fmla="*/ 0 h 37"/>
                    <a:gd name="T2" fmla="*/ 253 w 253"/>
                    <a:gd name="T3" fmla="*/ 0 h 37"/>
                    <a:gd name="T4" fmla="*/ 253 w 253"/>
                    <a:gd name="T5" fmla="*/ 37 h 37"/>
                    <a:gd name="T6" fmla="*/ 36 w 253"/>
                    <a:gd name="T7" fmla="*/ 37 h 37"/>
                    <a:gd name="T8" fmla="*/ 0 w 253"/>
                    <a:gd name="T9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3" h="37">
                      <a:moveTo>
                        <a:pt x="0" y="0"/>
                      </a:moveTo>
                      <a:lnTo>
                        <a:pt x="253" y="0"/>
                      </a:lnTo>
                      <a:lnTo>
                        <a:pt x="253" y="37"/>
                      </a:lnTo>
                      <a:lnTo>
                        <a:pt x="36" y="3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535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8" name="Oval 41"/>
                <p:cNvSpPr>
                  <a:spLocks noChangeArrowheads="1"/>
                </p:cNvSpPr>
                <p:nvPr/>
              </p:nvSpPr>
              <p:spPr bwMode="auto">
                <a:xfrm>
                  <a:off x="10713525" y="6662034"/>
                  <a:ext cx="116872" cy="119529"/>
                </a:xfrm>
                <a:prstGeom prst="ellipse">
                  <a:avLst/>
                </a:prstGeom>
                <a:solidFill>
                  <a:srgbClr val="3535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9" name="Oval 42"/>
                <p:cNvSpPr>
                  <a:spLocks noChangeArrowheads="1"/>
                </p:cNvSpPr>
                <p:nvPr/>
              </p:nvSpPr>
              <p:spPr bwMode="auto">
                <a:xfrm>
                  <a:off x="10394782" y="6662034"/>
                  <a:ext cx="119528" cy="119529"/>
                </a:xfrm>
                <a:prstGeom prst="ellipse">
                  <a:avLst/>
                </a:prstGeom>
                <a:solidFill>
                  <a:srgbClr val="3535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0" name="Oval 43"/>
                <p:cNvSpPr>
                  <a:spLocks noChangeArrowheads="1"/>
                </p:cNvSpPr>
                <p:nvPr/>
              </p:nvSpPr>
              <p:spPr bwMode="auto">
                <a:xfrm>
                  <a:off x="11029612" y="6662034"/>
                  <a:ext cx="119528" cy="119529"/>
                </a:xfrm>
                <a:prstGeom prst="ellipse">
                  <a:avLst/>
                </a:prstGeom>
                <a:solidFill>
                  <a:srgbClr val="3535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1" name="Freeform 44"/>
                <p:cNvSpPr>
                  <a:spLocks/>
                </p:cNvSpPr>
                <p:nvPr/>
              </p:nvSpPr>
              <p:spPr bwMode="auto">
                <a:xfrm>
                  <a:off x="10285879" y="5660650"/>
                  <a:ext cx="685297" cy="403741"/>
                </a:xfrm>
                <a:custGeom>
                  <a:avLst/>
                  <a:gdLst>
                    <a:gd name="T0" fmla="*/ 29 w 93"/>
                    <a:gd name="T1" fmla="*/ 0 h 55"/>
                    <a:gd name="T2" fmla="*/ 93 w 93"/>
                    <a:gd name="T3" fmla="*/ 0 h 55"/>
                    <a:gd name="T4" fmla="*/ 93 w 93"/>
                    <a:gd name="T5" fmla="*/ 6 h 55"/>
                    <a:gd name="T6" fmla="*/ 29 w 93"/>
                    <a:gd name="T7" fmla="*/ 6 h 55"/>
                    <a:gd name="T8" fmla="*/ 7 w 93"/>
                    <a:gd name="T9" fmla="*/ 29 h 55"/>
                    <a:gd name="T10" fmla="*/ 7 w 93"/>
                    <a:gd name="T11" fmla="*/ 55 h 55"/>
                    <a:gd name="T12" fmla="*/ 0 w 93"/>
                    <a:gd name="T13" fmla="*/ 55 h 55"/>
                    <a:gd name="T14" fmla="*/ 0 w 93"/>
                    <a:gd name="T15" fmla="*/ 29 h 55"/>
                    <a:gd name="T16" fmla="*/ 29 w 93"/>
                    <a:gd name="T17" fmla="*/ 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3" h="55">
                      <a:moveTo>
                        <a:pt x="29" y="0"/>
                      </a:moveTo>
                      <a:cubicBezTo>
                        <a:pt x="93" y="0"/>
                        <a:pt x="93" y="0"/>
                        <a:pt x="93" y="0"/>
                      </a:cubicBezTo>
                      <a:cubicBezTo>
                        <a:pt x="93" y="6"/>
                        <a:pt x="93" y="6"/>
                        <a:pt x="93" y="6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17" y="6"/>
                        <a:pt x="7" y="17"/>
                        <a:pt x="7" y="29"/>
                      </a:cubicBezTo>
                      <a:cubicBezTo>
                        <a:pt x="7" y="55"/>
                        <a:pt x="7" y="55"/>
                        <a:pt x="7" y="55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0" y="13"/>
                        <a:pt x="13" y="0"/>
                        <a:pt x="29" y="0"/>
                      </a:cubicBezTo>
                      <a:close/>
                    </a:path>
                  </a:pathLst>
                </a:cu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2" name="Oval 46"/>
                <p:cNvSpPr>
                  <a:spLocks noChangeArrowheads="1"/>
                </p:cNvSpPr>
                <p:nvPr/>
              </p:nvSpPr>
              <p:spPr bwMode="auto">
                <a:xfrm>
                  <a:off x="10091976" y="6013923"/>
                  <a:ext cx="193901" cy="191246"/>
                </a:xfrm>
                <a:prstGeom prst="ellipse">
                  <a:avLst/>
                </a:prstGeom>
                <a:solidFill>
                  <a:srgbClr val="4444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3" name="Rectangle 47"/>
                <p:cNvSpPr>
                  <a:spLocks noChangeArrowheads="1"/>
                </p:cNvSpPr>
                <p:nvPr/>
              </p:nvSpPr>
              <p:spPr bwMode="auto">
                <a:xfrm>
                  <a:off x="10187599" y="6013923"/>
                  <a:ext cx="377179" cy="191246"/>
                </a:xfrm>
                <a:prstGeom prst="rect">
                  <a:avLst/>
                </a:prstGeom>
                <a:solidFill>
                  <a:srgbClr val="4444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4" name="Rectangle 48"/>
                <p:cNvSpPr>
                  <a:spLocks noChangeArrowheads="1"/>
                </p:cNvSpPr>
                <p:nvPr/>
              </p:nvSpPr>
              <p:spPr bwMode="auto">
                <a:xfrm>
                  <a:off x="10564778" y="6013923"/>
                  <a:ext cx="767638" cy="191246"/>
                </a:xfrm>
                <a:prstGeom prst="rect">
                  <a:avLst/>
                </a:pr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5" name="Oval 49"/>
                <p:cNvSpPr>
                  <a:spLocks noChangeArrowheads="1"/>
                </p:cNvSpPr>
                <p:nvPr/>
              </p:nvSpPr>
              <p:spPr bwMode="auto">
                <a:xfrm>
                  <a:off x="10477125" y="6013923"/>
                  <a:ext cx="183276" cy="191246"/>
                </a:xfrm>
                <a:prstGeom prst="ellipse">
                  <a:avLst/>
                </a:pr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6" name="Oval 50"/>
                <p:cNvSpPr>
                  <a:spLocks noChangeArrowheads="1"/>
                </p:cNvSpPr>
                <p:nvPr/>
              </p:nvSpPr>
              <p:spPr bwMode="auto">
                <a:xfrm>
                  <a:off x="11332418" y="4967384"/>
                  <a:ext cx="191246" cy="191246"/>
                </a:xfrm>
                <a:prstGeom prst="ellipse">
                  <a:avLst/>
                </a:pr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7" name="Freeform 51"/>
                <p:cNvSpPr>
                  <a:spLocks/>
                </p:cNvSpPr>
                <p:nvPr/>
              </p:nvSpPr>
              <p:spPr bwMode="auto">
                <a:xfrm>
                  <a:off x="11236795" y="4967384"/>
                  <a:ext cx="191246" cy="1237785"/>
                </a:xfrm>
                <a:custGeom>
                  <a:avLst/>
                  <a:gdLst>
                    <a:gd name="T0" fmla="*/ 72 w 72"/>
                    <a:gd name="T1" fmla="*/ 0 h 466"/>
                    <a:gd name="T2" fmla="*/ 36 w 72"/>
                    <a:gd name="T3" fmla="*/ 466 h 466"/>
                    <a:gd name="T4" fmla="*/ 0 w 72"/>
                    <a:gd name="T5" fmla="*/ 466 h 466"/>
                    <a:gd name="T6" fmla="*/ 36 w 72"/>
                    <a:gd name="T7" fmla="*/ 0 h 466"/>
                    <a:gd name="T8" fmla="*/ 72 w 72"/>
                    <a:gd name="T9" fmla="*/ 0 h 4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466">
                      <a:moveTo>
                        <a:pt x="72" y="0"/>
                      </a:moveTo>
                      <a:lnTo>
                        <a:pt x="36" y="466"/>
                      </a:lnTo>
                      <a:lnTo>
                        <a:pt x="0" y="466"/>
                      </a:lnTo>
                      <a:lnTo>
                        <a:pt x="36" y="0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8" name="Oval 52"/>
                <p:cNvSpPr>
                  <a:spLocks noChangeArrowheads="1"/>
                </p:cNvSpPr>
                <p:nvPr/>
              </p:nvSpPr>
              <p:spPr bwMode="auto">
                <a:xfrm>
                  <a:off x="10742744" y="6691253"/>
                  <a:ext cx="58436" cy="58436"/>
                </a:xfrm>
                <a:prstGeom prst="ellipse">
                  <a:avLst/>
                </a:pr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9" name="Oval 53"/>
                <p:cNvSpPr>
                  <a:spLocks noChangeArrowheads="1"/>
                </p:cNvSpPr>
                <p:nvPr/>
              </p:nvSpPr>
              <p:spPr bwMode="auto">
                <a:xfrm>
                  <a:off x="10424001" y="6691253"/>
                  <a:ext cx="61092" cy="58436"/>
                </a:xfrm>
                <a:prstGeom prst="ellipse">
                  <a:avLst/>
                </a:pr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0" name="Oval 54"/>
                <p:cNvSpPr>
                  <a:spLocks noChangeArrowheads="1"/>
                </p:cNvSpPr>
                <p:nvPr/>
              </p:nvSpPr>
              <p:spPr bwMode="auto">
                <a:xfrm>
                  <a:off x="11058830" y="6691253"/>
                  <a:ext cx="58436" cy="58436"/>
                </a:xfrm>
                <a:prstGeom prst="ellipse">
                  <a:avLst/>
                </a:pr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1" name="Freeform 83"/>
                <p:cNvSpPr>
                  <a:spLocks/>
                </p:cNvSpPr>
                <p:nvPr/>
              </p:nvSpPr>
              <p:spPr bwMode="auto">
                <a:xfrm>
                  <a:off x="10431969" y="5262222"/>
                  <a:ext cx="509989" cy="0"/>
                </a:xfrm>
                <a:custGeom>
                  <a:avLst/>
                  <a:gdLst>
                    <a:gd name="T0" fmla="*/ 0 w 192"/>
                    <a:gd name="T1" fmla="*/ 192 w 192"/>
                    <a:gd name="T2" fmla="*/ 0 w 19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92">
                      <a:moveTo>
                        <a:pt x="0" y="0"/>
                      </a:moveTo>
                      <a:lnTo>
                        <a:pt x="19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8D8D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2" name="Freeform 112"/>
                <p:cNvSpPr>
                  <a:spLocks/>
                </p:cNvSpPr>
                <p:nvPr/>
              </p:nvSpPr>
              <p:spPr bwMode="auto">
                <a:xfrm>
                  <a:off x="10543529" y="5594245"/>
                  <a:ext cx="672015" cy="448897"/>
                </a:xfrm>
                <a:custGeom>
                  <a:avLst/>
                  <a:gdLst>
                    <a:gd name="T0" fmla="*/ 29 w 91"/>
                    <a:gd name="T1" fmla="*/ 0 h 61"/>
                    <a:gd name="T2" fmla="*/ 91 w 91"/>
                    <a:gd name="T3" fmla="*/ 0 h 61"/>
                    <a:gd name="T4" fmla="*/ 91 w 91"/>
                    <a:gd name="T5" fmla="*/ 7 h 61"/>
                    <a:gd name="T6" fmla="*/ 29 w 91"/>
                    <a:gd name="T7" fmla="*/ 7 h 61"/>
                    <a:gd name="T8" fmla="*/ 7 w 91"/>
                    <a:gd name="T9" fmla="*/ 29 h 61"/>
                    <a:gd name="T10" fmla="*/ 7 w 91"/>
                    <a:gd name="T11" fmla="*/ 61 h 61"/>
                    <a:gd name="T12" fmla="*/ 0 w 91"/>
                    <a:gd name="T13" fmla="*/ 61 h 61"/>
                    <a:gd name="T14" fmla="*/ 0 w 91"/>
                    <a:gd name="T15" fmla="*/ 29 h 61"/>
                    <a:gd name="T16" fmla="*/ 29 w 91"/>
                    <a:gd name="T17" fmla="*/ 0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1" h="61">
                      <a:moveTo>
                        <a:pt x="29" y="0"/>
                      </a:move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91" y="7"/>
                        <a:pt x="91" y="7"/>
                        <a:pt x="91" y="7"/>
                      </a:cubicBezTo>
                      <a:cubicBezTo>
                        <a:pt x="29" y="7"/>
                        <a:pt x="29" y="7"/>
                        <a:pt x="29" y="7"/>
                      </a:cubicBezTo>
                      <a:cubicBezTo>
                        <a:pt x="17" y="7"/>
                        <a:pt x="7" y="17"/>
                        <a:pt x="7" y="29"/>
                      </a:cubicBezTo>
                      <a:cubicBezTo>
                        <a:pt x="7" y="61"/>
                        <a:pt x="7" y="61"/>
                        <a:pt x="7" y="61"/>
                      </a:cubicBezTo>
                      <a:cubicBezTo>
                        <a:pt x="0" y="61"/>
                        <a:pt x="0" y="61"/>
                        <a:pt x="0" y="61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0" y="13"/>
                        <a:pt x="13" y="0"/>
                        <a:pt x="29" y="0"/>
                      </a:cubicBezTo>
                      <a:close/>
                    </a:path>
                  </a:pathLst>
                </a:cu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 flipH="1">
                <a:off x="8613773" y="2483620"/>
                <a:ext cx="1958976" cy="4377555"/>
                <a:chOff x="8956675" y="449263"/>
                <a:chExt cx="2063751" cy="4611687"/>
              </a:xfrm>
            </p:grpSpPr>
            <p:sp>
              <p:nvSpPr>
                <p:cNvPr id="62" name="Freeform 36"/>
                <p:cNvSpPr>
                  <a:spLocks/>
                </p:cNvSpPr>
                <p:nvPr/>
              </p:nvSpPr>
              <p:spPr bwMode="auto">
                <a:xfrm>
                  <a:off x="9283700" y="3189288"/>
                  <a:ext cx="895350" cy="1662112"/>
                </a:xfrm>
                <a:custGeom>
                  <a:avLst/>
                  <a:gdLst>
                    <a:gd name="T0" fmla="*/ 0 w 564"/>
                    <a:gd name="T1" fmla="*/ 0 h 1047"/>
                    <a:gd name="T2" fmla="*/ 0 w 564"/>
                    <a:gd name="T3" fmla="*/ 0 h 1047"/>
                    <a:gd name="T4" fmla="*/ 146 w 564"/>
                    <a:gd name="T5" fmla="*/ 0 h 1047"/>
                    <a:gd name="T6" fmla="*/ 418 w 564"/>
                    <a:gd name="T7" fmla="*/ 0 h 1047"/>
                    <a:gd name="T8" fmla="*/ 564 w 564"/>
                    <a:gd name="T9" fmla="*/ 0 h 1047"/>
                    <a:gd name="T10" fmla="*/ 564 w 564"/>
                    <a:gd name="T11" fmla="*/ 158 h 1047"/>
                    <a:gd name="T12" fmla="*/ 564 w 564"/>
                    <a:gd name="T13" fmla="*/ 1047 h 1047"/>
                    <a:gd name="T14" fmla="*/ 418 w 564"/>
                    <a:gd name="T15" fmla="*/ 1047 h 1047"/>
                    <a:gd name="T16" fmla="*/ 418 w 564"/>
                    <a:gd name="T17" fmla="*/ 158 h 1047"/>
                    <a:gd name="T18" fmla="*/ 146 w 564"/>
                    <a:gd name="T19" fmla="*/ 158 h 1047"/>
                    <a:gd name="T20" fmla="*/ 146 w 564"/>
                    <a:gd name="T21" fmla="*/ 1047 h 1047"/>
                    <a:gd name="T22" fmla="*/ 0 w 564"/>
                    <a:gd name="T23" fmla="*/ 1047 h 1047"/>
                    <a:gd name="T24" fmla="*/ 0 w 564"/>
                    <a:gd name="T25" fmla="*/ 158 h 1047"/>
                    <a:gd name="T26" fmla="*/ 0 w 564"/>
                    <a:gd name="T27" fmla="*/ 158 h 1047"/>
                    <a:gd name="T28" fmla="*/ 0 w 564"/>
                    <a:gd name="T29" fmla="*/ 0 h 10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64" h="1047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46" y="0"/>
                      </a:lnTo>
                      <a:lnTo>
                        <a:pt x="418" y="0"/>
                      </a:lnTo>
                      <a:lnTo>
                        <a:pt x="564" y="0"/>
                      </a:lnTo>
                      <a:lnTo>
                        <a:pt x="564" y="158"/>
                      </a:lnTo>
                      <a:lnTo>
                        <a:pt x="564" y="1047"/>
                      </a:lnTo>
                      <a:lnTo>
                        <a:pt x="418" y="1047"/>
                      </a:lnTo>
                      <a:lnTo>
                        <a:pt x="418" y="158"/>
                      </a:lnTo>
                      <a:lnTo>
                        <a:pt x="146" y="158"/>
                      </a:lnTo>
                      <a:lnTo>
                        <a:pt x="146" y="1047"/>
                      </a:lnTo>
                      <a:lnTo>
                        <a:pt x="0" y="1047"/>
                      </a:lnTo>
                      <a:lnTo>
                        <a:pt x="0" y="158"/>
                      </a:lnTo>
                      <a:lnTo>
                        <a:pt x="0" y="15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B25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3" name="Freeform 37"/>
                <p:cNvSpPr>
                  <a:spLocks/>
                </p:cNvSpPr>
                <p:nvPr/>
              </p:nvSpPr>
              <p:spPr bwMode="auto">
                <a:xfrm>
                  <a:off x="9283700" y="4819650"/>
                  <a:ext cx="536575" cy="241300"/>
                </a:xfrm>
                <a:custGeom>
                  <a:avLst/>
                  <a:gdLst>
                    <a:gd name="T0" fmla="*/ 22 w 51"/>
                    <a:gd name="T1" fmla="*/ 0 h 23"/>
                    <a:gd name="T2" fmla="*/ 51 w 51"/>
                    <a:gd name="T3" fmla="*/ 23 h 23"/>
                    <a:gd name="T4" fmla="*/ 22 w 51"/>
                    <a:gd name="T5" fmla="*/ 23 h 23"/>
                    <a:gd name="T6" fmla="*/ 0 w 51"/>
                    <a:gd name="T7" fmla="*/ 23 h 23"/>
                    <a:gd name="T8" fmla="*/ 0 w 51"/>
                    <a:gd name="T9" fmla="*/ 0 h 23"/>
                    <a:gd name="T10" fmla="*/ 22 w 51"/>
                    <a:gd name="T11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1" h="23">
                      <a:moveTo>
                        <a:pt x="22" y="0"/>
                      </a:moveTo>
                      <a:cubicBezTo>
                        <a:pt x="37" y="0"/>
                        <a:pt x="50" y="10"/>
                        <a:pt x="51" y="23"/>
                      </a:cubicBezTo>
                      <a:cubicBezTo>
                        <a:pt x="22" y="23"/>
                        <a:pt x="22" y="23"/>
                        <a:pt x="22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rgbClr val="5741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4" name="Freeform 38"/>
                <p:cNvSpPr>
                  <a:spLocks/>
                </p:cNvSpPr>
                <p:nvPr/>
              </p:nvSpPr>
              <p:spPr bwMode="auto">
                <a:xfrm>
                  <a:off x="8956675" y="1819275"/>
                  <a:ext cx="1558925" cy="1370012"/>
                </a:xfrm>
                <a:custGeom>
                  <a:avLst/>
                  <a:gdLst>
                    <a:gd name="T0" fmla="*/ 31 w 148"/>
                    <a:gd name="T1" fmla="*/ 0 h 131"/>
                    <a:gd name="T2" fmla="*/ 116 w 148"/>
                    <a:gd name="T3" fmla="*/ 0 h 131"/>
                    <a:gd name="T4" fmla="*/ 148 w 148"/>
                    <a:gd name="T5" fmla="*/ 27 h 131"/>
                    <a:gd name="T6" fmla="*/ 148 w 148"/>
                    <a:gd name="T7" fmla="*/ 49 h 131"/>
                    <a:gd name="T8" fmla="*/ 116 w 148"/>
                    <a:gd name="T9" fmla="*/ 49 h 131"/>
                    <a:gd name="T10" fmla="*/ 116 w 148"/>
                    <a:gd name="T11" fmla="*/ 131 h 131"/>
                    <a:gd name="T12" fmla="*/ 31 w 148"/>
                    <a:gd name="T13" fmla="*/ 131 h 131"/>
                    <a:gd name="T14" fmla="*/ 31 w 148"/>
                    <a:gd name="T15" fmla="*/ 49 h 131"/>
                    <a:gd name="T16" fmla="*/ 0 w 148"/>
                    <a:gd name="T17" fmla="*/ 49 h 131"/>
                    <a:gd name="T18" fmla="*/ 0 w 148"/>
                    <a:gd name="T19" fmla="*/ 27 h 131"/>
                    <a:gd name="T20" fmla="*/ 31 w 148"/>
                    <a:gd name="T21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8" h="131">
                      <a:moveTo>
                        <a:pt x="31" y="0"/>
                      </a:moveTo>
                      <a:cubicBezTo>
                        <a:pt x="116" y="0"/>
                        <a:pt x="116" y="0"/>
                        <a:pt x="116" y="0"/>
                      </a:cubicBezTo>
                      <a:cubicBezTo>
                        <a:pt x="134" y="0"/>
                        <a:pt x="148" y="12"/>
                        <a:pt x="148" y="27"/>
                      </a:cubicBezTo>
                      <a:cubicBezTo>
                        <a:pt x="148" y="49"/>
                        <a:pt x="148" y="49"/>
                        <a:pt x="148" y="49"/>
                      </a:cubicBezTo>
                      <a:cubicBezTo>
                        <a:pt x="116" y="49"/>
                        <a:pt x="116" y="49"/>
                        <a:pt x="116" y="49"/>
                      </a:cubicBezTo>
                      <a:cubicBezTo>
                        <a:pt x="116" y="131"/>
                        <a:pt x="116" y="131"/>
                        <a:pt x="116" y="131"/>
                      </a:cubicBezTo>
                      <a:cubicBezTo>
                        <a:pt x="31" y="131"/>
                        <a:pt x="31" y="131"/>
                        <a:pt x="31" y="131"/>
                      </a:cubicBezTo>
                      <a:cubicBezTo>
                        <a:pt x="31" y="49"/>
                        <a:pt x="31" y="49"/>
                        <a:pt x="31" y="49"/>
                      </a:cubicBezTo>
                      <a:cubicBezTo>
                        <a:pt x="0" y="49"/>
                        <a:pt x="0" y="49"/>
                        <a:pt x="0" y="49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12"/>
                        <a:pt x="14" y="0"/>
                        <a:pt x="31" y="0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5" name="Freeform 39"/>
                <p:cNvSpPr>
                  <a:spLocks/>
                </p:cNvSpPr>
                <p:nvPr/>
              </p:nvSpPr>
              <p:spPr bwMode="auto">
                <a:xfrm>
                  <a:off x="10231438" y="2332038"/>
                  <a:ext cx="547688" cy="709612"/>
                </a:xfrm>
                <a:custGeom>
                  <a:avLst/>
                  <a:gdLst>
                    <a:gd name="T0" fmla="*/ 19 w 52"/>
                    <a:gd name="T1" fmla="*/ 68 h 68"/>
                    <a:gd name="T2" fmla="*/ 52 w 52"/>
                    <a:gd name="T3" fmla="*/ 68 h 68"/>
                    <a:gd name="T4" fmla="*/ 52 w 52"/>
                    <a:gd name="T5" fmla="*/ 48 h 68"/>
                    <a:gd name="T6" fmla="*/ 22 w 52"/>
                    <a:gd name="T7" fmla="*/ 48 h 68"/>
                    <a:gd name="T8" fmla="*/ 22 w 52"/>
                    <a:gd name="T9" fmla="*/ 0 h 68"/>
                    <a:gd name="T10" fmla="*/ 0 w 52"/>
                    <a:gd name="T11" fmla="*/ 0 h 68"/>
                    <a:gd name="T12" fmla="*/ 0 w 52"/>
                    <a:gd name="T13" fmla="*/ 51 h 68"/>
                    <a:gd name="T14" fmla="*/ 19 w 52"/>
                    <a:gd name="T15" fmla="*/ 68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2" h="68">
                      <a:moveTo>
                        <a:pt x="19" y="68"/>
                      </a:moveTo>
                      <a:cubicBezTo>
                        <a:pt x="52" y="68"/>
                        <a:pt x="52" y="68"/>
                        <a:pt x="52" y="68"/>
                      </a:cubicBezTo>
                      <a:cubicBezTo>
                        <a:pt x="52" y="48"/>
                        <a:pt x="52" y="48"/>
                        <a:pt x="52" y="48"/>
                      </a:cubicBezTo>
                      <a:cubicBezTo>
                        <a:pt x="22" y="48"/>
                        <a:pt x="22" y="48"/>
                        <a:pt x="22" y="48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0" y="60"/>
                        <a:pt x="8" y="68"/>
                        <a:pt x="19" y="68"/>
                      </a:cubicBezTo>
                    </a:path>
                  </a:pathLst>
                </a:custGeom>
                <a:solidFill>
                  <a:srgbClr val="6E58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6" name="Rectangle 40"/>
                <p:cNvSpPr>
                  <a:spLocks noChangeArrowheads="1"/>
                </p:cNvSpPr>
                <p:nvPr/>
              </p:nvSpPr>
              <p:spPr bwMode="auto">
                <a:xfrm>
                  <a:off x="8999538" y="2332038"/>
                  <a:ext cx="241300" cy="1222375"/>
                </a:xfrm>
                <a:prstGeom prst="rect">
                  <a:avLst/>
                </a:prstGeom>
                <a:solidFill>
                  <a:srgbClr val="6E58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7" name="Freeform 41"/>
                <p:cNvSpPr>
                  <a:spLocks/>
                </p:cNvSpPr>
                <p:nvPr/>
              </p:nvSpPr>
              <p:spPr bwMode="auto">
                <a:xfrm>
                  <a:off x="8999538" y="3355975"/>
                  <a:ext cx="241300" cy="407987"/>
                </a:xfrm>
                <a:custGeom>
                  <a:avLst/>
                  <a:gdLst>
                    <a:gd name="T0" fmla="*/ 23 w 23"/>
                    <a:gd name="T1" fmla="*/ 0 h 39"/>
                    <a:gd name="T2" fmla="*/ 23 w 23"/>
                    <a:gd name="T3" fmla="*/ 39 h 39"/>
                    <a:gd name="T4" fmla="*/ 0 w 23"/>
                    <a:gd name="T5" fmla="*/ 19 h 39"/>
                    <a:gd name="T6" fmla="*/ 23 w 23"/>
                    <a:gd name="T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39">
                      <a:moveTo>
                        <a:pt x="23" y="0"/>
                      </a:moveTo>
                      <a:cubicBezTo>
                        <a:pt x="23" y="39"/>
                        <a:pt x="23" y="39"/>
                        <a:pt x="23" y="39"/>
                      </a:cubicBezTo>
                      <a:cubicBezTo>
                        <a:pt x="10" y="39"/>
                        <a:pt x="0" y="30"/>
                        <a:pt x="0" y="19"/>
                      </a:cubicBezTo>
                      <a:cubicBezTo>
                        <a:pt x="0" y="8"/>
                        <a:pt x="10" y="0"/>
                        <a:pt x="23" y="0"/>
                      </a:cubicBezTo>
                    </a:path>
                  </a:pathLst>
                </a:custGeom>
                <a:solidFill>
                  <a:srgbClr val="6E58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8" name="Freeform 42"/>
                <p:cNvSpPr>
                  <a:spLocks/>
                </p:cNvSpPr>
                <p:nvPr/>
              </p:nvSpPr>
              <p:spPr bwMode="auto">
                <a:xfrm>
                  <a:off x="10536238" y="2833688"/>
                  <a:ext cx="484188" cy="207962"/>
                </a:xfrm>
                <a:custGeom>
                  <a:avLst/>
                  <a:gdLst>
                    <a:gd name="T0" fmla="*/ 0 w 46"/>
                    <a:gd name="T1" fmla="*/ 0 h 20"/>
                    <a:gd name="T2" fmla="*/ 46 w 46"/>
                    <a:gd name="T3" fmla="*/ 0 h 20"/>
                    <a:gd name="T4" fmla="*/ 23 w 46"/>
                    <a:gd name="T5" fmla="*/ 20 h 20"/>
                    <a:gd name="T6" fmla="*/ 0 w 46"/>
                    <a:gd name="T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6" h="20">
                      <a:moveTo>
                        <a:pt x="0" y="0"/>
                      </a:move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11"/>
                        <a:pt x="36" y="20"/>
                        <a:pt x="23" y="20"/>
                      </a:cubicBezTo>
                      <a:cubicBezTo>
                        <a:pt x="10" y="20"/>
                        <a:pt x="0" y="11"/>
                        <a:pt x="0" y="0"/>
                      </a:cubicBezTo>
                    </a:path>
                  </a:pathLst>
                </a:custGeom>
                <a:solidFill>
                  <a:srgbClr val="6E58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9" name="Rectangle 44"/>
                <p:cNvSpPr>
                  <a:spLocks noChangeArrowheads="1"/>
                </p:cNvSpPr>
                <p:nvPr/>
              </p:nvSpPr>
              <p:spPr bwMode="auto">
                <a:xfrm>
                  <a:off x="8999538" y="2332038"/>
                  <a:ext cx="241300" cy="61912"/>
                </a:xfrm>
                <a:prstGeom prst="rect">
                  <a:avLst/>
                </a:prstGeom>
                <a:solidFill>
                  <a:srgbClr val="4B39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0" name="Rectangle 45"/>
                <p:cNvSpPr>
                  <a:spLocks noChangeArrowheads="1"/>
                </p:cNvSpPr>
                <p:nvPr/>
              </p:nvSpPr>
              <p:spPr bwMode="auto">
                <a:xfrm>
                  <a:off x="10231438" y="2332038"/>
                  <a:ext cx="231775" cy="61912"/>
                </a:xfrm>
                <a:prstGeom prst="rect">
                  <a:avLst/>
                </a:prstGeom>
                <a:solidFill>
                  <a:srgbClr val="4B39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1" name="Freeform 46"/>
                <p:cNvSpPr>
                  <a:spLocks/>
                </p:cNvSpPr>
                <p:nvPr/>
              </p:nvSpPr>
              <p:spPr bwMode="auto">
                <a:xfrm>
                  <a:off x="9947275" y="4819650"/>
                  <a:ext cx="536575" cy="241300"/>
                </a:xfrm>
                <a:custGeom>
                  <a:avLst/>
                  <a:gdLst>
                    <a:gd name="T0" fmla="*/ 22 w 51"/>
                    <a:gd name="T1" fmla="*/ 0 h 23"/>
                    <a:gd name="T2" fmla="*/ 51 w 51"/>
                    <a:gd name="T3" fmla="*/ 23 h 23"/>
                    <a:gd name="T4" fmla="*/ 22 w 51"/>
                    <a:gd name="T5" fmla="*/ 23 h 23"/>
                    <a:gd name="T6" fmla="*/ 0 w 51"/>
                    <a:gd name="T7" fmla="*/ 23 h 23"/>
                    <a:gd name="T8" fmla="*/ 0 w 51"/>
                    <a:gd name="T9" fmla="*/ 0 h 23"/>
                    <a:gd name="T10" fmla="*/ 22 w 51"/>
                    <a:gd name="T11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1" h="23">
                      <a:moveTo>
                        <a:pt x="22" y="0"/>
                      </a:moveTo>
                      <a:cubicBezTo>
                        <a:pt x="37" y="0"/>
                        <a:pt x="50" y="10"/>
                        <a:pt x="51" y="23"/>
                      </a:cubicBezTo>
                      <a:cubicBezTo>
                        <a:pt x="22" y="23"/>
                        <a:pt x="22" y="23"/>
                        <a:pt x="22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rgbClr val="5741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2" name="Freeform 47"/>
                <p:cNvSpPr>
                  <a:spLocks/>
                </p:cNvSpPr>
                <p:nvPr/>
              </p:nvSpPr>
              <p:spPr bwMode="auto">
                <a:xfrm>
                  <a:off x="9483725" y="1609725"/>
                  <a:ext cx="515938" cy="366712"/>
                </a:xfrm>
                <a:custGeom>
                  <a:avLst/>
                  <a:gdLst>
                    <a:gd name="T0" fmla="*/ 0 w 49"/>
                    <a:gd name="T1" fmla="*/ 27 h 35"/>
                    <a:gd name="T2" fmla="*/ 26 w 49"/>
                    <a:gd name="T3" fmla="*/ 35 h 35"/>
                    <a:gd name="T4" fmla="*/ 49 w 49"/>
                    <a:gd name="T5" fmla="*/ 27 h 35"/>
                    <a:gd name="T6" fmla="*/ 49 w 49"/>
                    <a:gd name="T7" fmla="*/ 0 h 35"/>
                    <a:gd name="T8" fmla="*/ 0 w 49"/>
                    <a:gd name="T9" fmla="*/ 0 h 35"/>
                    <a:gd name="T10" fmla="*/ 0 w 49"/>
                    <a:gd name="T11" fmla="*/ 2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9" h="35">
                      <a:moveTo>
                        <a:pt x="0" y="27"/>
                      </a:moveTo>
                      <a:cubicBezTo>
                        <a:pt x="0" y="33"/>
                        <a:pt x="26" y="35"/>
                        <a:pt x="26" y="35"/>
                      </a:cubicBezTo>
                      <a:cubicBezTo>
                        <a:pt x="26" y="35"/>
                        <a:pt x="49" y="32"/>
                        <a:pt x="49" y="27"/>
                      </a:cubicBezTo>
                      <a:cubicBezTo>
                        <a:pt x="49" y="22"/>
                        <a:pt x="49" y="0"/>
                        <a:pt x="49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22"/>
                        <a:pt x="0" y="27"/>
                      </a:cubicBezTo>
                      <a:close/>
                    </a:path>
                  </a:pathLst>
                </a:custGeom>
                <a:solidFill>
                  <a:srgbClr val="6E58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3" name="Freeform 48"/>
                <p:cNvSpPr>
                  <a:spLocks/>
                </p:cNvSpPr>
                <p:nvPr/>
              </p:nvSpPr>
              <p:spPr bwMode="auto">
                <a:xfrm>
                  <a:off x="9483725" y="1609725"/>
                  <a:ext cx="515938" cy="188912"/>
                </a:xfrm>
                <a:custGeom>
                  <a:avLst/>
                  <a:gdLst>
                    <a:gd name="T0" fmla="*/ 0 w 49"/>
                    <a:gd name="T1" fmla="*/ 14 h 18"/>
                    <a:gd name="T2" fmla="*/ 26 w 49"/>
                    <a:gd name="T3" fmla="*/ 18 h 18"/>
                    <a:gd name="T4" fmla="*/ 49 w 49"/>
                    <a:gd name="T5" fmla="*/ 14 h 18"/>
                    <a:gd name="T6" fmla="*/ 49 w 49"/>
                    <a:gd name="T7" fmla="*/ 0 h 18"/>
                    <a:gd name="T8" fmla="*/ 0 w 49"/>
                    <a:gd name="T9" fmla="*/ 0 h 18"/>
                    <a:gd name="T10" fmla="*/ 0 w 49"/>
                    <a:gd name="T11" fmla="*/ 14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9" h="18">
                      <a:moveTo>
                        <a:pt x="0" y="14"/>
                      </a:moveTo>
                      <a:cubicBezTo>
                        <a:pt x="0" y="16"/>
                        <a:pt x="26" y="18"/>
                        <a:pt x="26" y="18"/>
                      </a:cubicBezTo>
                      <a:cubicBezTo>
                        <a:pt x="26" y="18"/>
                        <a:pt x="49" y="16"/>
                        <a:pt x="49" y="14"/>
                      </a:cubicBezTo>
                      <a:cubicBezTo>
                        <a:pt x="49" y="11"/>
                        <a:pt x="49" y="0"/>
                        <a:pt x="49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1"/>
                        <a:pt x="0" y="14"/>
                      </a:cubicBezTo>
                      <a:close/>
                    </a:path>
                  </a:pathLst>
                </a:custGeom>
                <a:solidFill>
                  <a:srgbClr val="4B39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4" name="Freeform 49"/>
                <p:cNvSpPr>
                  <a:spLocks/>
                </p:cNvSpPr>
                <p:nvPr/>
              </p:nvSpPr>
              <p:spPr bwMode="auto">
                <a:xfrm>
                  <a:off x="9315450" y="554038"/>
                  <a:ext cx="831850" cy="1139825"/>
                </a:xfrm>
                <a:custGeom>
                  <a:avLst/>
                  <a:gdLst>
                    <a:gd name="T0" fmla="*/ 77 w 79"/>
                    <a:gd name="T1" fmla="*/ 27 h 109"/>
                    <a:gd name="T2" fmla="*/ 62 w 79"/>
                    <a:gd name="T3" fmla="*/ 0 h 109"/>
                    <a:gd name="T4" fmla="*/ 20 w 79"/>
                    <a:gd name="T5" fmla="*/ 0 h 109"/>
                    <a:gd name="T6" fmla="*/ 7 w 79"/>
                    <a:gd name="T7" fmla="*/ 25 h 109"/>
                    <a:gd name="T8" fmla="*/ 7 w 79"/>
                    <a:gd name="T9" fmla="*/ 39 h 109"/>
                    <a:gd name="T10" fmla="*/ 0 w 79"/>
                    <a:gd name="T11" fmla="*/ 41 h 109"/>
                    <a:gd name="T12" fmla="*/ 0 w 79"/>
                    <a:gd name="T13" fmla="*/ 43 h 109"/>
                    <a:gd name="T14" fmla="*/ 0 w 79"/>
                    <a:gd name="T15" fmla="*/ 55 h 109"/>
                    <a:gd name="T16" fmla="*/ 1 w 79"/>
                    <a:gd name="T17" fmla="*/ 62 h 109"/>
                    <a:gd name="T18" fmla="*/ 1 w 79"/>
                    <a:gd name="T19" fmla="*/ 90 h 109"/>
                    <a:gd name="T20" fmla="*/ 45 w 79"/>
                    <a:gd name="T21" fmla="*/ 109 h 109"/>
                    <a:gd name="T22" fmla="*/ 79 w 79"/>
                    <a:gd name="T23" fmla="*/ 90 h 109"/>
                    <a:gd name="T24" fmla="*/ 79 w 79"/>
                    <a:gd name="T25" fmla="*/ 74 h 109"/>
                    <a:gd name="T26" fmla="*/ 77 w 79"/>
                    <a:gd name="T27" fmla="*/ 27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79" h="109">
                      <a:moveTo>
                        <a:pt x="77" y="27"/>
                      </a:moveTo>
                      <a:cubicBezTo>
                        <a:pt x="77" y="24"/>
                        <a:pt x="71" y="0"/>
                        <a:pt x="62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2" y="0"/>
                        <a:pt x="7" y="17"/>
                        <a:pt x="7" y="25"/>
                      </a:cubicBez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2"/>
                        <a:pt x="0" y="43"/>
                        <a:pt x="0" y="43"/>
                      </a:cubicBezTo>
                      <a:cubicBezTo>
                        <a:pt x="0" y="47"/>
                        <a:pt x="0" y="51"/>
                        <a:pt x="0" y="55"/>
                      </a:cubicBezTo>
                      <a:cubicBezTo>
                        <a:pt x="0" y="57"/>
                        <a:pt x="0" y="60"/>
                        <a:pt x="1" y="62"/>
                      </a:cubicBezTo>
                      <a:cubicBezTo>
                        <a:pt x="1" y="61"/>
                        <a:pt x="1" y="90"/>
                        <a:pt x="1" y="90"/>
                      </a:cubicBezTo>
                      <a:cubicBezTo>
                        <a:pt x="6" y="109"/>
                        <a:pt x="32" y="109"/>
                        <a:pt x="45" y="109"/>
                      </a:cubicBezTo>
                      <a:cubicBezTo>
                        <a:pt x="58" y="109"/>
                        <a:pt x="76" y="103"/>
                        <a:pt x="79" y="90"/>
                      </a:cubicBezTo>
                      <a:cubicBezTo>
                        <a:pt x="79" y="74"/>
                        <a:pt x="79" y="74"/>
                        <a:pt x="79" y="74"/>
                      </a:cubicBezTo>
                      <a:cubicBezTo>
                        <a:pt x="79" y="74"/>
                        <a:pt x="79" y="34"/>
                        <a:pt x="77" y="27"/>
                      </a:cubicBezTo>
                    </a:path>
                  </a:pathLst>
                </a:custGeom>
                <a:solidFill>
                  <a:srgbClr val="6E58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5" name="Freeform 50"/>
                <p:cNvSpPr>
                  <a:spLocks/>
                </p:cNvSpPr>
                <p:nvPr/>
              </p:nvSpPr>
              <p:spPr bwMode="auto">
                <a:xfrm>
                  <a:off x="9663113" y="1411288"/>
                  <a:ext cx="157163" cy="41275"/>
                </a:xfrm>
                <a:custGeom>
                  <a:avLst/>
                  <a:gdLst>
                    <a:gd name="T0" fmla="*/ 15 w 15"/>
                    <a:gd name="T1" fmla="*/ 0 h 4"/>
                    <a:gd name="T2" fmla="*/ 8 w 15"/>
                    <a:gd name="T3" fmla="*/ 4 h 4"/>
                    <a:gd name="T4" fmla="*/ 0 w 15"/>
                    <a:gd name="T5" fmla="*/ 0 h 4"/>
                    <a:gd name="T6" fmla="*/ 15 w 15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4">
                      <a:moveTo>
                        <a:pt x="15" y="0"/>
                      </a:moveTo>
                      <a:cubicBezTo>
                        <a:pt x="15" y="2"/>
                        <a:pt x="12" y="4"/>
                        <a:pt x="8" y="4"/>
                      </a:cubicBezTo>
                      <a:cubicBezTo>
                        <a:pt x="3" y="4"/>
                        <a:pt x="0" y="2"/>
                        <a:pt x="0" y="0"/>
                      </a:cubicBezTo>
                      <a:lnTo>
                        <a:pt x="1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6" name="Freeform 51"/>
                <p:cNvSpPr>
                  <a:spLocks/>
                </p:cNvSpPr>
                <p:nvPr/>
              </p:nvSpPr>
              <p:spPr bwMode="auto">
                <a:xfrm>
                  <a:off x="9324975" y="1192213"/>
                  <a:ext cx="74613" cy="125412"/>
                </a:xfrm>
                <a:custGeom>
                  <a:avLst/>
                  <a:gdLst>
                    <a:gd name="T0" fmla="*/ 7 w 7"/>
                    <a:gd name="T1" fmla="*/ 0 h 12"/>
                    <a:gd name="T2" fmla="*/ 4 w 7"/>
                    <a:gd name="T3" fmla="*/ 4 h 12"/>
                    <a:gd name="T4" fmla="*/ 0 w 7"/>
                    <a:gd name="T5" fmla="*/ 8 h 12"/>
                    <a:gd name="T6" fmla="*/ 0 w 7"/>
                    <a:gd name="T7" fmla="*/ 12 h 12"/>
                    <a:gd name="T8" fmla="*/ 0 w 7"/>
                    <a:gd name="T9" fmla="*/ 12 h 12"/>
                    <a:gd name="T10" fmla="*/ 3 w 7"/>
                    <a:gd name="T11" fmla="*/ 11 h 12"/>
                    <a:gd name="T12" fmla="*/ 3 w 7"/>
                    <a:gd name="T13" fmla="*/ 11 h 12"/>
                    <a:gd name="T14" fmla="*/ 4 w 7"/>
                    <a:gd name="T15" fmla="*/ 10 h 12"/>
                    <a:gd name="T16" fmla="*/ 7 w 7"/>
                    <a:gd name="T1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12">
                      <a:moveTo>
                        <a:pt x="7" y="0"/>
                      </a:move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3" y="6"/>
                        <a:pt x="2" y="7"/>
                        <a:pt x="0" y="8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1" y="12"/>
                        <a:pt x="2" y="12"/>
                        <a:pt x="3" y="11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4" y="11"/>
                        <a:pt x="4" y="10"/>
                        <a:pt x="4" y="10"/>
                      </a:cubicBezTo>
                      <a:cubicBezTo>
                        <a:pt x="7" y="5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4B39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7" name="Freeform 52"/>
                <p:cNvSpPr>
                  <a:spLocks/>
                </p:cNvSpPr>
                <p:nvPr/>
              </p:nvSpPr>
              <p:spPr bwMode="auto">
                <a:xfrm>
                  <a:off x="9263063" y="449263"/>
                  <a:ext cx="936625" cy="679450"/>
                </a:xfrm>
                <a:custGeom>
                  <a:avLst/>
                  <a:gdLst>
                    <a:gd name="T0" fmla="*/ 88 w 89"/>
                    <a:gd name="T1" fmla="*/ 29 h 65"/>
                    <a:gd name="T2" fmla="*/ 46 w 89"/>
                    <a:gd name="T3" fmla="*/ 0 h 65"/>
                    <a:gd name="T4" fmla="*/ 46 w 89"/>
                    <a:gd name="T5" fmla="*/ 0 h 65"/>
                    <a:gd name="T6" fmla="*/ 46 w 89"/>
                    <a:gd name="T7" fmla="*/ 0 h 65"/>
                    <a:gd name="T8" fmla="*/ 45 w 89"/>
                    <a:gd name="T9" fmla="*/ 0 h 65"/>
                    <a:gd name="T10" fmla="*/ 44 w 89"/>
                    <a:gd name="T11" fmla="*/ 0 h 65"/>
                    <a:gd name="T12" fmla="*/ 43 w 89"/>
                    <a:gd name="T13" fmla="*/ 0 h 65"/>
                    <a:gd name="T14" fmla="*/ 43 w 89"/>
                    <a:gd name="T15" fmla="*/ 0 h 65"/>
                    <a:gd name="T16" fmla="*/ 2 w 89"/>
                    <a:gd name="T17" fmla="*/ 29 h 65"/>
                    <a:gd name="T18" fmla="*/ 2 w 89"/>
                    <a:gd name="T19" fmla="*/ 52 h 65"/>
                    <a:gd name="T20" fmla="*/ 5 w 89"/>
                    <a:gd name="T21" fmla="*/ 54 h 65"/>
                    <a:gd name="T22" fmla="*/ 5 w 89"/>
                    <a:gd name="T23" fmla="*/ 54 h 65"/>
                    <a:gd name="T24" fmla="*/ 11 w 89"/>
                    <a:gd name="T25" fmla="*/ 65 h 65"/>
                    <a:gd name="T26" fmla="*/ 12 w 89"/>
                    <a:gd name="T27" fmla="*/ 34 h 65"/>
                    <a:gd name="T28" fmla="*/ 45 w 89"/>
                    <a:gd name="T29" fmla="*/ 16 h 65"/>
                    <a:gd name="T30" fmla="*/ 78 w 89"/>
                    <a:gd name="T31" fmla="*/ 34 h 65"/>
                    <a:gd name="T32" fmla="*/ 79 w 89"/>
                    <a:gd name="T33" fmla="*/ 65 h 65"/>
                    <a:gd name="T34" fmla="*/ 84 w 89"/>
                    <a:gd name="T35" fmla="*/ 54 h 65"/>
                    <a:gd name="T36" fmla="*/ 84 w 89"/>
                    <a:gd name="T37" fmla="*/ 54 h 65"/>
                    <a:gd name="T38" fmla="*/ 88 w 89"/>
                    <a:gd name="T39" fmla="*/ 52 h 65"/>
                    <a:gd name="T40" fmla="*/ 88 w 89"/>
                    <a:gd name="T41" fmla="*/ 29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89" h="65">
                      <a:moveTo>
                        <a:pt x="88" y="29"/>
                      </a:moveTo>
                      <a:cubicBezTo>
                        <a:pt x="86" y="11"/>
                        <a:pt x="71" y="1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19" y="1"/>
                        <a:pt x="4" y="11"/>
                        <a:pt x="2" y="29"/>
                      </a:cubicBezTo>
                      <a:cubicBezTo>
                        <a:pt x="1" y="33"/>
                        <a:pt x="0" y="52"/>
                        <a:pt x="2" y="52"/>
                      </a:cubicBezTo>
                      <a:cubicBezTo>
                        <a:pt x="3" y="53"/>
                        <a:pt x="5" y="54"/>
                        <a:pt x="5" y="54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9" y="56"/>
                        <a:pt x="11" y="60"/>
                        <a:pt x="11" y="65"/>
                      </a:cubicBezTo>
                      <a:cubicBezTo>
                        <a:pt x="11" y="65"/>
                        <a:pt x="12" y="51"/>
                        <a:pt x="12" y="34"/>
                      </a:cubicBezTo>
                      <a:cubicBezTo>
                        <a:pt x="12" y="24"/>
                        <a:pt x="25" y="16"/>
                        <a:pt x="45" y="16"/>
                      </a:cubicBezTo>
                      <a:cubicBezTo>
                        <a:pt x="65" y="16"/>
                        <a:pt x="78" y="24"/>
                        <a:pt x="78" y="34"/>
                      </a:cubicBezTo>
                      <a:cubicBezTo>
                        <a:pt x="78" y="51"/>
                        <a:pt x="79" y="65"/>
                        <a:pt x="79" y="65"/>
                      </a:cubicBezTo>
                      <a:cubicBezTo>
                        <a:pt x="79" y="60"/>
                        <a:pt x="81" y="56"/>
                        <a:pt x="84" y="54"/>
                      </a:cubicBezTo>
                      <a:cubicBezTo>
                        <a:pt x="84" y="54"/>
                        <a:pt x="84" y="54"/>
                        <a:pt x="84" y="54"/>
                      </a:cubicBezTo>
                      <a:cubicBezTo>
                        <a:pt x="84" y="54"/>
                        <a:pt x="87" y="53"/>
                        <a:pt x="88" y="52"/>
                      </a:cubicBezTo>
                      <a:cubicBezTo>
                        <a:pt x="89" y="52"/>
                        <a:pt x="89" y="33"/>
                        <a:pt x="88" y="29"/>
                      </a:cubicBez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8" name="Freeform 53"/>
                <p:cNvSpPr>
                  <a:spLocks/>
                </p:cNvSpPr>
                <p:nvPr/>
              </p:nvSpPr>
              <p:spPr bwMode="auto">
                <a:xfrm>
                  <a:off x="10072688" y="1192213"/>
                  <a:ext cx="74613" cy="125412"/>
                </a:xfrm>
                <a:custGeom>
                  <a:avLst/>
                  <a:gdLst>
                    <a:gd name="T0" fmla="*/ 0 w 7"/>
                    <a:gd name="T1" fmla="*/ 0 h 12"/>
                    <a:gd name="T2" fmla="*/ 2 w 7"/>
                    <a:gd name="T3" fmla="*/ 4 h 12"/>
                    <a:gd name="T4" fmla="*/ 7 w 7"/>
                    <a:gd name="T5" fmla="*/ 8 h 12"/>
                    <a:gd name="T6" fmla="*/ 7 w 7"/>
                    <a:gd name="T7" fmla="*/ 12 h 12"/>
                    <a:gd name="T8" fmla="*/ 6 w 7"/>
                    <a:gd name="T9" fmla="*/ 12 h 12"/>
                    <a:gd name="T10" fmla="*/ 4 w 7"/>
                    <a:gd name="T11" fmla="*/ 11 h 12"/>
                    <a:gd name="T12" fmla="*/ 4 w 7"/>
                    <a:gd name="T13" fmla="*/ 11 h 12"/>
                    <a:gd name="T14" fmla="*/ 2 w 7"/>
                    <a:gd name="T15" fmla="*/ 10 h 12"/>
                    <a:gd name="T16" fmla="*/ 0 w 7"/>
                    <a:gd name="T1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12">
                      <a:moveTo>
                        <a:pt x="0" y="0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4" y="6"/>
                        <a:pt x="5" y="7"/>
                        <a:pt x="7" y="8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5" y="12"/>
                        <a:pt x="4" y="11"/>
                      </a:cubicBezTo>
                      <a:cubicBezTo>
                        <a:pt x="4" y="11"/>
                        <a:pt x="4" y="11"/>
                        <a:pt x="4" y="11"/>
                      </a:cubicBezTo>
                      <a:cubicBezTo>
                        <a:pt x="3" y="11"/>
                        <a:pt x="3" y="10"/>
                        <a:pt x="2" y="10"/>
                      </a:cubicBezTo>
                      <a:cubicBezTo>
                        <a:pt x="0" y="5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4B39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9" name="Freeform 54"/>
                <p:cNvSpPr>
                  <a:spLocks/>
                </p:cNvSpPr>
                <p:nvPr/>
              </p:nvSpPr>
              <p:spPr bwMode="auto">
                <a:xfrm>
                  <a:off x="9220200" y="962025"/>
                  <a:ext cx="188913" cy="323850"/>
                </a:xfrm>
                <a:custGeom>
                  <a:avLst/>
                  <a:gdLst>
                    <a:gd name="T0" fmla="*/ 16 w 18"/>
                    <a:gd name="T1" fmla="*/ 14 h 31"/>
                    <a:gd name="T2" fmla="*/ 12 w 18"/>
                    <a:gd name="T3" fmla="*/ 30 h 31"/>
                    <a:gd name="T4" fmla="*/ 2 w 18"/>
                    <a:gd name="T5" fmla="*/ 17 h 31"/>
                    <a:gd name="T6" fmla="*/ 5 w 18"/>
                    <a:gd name="T7" fmla="*/ 1 h 31"/>
                    <a:gd name="T8" fmla="*/ 16 w 18"/>
                    <a:gd name="T9" fmla="*/ 14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31">
                      <a:moveTo>
                        <a:pt x="16" y="14"/>
                      </a:moveTo>
                      <a:cubicBezTo>
                        <a:pt x="18" y="22"/>
                        <a:pt x="16" y="29"/>
                        <a:pt x="12" y="30"/>
                      </a:cubicBezTo>
                      <a:cubicBezTo>
                        <a:pt x="8" y="31"/>
                        <a:pt x="4" y="25"/>
                        <a:pt x="2" y="17"/>
                      </a:cubicBezTo>
                      <a:cubicBezTo>
                        <a:pt x="0" y="10"/>
                        <a:pt x="1" y="2"/>
                        <a:pt x="5" y="1"/>
                      </a:cubicBezTo>
                      <a:cubicBezTo>
                        <a:pt x="9" y="0"/>
                        <a:pt x="14" y="6"/>
                        <a:pt x="16" y="14"/>
                      </a:cubicBezTo>
                    </a:path>
                  </a:pathLst>
                </a:custGeom>
                <a:solidFill>
                  <a:srgbClr val="6E58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0" name="Freeform 55"/>
                <p:cNvSpPr>
                  <a:spLocks/>
                </p:cNvSpPr>
                <p:nvPr/>
              </p:nvSpPr>
              <p:spPr bwMode="auto">
                <a:xfrm>
                  <a:off x="10063163" y="962025"/>
                  <a:ext cx="188913" cy="323850"/>
                </a:xfrm>
                <a:custGeom>
                  <a:avLst/>
                  <a:gdLst>
                    <a:gd name="T0" fmla="*/ 2 w 18"/>
                    <a:gd name="T1" fmla="*/ 14 h 31"/>
                    <a:gd name="T2" fmla="*/ 5 w 18"/>
                    <a:gd name="T3" fmla="*/ 30 h 31"/>
                    <a:gd name="T4" fmla="*/ 16 w 18"/>
                    <a:gd name="T5" fmla="*/ 17 h 31"/>
                    <a:gd name="T6" fmla="*/ 12 w 18"/>
                    <a:gd name="T7" fmla="*/ 1 h 31"/>
                    <a:gd name="T8" fmla="*/ 2 w 18"/>
                    <a:gd name="T9" fmla="*/ 14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31">
                      <a:moveTo>
                        <a:pt x="2" y="14"/>
                      </a:moveTo>
                      <a:cubicBezTo>
                        <a:pt x="0" y="22"/>
                        <a:pt x="1" y="29"/>
                        <a:pt x="5" y="30"/>
                      </a:cubicBezTo>
                      <a:cubicBezTo>
                        <a:pt x="9" y="31"/>
                        <a:pt x="14" y="25"/>
                        <a:pt x="16" y="17"/>
                      </a:cubicBezTo>
                      <a:cubicBezTo>
                        <a:pt x="18" y="10"/>
                        <a:pt x="16" y="2"/>
                        <a:pt x="12" y="1"/>
                      </a:cubicBezTo>
                      <a:cubicBezTo>
                        <a:pt x="9" y="0"/>
                        <a:pt x="4" y="6"/>
                        <a:pt x="2" y="14"/>
                      </a:cubicBezTo>
                    </a:path>
                  </a:pathLst>
                </a:custGeom>
                <a:solidFill>
                  <a:srgbClr val="6E58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1" name="Rectangle 56"/>
                <p:cNvSpPr>
                  <a:spLocks noChangeArrowheads="1"/>
                </p:cNvSpPr>
                <p:nvPr/>
              </p:nvSpPr>
              <p:spPr bwMode="auto">
                <a:xfrm>
                  <a:off x="9388475" y="919163"/>
                  <a:ext cx="1588" cy="42862"/>
                </a:xfrm>
                <a:prstGeom prst="rect">
                  <a:avLst/>
                </a:prstGeom>
                <a:solidFill>
                  <a:srgbClr val="4040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2" name="Freeform 57"/>
                <p:cNvSpPr>
                  <a:spLocks/>
                </p:cNvSpPr>
                <p:nvPr/>
              </p:nvSpPr>
              <p:spPr bwMode="auto">
                <a:xfrm>
                  <a:off x="9378950" y="857250"/>
                  <a:ext cx="704850" cy="428625"/>
                </a:xfrm>
                <a:custGeom>
                  <a:avLst/>
                  <a:gdLst>
                    <a:gd name="T0" fmla="*/ 34 w 67"/>
                    <a:gd name="T1" fmla="*/ 0 h 41"/>
                    <a:gd name="T2" fmla="*/ 34 w 67"/>
                    <a:gd name="T3" fmla="*/ 0 h 41"/>
                    <a:gd name="T4" fmla="*/ 1 w 67"/>
                    <a:gd name="T5" fmla="*/ 5 h 41"/>
                    <a:gd name="T6" fmla="*/ 1 w 67"/>
                    <a:gd name="T7" fmla="*/ 6 h 41"/>
                    <a:gd name="T8" fmla="*/ 1 w 67"/>
                    <a:gd name="T9" fmla="*/ 10 h 41"/>
                    <a:gd name="T10" fmla="*/ 1 w 67"/>
                    <a:gd name="T11" fmla="*/ 10 h 41"/>
                    <a:gd name="T12" fmla="*/ 0 w 67"/>
                    <a:gd name="T13" fmla="*/ 22 h 41"/>
                    <a:gd name="T14" fmla="*/ 1 w 67"/>
                    <a:gd name="T15" fmla="*/ 24 h 41"/>
                    <a:gd name="T16" fmla="*/ 2 w 67"/>
                    <a:gd name="T17" fmla="*/ 33 h 41"/>
                    <a:gd name="T18" fmla="*/ 2 w 67"/>
                    <a:gd name="T19" fmla="*/ 32 h 41"/>
                    <a:gd name="T20" fmla="*/ 1 w 67"/>
                    <a:gd name="T21" fmla="*/ 36 h 41"/>
                    <a:gd name="T22" fmla="*/ 5 w 67"/>
                    <a:gd name="T23" fmla="*/ 38 h 41"/>
                    <a:gd name="T24" fmla="*/ 24 w 67"/>
                    <a:gd name="T25" fmla="*/ 41 h 41"/>
                    <a:gd name="T26" fmla="*/ 26 w 67"/>
                    <a:gd name="T27" fmla="*/ 41 h 41"/>
                    <a:gd name="T28" fmla="*/ 30 w 67"/>
                    <a:gd name="T29" fmla="*/ 36 h 41"/>
                    <a:gd name="T30" fmla="*/ 32 w 67"/>
                    <a:gd name="T31" fmla="*/ 30 h 41"/>
                    <a:gd name="T32" fmla="*/ 32 w 67"/>
                    <a:gd name="T33" fmla="*/ 30 h 41"/>
                    <a:gd name="T34" fmla="*/ 32 w 67"/>
                    <a:gd name="T35" fmla="*/ 30 h 41"/>
                    <a:gd name="T36" fmla="*/ 34 w 67"/>
                    <a:gd name="T37" fmla="*/ 30 h 41"/>
                    <a:gd name="T38" fmla="*/ 35 w 67"/>
                    <a:gd name="T39" fmla="*/ 30 h 41"/>
                    <a:gd name="T40" fmla="*/ 35 w 67"/>
                    <a:gd name="T41" fmla="*/ 30 h 41"/>
                    <a:gd name="T42" fmla="*/ 35 w 67"/>
                    <a:gd name="T43" fmla="*/ 30 h 41"/>
                    <a:gd name="T44" fmla="*/ 37 w 67"/>
                    <a:gd name="T45" fmla="*/ 36 h 41"/>
                    <a:gd name="T46" fmla="*/ 41 w 67"/>
                    <a:gd name="T47" fmla="*/ 41 h 41"/>
                    <a:gd name="T48" fmla="*/ 43 w 67"/>
                    <a:gd name="T49" fmla="*/ 41 h 41"/>
                    <a:gd name="T50" fmla="*/ 62 w 67"/>
                    <a:gd name="T51" fmla="*/ 38 h 41"/>
                    <a:gd name="T52" fmla="*/ 66 w 67"/>
                    <a:gd name="T53" fmla="*/ 36 h 41"/>
                    <a:gd name="T54" fmla="*/ 66 w 67"/>
                    <a:gd name="T55" fmla="*/ 32 h 41"/>
                    <a:gd name="T56" fmla="*/ 66 w 67"/>
                    <a:gd name="T57" fmla="*/ 33 h 41"/>
                    <a:gd name="T58" fmla="*/ 67 w 67"/>
                    <a:gd name="T59" fmla="*/ 24 h 41"/>
                    <a:gd name="T60" fmla="*/ 67 w 67"/>
                    <a:gd name="T61" fmla="*/ 22 h 41"/>
                    <a:gd name="T62" fmla="*/ 67 w 67"/>
                    <a:gd name="T63" fmla="*/ 5 h 41"/>
                    <a:gd name="T64" fmla="*/ 34 w 67"/>
                    <a:gd name="T65" fmla="*/ 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7" h="41">
                      <a:moveTo>
                        <a:pt x="34" y="0"/>
                      </a:move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9" y="0"/>
                        <a:pt x="11" y="0"/>
                        <a:pt x="1" y="5"/>
                      </a:cubicBezTo>
                      <a:cubicBezTo>
                        <a:pt x="1" y="5"/>
                        <a:pt x="1" y="5"/>
                        <a:pt x="1" y="6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0" y="15"/>
                        <a:pt x="0" y="19"/>
                        <a:pt x="0" y="22"/>
                      </a:cubicBezTo>
                      <a:cubicBezTo>
                        <a:pt x="0" y="23"/>
                        <a:pt x="1" y="23"/>
                        <a:pt x="1" y="24"/>
                      </a:cubicBezTo>
                      <a:cubicBezTo>
                        <a:pt x="2" y="27"/>
                        <a:pt x="2" y="30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4"/>
                        <a:pt x="1" y="36"/>
                      </a:cubicBezTo>
                      <a:cubicBezTo>
                        <a:pt x="2" y="37"/>
                        <a:pt x="3" y="38"/>
                        <a:pt x="5" y="38"/>
                      </a:cubicBezTo>
                      <a:cubicBezTo>
                        <a:pt x="13" y="40"/>
                        <a:pt x="21" y="41"/>
                        <a:pt x="24" y="41"/>
                      </a:cubicBezTo>
                      <a:cubicBezTo>
                        <a:pt x="25" y="41"/>
                        <a:pt x="26" y="41"/>
                        <a:pt x="26" y="41"/>
                      </a:cubicBezTo>
                      <a:cubicBezTo>
                        <a:pt x="29" y="40"/>
                        <a:pt x="30" y="38"/>
                        <a:pt x="30" y="36"/>
                      </a:cubicBezTo>
                      <a:cubicBezTo>
                        <a:pt x="30" y="34"/>
                        <a:pt x="32" y="30"/>
                        <a:pt x="32" y="30"/>
                      </a:cubicBezTo>
                      <a:cubicBezTo>
                        <a:pt x="32" y="30"/>
                        <a:pt x="32" y="30"/>
                        <a:pt x="32" y="30"/>
                      </a:cubicBezTo>
                      <a:cubicBezTo>
                        <a:pt x="32" y="30"/>
                        <a:pt x="32" y="30"/>
                        <a:pt x="32" y="30"/>
                      </a:cubicBezTo>
                      <a:cubicBezTo>
                        <a:pt x="32" y="30"/>
                        <a:pt x="33" y="30"/>
                        <a:pt x="34" y="30"/>
                      </a:cubicBezTo>
                      <a:cubicBezTo>
                        <a:pt x="34" y="30"/>
                        <a:pt x="35" y="30"/>
                        <a:pt x="35" y="30"/>
                      </a:cubicBezTo>
                      <a:cubicBezTo>
                        <a:pt x="35" y="30"/>
                        <a:pt x="35" y="30"/>
                        <a:pt x="35" y="30"/>
                      </a:cubicBezTo>
                      <a:cubicBezTo>
                        <a:pt x="35" y="30"/>
                        <a:pt x="35" y="30"/>
                        <a:pt x="35" y="30"/>
                      </a:cubicBezTo>
                      <a:cubicBezTo>
                        <a:pt x="35" y="30"/>
                        <a:pt x="37" y="34"/>
                        <a:pt x="37" y="36"/>
                      </a:cubicBezTo>
                      <a:cubicBezTo>
                        <a:pt x="37" y="38"/>
                        <a:pt x="38" y="40"/>
                        <a:pt x="41" y="41"/>
                      </a:cubicBezTo>
                      <a:cubicBezTo>
                        <a:pt x="41" y="41"/>
                        <a:pt x="42" y="41"/>
                        <a:pt x="43" y="41"/>
                      </a:cubicBezTo>
                      <a:cubicBezTo>
                        <a:pt x="46" y="41"/>
                        <a:pt x="54" y="40"/>
                        <a:pt x="62" y="38"/>
                      </a:cubicBezTo>
                      <a:cubicBezTo>
                        <a:pt x="64" y="38"/>
                        <a:pt x="65" y="37"/>
                        <a:pt x="66" y="36"/>
                      </a:cubicBezTo>
                      <a:cubicBezTo>
                        <a:pt x="66" y="34"/>
                        <a:pt x="66" y="32"/>
                        <a:pt x="66" y="32"/>
                      </a:cubicBezTo>
                      <a:cubicBezTo>
                        <a:pt x="66" y="33"/>
                        <a:pt x="66" y="33"/>
                        <a:pt x="66" y="33"/>
                      </a:cubicBezTo>
                      <a:cubicBezTo>
                        <a:pt x="66" y="30"/>
                        <a:pt x="66" y="27"/>
                        <a:pt x="67" y="24"/>
                      </a:cubicBezTo>
                      <a:cubicBezTo>
                        <a:pt x="67" y="23"/>
                        <a:pt x="67" y="23"/>
                        <a:pt x="67" y="22"/>
                      </a:cubicBezTo>
                      <a:cubicBezTo>
                        <a:pt x="67" y="18"/>
                        <a:pt x="67" y="12"/>
                        <a:pt x="67" y="5"/>
                      </a:cubicBezTo>
                      <a:cubicBezTo>
                        <a:pt x="57" y="0"/>
                        <a:pt x="38" y="0"/>
                        <a:pt x="34" y="0"/>
                      </a:cubicBezTo>
                    </a:path>
                  </a:pathLst>
                </a:custGeom>
                <a:solidFill>
                  <a:srgbClr val="2E2C2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3" name="Freeform 58"/>
                <p:cNvSpPr>
                  <a:spLocks/>
                </p:cNvSpPr>
                <p:nvPr/>
              </p:nvSpPr>
              <p:spPr bwMode="auto">
                <a:xfrm>
                  <a:off x="9388475" y="1192213"/>
                  <a:ext cx="11113" cy="41275"/>
                </a:xfrm>
                <a:custGeom>
                  <a:avLst/>
                  <a:gdLst>
                    <a:gd name="T0" fmla="*/ 1 w 1"/>
                    <a:gd name="T1" fmla="*/ 0 h 4"/>
                    <a:gd name="T2" fmla="*/ 1 w 1"/>
                    <a:gd name="T3" fmla="*/ 1 h 4"/>
                    <a:gd name="T4" fmla="*/ 0 w 1"/>
                    <a:gd name="T5" fmla="*/ 4 h 4"/>
                    <a:gd name="T6" fmla="*/ 0 w 1"/>
                    <a:gd name="T7" fmla="*/ 4 h 4"/>
                    <a:gd name="T8" fmla="*/ 1 w 1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4">
                      <a:moveTo>
                        <a:pt x="1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2"/>
                        <a:pt x="0" y="3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1" y="2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2120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4" name="Freeform 59"/>
                <p:cNvSpPr>
                  <a:spLocks noEditPoints="1"/>
                </p:cNvSpPr>
                <p:nvPr/>
              </p:nvSpPr>
              <p:spPr bwMode="auto">
                <a:xfrm>
                  <a:off x="9324975" y="909638"/>
                  <a:ext cx="811213" cy="177800"/>
                </a:xfrm>
                <a:custGeom>
                  <a:avLst/>
                  <a:gdLst>
                    <a:gd name="T0" fmla="*/ 72 w 77"/>
                    <a:gd name="T1" fmla="*/ 0 h 17"/>
                    <a:gd name="T2" fmla="*/ 72 w 77"/>
                    <a:gd name="T3" fmla="*/ 17 h 17"/>
                    <a:gd name="T4" fmla="*/ 77 w 77"/>
                    <a:gd name="T5" fmla="*/ 9 h 17"/>
                    <a:gd name="T6" fmla="*/ 77 w 77"/>
                    <a:gd name="T7" fmla="*/ 3 h 17"/>
                    <a:gd name="T8" fmla="*/ 72 w 77"/>
                    <a:gd name="T9" fmla="*/ 0 h 17"/>
                    <a:gd name="T10" fmla="*/ 6 w 77"/>
                    <a:gd name="T11" fmla="*/ 0 h 17"/>
                    <a:gd name="T12" fmla="*/ 0 w 77"/>
                    <a:gd name="T13" fmla="*/ 3 h 17"/>
                    <a:gd name="T14" fmla="*/ 0 w 77"/>
                    <a:gd name="T15" fmla="*/ 8 h 17"/>
                    <a:gd name="T16" fmla="*/ 5 w 77"/>
                    <a:gd name="T17" fmla="*/ 17 h 17"/>
                    <a:gd name="T18" fmla="*/ 6 w 77"/>
                    <a:gd name="T19" fmla="*/ 5 h 17"/>
                    <a:gd name="T20" fmla="*/ 6 w 77"/>
                    <a:gd name="T21" fmla="*/ 1 h 17"/>
                    <a:gd name="T22" fmla="*/ 6 w 77"/>
                    <a:gd name="T23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77" h="17">
                      <a:moveTo>
                        <a:pt x="72" y="0"/>
                      </a:moveTo>
                      <a:cubicBezTo>
                        <a:pt x="72" y="7"/>
                        <a:pt x="72" y="13"/>
                        <a:pt x="72" y="17"/>
                      </a:cubicBezTo>
                      <a:cubicBezTo>
                        <a:pt x="73" y="14"/>
                        <a:pt x="75" y="11"/>
                        <a:pt x="77" y="9"/>
                      </a:cubicBezTo>
                      <a:cubicBezTo>
                        <a:pt x="77" y="5"/>
                        <a:pt x="77" y="3"/>
                        <a:pt x="77" y="3"/>
                      </a:cubicBezTo>
                      <a:cubicBezTo>
                        <a:pt x="76" y="2"/>
                        <a:pt x="74" y="1"/>
                        <a:pt x="72" y="0"/>
                      </a:cubicBezTo>
                      <a:moveTo>
                        <a:pt x="6" y="0"/>
                      </a:moveTo>
                      <a:cubicBezTo>
                        <a:pt x="3" y="0"/>
                        <a:pt x="2" y="1"/>
                        <a:pt x="0" y="3"/>
                      </a:cubicBezTo>
                      <a:cubicBezTo>
                        <a:pt x="0" y="3"/>
                        <a:pt x="0" y="5"/>
                        <a:pt x="0" y="8"/>
                      </a:cubicBezTo>
                      <a:cubicBezTo>
                        <a:pt x="2" y="10"/>
                        <a:pt x="4" y="13"/>
                        <a:pt x="5" y="17"/>
                      </a:cubicBezTo>
                      <a:cubicBezTo>
                        <a:pt x="5" y="14"/>
                        <a:pt x="5" y="10"/>
                        <a:pt x="6" y="5"/>
                      </a:cubicBezTo>
                      <a:cubicBezTo>
                        <a:pt x="6" y="4"/>
                        <a:pt x="6" y="2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5" name="Freeform 60"/>
                <p:cNvSpPr>
                  <a:spLocks/>
                </p:cNvSpPr>
                <p:nvPr/>
              </p:nvSpPr>
              <p:spPr bwMode="auto">
                <a:xfrm>
                  <a:off x="10072688" y="1192213"/>
                  <a:ext cx="11113" cy="41275"/>
                </a:xfrm>
                <a:custGeom>
                  <a:avLst/>
                  <a:gdLst>
                    <a:gd name="T0" fmla="*/ 0 w 1"/>
                    <a:gd name="T1" fmla="*/ 0 h 4"/>
                    <a:gd name="T2" fmla="*/ 0 w 1"/>
                    <a:gd name="T3" fmla="*/ 4 h 4"/>
                    <a:gd name="T4" fmla="*/ 1 w 1"/>
                    <a:gd name="T5" fmla="*/ 4 h 4"/>
                    <a:gd name="T6" fmla="*/ 0 w 1"/>
                    <a:gd name="T7" fmla="*/ 1 h 4"/>
                    <a:gd name="T8" fmla="*/ 0 w 1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4">
                      <a:moveTo>
                        <a:pt x="0" y="0"/>
                      </a:moveTo>
                      <a:cubicBezTo>
                        <a:pt x="0" y="0"/>
                        <a:pt x="0" y="2"/>
                        <a:pt x="0" y="4"/>
                      </a:cubicBezTo>
                      <a:cubicBezTo>
                        <a:pt x="0" y="4"/>
                        <a:pt x="1" y="4"/>
                        <a:pt x="1" y="4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2120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6" name="Freeform 61"/>
                <p:cNvSpPr>
                  <a:spLocks/>
                </p:cNvSpPr>
                <p:nvPr/>
              </p:nvSpPr>
              <p:spPr bwMode="auto">
                <a:xfrm>
                  <a:off x="9324975" y="992188"/>
                  <a:ext cx="74613" cy="241300"/>
                </a:xfrm>
                <a:custGeom>
                  <a:avLst/>
                  <a:gdLst>
                    <a:gd name="T0" fmla="*/ 0 w 7"/>
                    <a:gd name="T1" fmla="*/ 0 h 23"/>
                    <a:gd name="T2" fmla="*/ 6 w 7"/>
                    <a:gd name="T3" fmla="*/ 23 h 23"/>
                    <a:gd name="T4" fmla="*/ 7 w 7"/>
                    <a:gd name="T5" fmla="*/ 20 h 23"/>
                    <a:gd name="T6" fmla="*/ 6 w 7"/>
                    <a:gd name="T7" fmla="*/ 11 h 23"/>
                    <a:gd name="T8" fmla="*/ 5 w 7"/>
                    <a:gd name="T9" fmla="*/ 9 h 23"/>
                    <a:gd name="T10" fmla="*/ 0 w 7"/>
                    <a:gd name="T11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23">
                      <a:moveTo>
                        <a:pt x="0" y="0"/>
                      </a:moveTo>
                      <a:cubicBezTo>
                        <a:pt x="0" y="7"/>
                        <a:pt x="1" y="18"/>
                        <a:pt x="6" y="23"/>
                      </a:cubicBezTo>
                      <a:cubicBezTo>
                        <a:pt x="6" y="22"/>
                        <a:pt x="6" y="21"/>
                        <a:pt x="7" y="20"/>
                      </a:cubicBezTo>
                      <a:cubicBezTo>
                        <a:pt x="7" y="17"/>
                        <a:pt x="7" y="14"/>
                        <a:pt x="6" y="11"/>
                      </a:cubicBezTo>
                      <a:cubicBezTo>
                        <a:pt x="6" y="10"/>
                        <a:pt x="5" y="10"/>
                        <a:pt x="5" y="9"/>
                      </a:cubicBezTo>
                      <a:cubicBezTo>
                        <a:pt x="4" y="5"/>
                        <a:pt x="2" y="2"/>
                        <a:pt x="0" y="0"/>
                      </a:cubicBezTo>
                    </a:path>
                  </a:pathLst>
                </a:custGeom>
                <a:solidFill>
                  <a:srgbClr val="2E2C2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7" name="Freeform 62"/>
                <p:cNvSpPr>
                  <a:spLocks/>
                </p:cNvSpPr>
                <p:nvPr/>
              </p:nvSpPr>
              <p:spPr bwMode="auto">
                <a:xfrm>
                  <a:off x="10072688" y="1003300"/>
                  <a:ext cx="63500" cy="230187"/>
                </a:xfrm>
                <a:custGeom>
                  <a:avLst/>
                  <a:gdLst>
                    <a:gd name="T0" fmla="*/ 6 w 6"/>
                    <a:gd name="T1" fmla="*/ 0 h 22"/>
                    <a:gd name="T2" fmla="*/ 1 w 6"/>
                    <a:gd name="T3" fmla="*/ 8 h 22"/>
                    <a:gd name="T4" fmla="*/ 1 w 6"/>
                    <a:gd name="T5" fmla="*/ 10 h 22"/>
                    <a:gd name="T6" fmla="*/ 0 w 6"/>
                    <a:gd name="T7" fmla="*/ 19 h 22"/>
                    <a:gd name="T8" fmla="*/ 1 w 6"/>
                    <a:gd name="T9" fmla="*/ 22 h 22"/>
                    <a:gd name="T10" fmla="*/ 6 w 6"/>
                    <a:gd name="T11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22">
                      <a:moveTo>
                        <a:pt x="6" y="0"/>
                      </a:moveTo>
                      <a:cubicBezTo>
                        <a:pt x="4" y="2"/>
                        <a:pt x="2" y="5"/>
                        <a:pt x="1" y="8"/>
                      </a:cubicBezTo>
                      <a:cubicBezTo>
                        <a:pt x="1" y="9"/>
                        <a:pt x="1" y="9"/>
                        <a:pt x="1" y="10"/>
                      </a:cubicBezTo>
                      <a:cubicBezTo>
                        <a:pt x="0" y="13"/>
                        <a:pt x="0" y="16"/>
                        <a:pt x="0" y="19"/>
                      </a:cubicBezTo>
                      <a:cubicBezTo>
                        <a:pt x="0" y="20"/>
                        <a:pt x="0" y="21"/>
                        <a:pt x="1" y="22"/>
                      </a:cubicBezTo>
                      <a:cubicBezTo>
                        <a:pt x="5" y="17"/>
                        <a:pt x="6" y="6"/>
                        <a:pt x="6" y="0"/>
                      </a:cubicBezTo>
                    </a:path>
                  </a:pathLst>
                </a:custGeom>
                <a:solidFill>
                  <a:srgbClr val="2E2C2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8" name="Freeform 63"/>
                <p:cNvSpPr>
                  <a:spLocks/>
                </p:cNvSpPr>
                <p:nvPr/>
              </p:nvSpPr>
              <p:spPr bwMode="auto">
                <a:xfrm>
                  <a:off x="9304338" y="857250"/>
                  <a:ext cx="852488" cy="134937"/>
                </a:xfrm>
                <a:custGeom>
                  <a:avLst/>
                  <a:gdLst>
                    <a:gd name="T0" fmla="*/ 0 w 81"/>
                    <a:gd name="T1" fmla="*/ 13 h 13"/>
                    <a:gd name="T2" fmla="*/ 41 w 81"/>
                    <a:gd name="T3" fmla="*/ 5 h 13"/>
                    <a:gd name="T4" fmla="*/ 81 w 81"/>
                    <a:gd name="T5" fmla="*/ 13 h 13"/>
                    <a:gd name="T6" fmla="*/ 81 w 81"/>
                    <a:gd name="T7" fmla="*/ 8 h 13"/>
                    <a:gd name="T8" fmla="*/ 40 w 81"/>
                    <a:gd name="T9" fmla="*/ 0 h 13"/>
                    <a:gd name="T10" fmla="*/ 0 w 81"/>
                    <a:gd name="T11" fmla="*/ 8 h 13"/>
                    <a:gd name="T12" fmla="*/ 0 w 81"/>
                    <a:gd name="T13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1" h="13">
                      <a:moveTo>
                        <a:pt x="0" y="13"/>
                      </a:moveTo>
                      <a:cubicBezTo>
                        <a:pt x="8" y="5"/>
                        <a:pt x="35" y="5"/>
                        <a:pt x="41" y="5"/>
                      </a:cubicBezTo>
                      <a:cubicBezTo>
                        <a:pt x="47" y="5"/>
                        <a:pt x="73" y="5"/>
                        <a:pt x="81" y="13"/>
                      </a:cubicBezTo>
                      <a:cubicBezTo>
                        <a:pt x="81" y="8"/>
                        <a:pt x="81" y="8"/>
                        <a:pt x="81" y="8"/>
                      </a:cubicBezTo>
                      <a:cubicBezTo>
                        <a:pt x="72" y="1"/>
                        <a:pt x="46" y="0"/>
                        <a:pt x="40" y="0"/>
                      </a:cubicBezTo>
                      <a:cubicBezTo>
                        <a:pt x="34" y="0"/>
                        <a:pt x="8" y="1"/>
                        <a:pt x="0" y="8"/>
                      </a:cubicBezTo>
                      <a:lnTo>
                        <a:pt x="0" y="13"/>
                      </a:lnTo>
                      <a:close/>
                    </a:path>
                  </a:pathLst>
                </a:custGeom>
                <a:solidFill>
                  <a:srgbClr val="90919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50" name="Group 49"/>
              <p:cNvGrpSpPr/>
              <p:nvPr/>
            </p:nvGrpSpPr>
            <p:grpSpPr>
              <a:xfrm>
                <a:off x="6527800" y="3994753"/>
                <a:ext cx="3240121" cy="2863247"/>
                <a:chOff x="7045326" y="4452083"/>
                <a:chExt cx="2722595" cy="2405917"/>
              </a:xfrm>
            </p:grpSpPr>
            <p:sp>
              <p:nvSpPr>
                <p:cNvPr id="51" name="Rectangle 21"/>
                <p:cNvSpPr>
                  <a:spLocks noChangeArrowheads="1"/>
                </p:cNvSpPr>
                <p:nvPr/>
              </p:nvSpPr>
              <p:spPr bwMode="auto">
                <a:xfrm>
                  <a:off x="7045326" y="5357845"/>
                  <a:ext cx="2124953" cy="148747"/>
                </a:xfrm>
                <a:prstGeom prst="rect">
                  <a:avLst/>
                </a:prstGeom>
                <a:solidFill>
                  <a:srgbClr val="985F2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2" name="Rectangle 22"/>
                <p:cNvSpPr>
                  <a:spLocks noChangeArrowheads="1"/>
                </p:cNvSpPr>
                <p:nvPr/>
              </p:nvSpPr>
              <p:spPr bwMode="auto">
                <a:xfrm>
                  <a:off x="8431858" y="5498622"/>
                  <a:ext cx="140777" cy="1359378"/>
                </a:xfrm>
                <a:prstGeom prst="rect">
                  <a:avLst/>
                </a:prstGeom>
                <a:solidFill>
                  <a:srgbClr val="5230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3" name="Freeform 23"/>
                <p:cNvSpPr>
                  <a:spLocks/>
                </p:cNvSpPr>
                <p:nvPr/>
              </p:nvSpPr>
              <p:spPr bwMode="auto">
                <a:xfrm>
                  <a:off x="7045326" y="5498622"/>
                  <a:ext cx="2124953" cy="1359378"/>
                </a:xfrm>
                <a:custGeom>
                  <a:avLst/>
                  <a:gdLst>
                    <a:gd name="T0" fmla="*/ 0 w 800"/>
                    <a:gd name="T1" fmla="*/ 477 h 477"/>
                    <a:gd name="T2" fmla="*/ 50 w 800"/>
                    <a:gd name="T3" fmla="*/ 477 h 477"/>
                    <a:gd name="T4" fmla="*/ 50 w 800"/>
                    <a:gd name="T5" fmla="*/ 50 h 477"/>
                    <a:gd name="T6" fmla="*/ 800 w 800"/>
                    <a:gd name="T7" fmla="*/ 50 h 477"/>
                    <a:gd name="T8" fmla="*/ 800 w 800"/>
                    <a:gd name="T9" fmla="*/ 0 h 477"/>
                    <a:gd name="T10" fmla="*/ 0 w 800"/>
                    <a:gd name="T11" fmla="*/ 0 h 477"/>
                    <a:gd name="T12" fmla="*/ 0 w 800"/>
                    <a:gd name="T13" fmla="*/ 477 h 4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00" h="477">
                      <a:moveTo>
                        <a:pt x="0" y="477"/>
                      </a:moveTo>
                      <a:lnTo>
                        <a:pt x="50" y="477"/>
                      </a:lnTo>
                      <a:lnTo>
                        <a:pt x="50" y="50"/>
                      </a:lnTo>
                      <a:lnTo>
                        <a:pt x="800" y="50"/>
                      </a:lnTo>
                      <a:lnTo>
                        <a:pt x="800" y="0"/>
                      </a:lnTo>
                      <a:lnTo>
                        <a:pt x="0" y="0"/>
                      </a:lnTo>
                      <a:lnTo>
                        <a:pt x="0" y="477"/>
                      </a:lnTo>
                      <a:close/>
                    </a:path>
                  </a:pathLst>
                </a:custGeom>
                <a:solidFill>
                  <a:srgbClr val="6E451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4" name="Rectangle 24"/>
                <p:cNvSpPr>
                  <a:spLocks noChangeArrowheads="1"/>
                </p:cNvSpPr>
                <p:nvPr/>
              </p:nvSpPr>
              <p:spPr bwMode="auto">
                <a:xfrm>
                  <a:off x="8822317" y="5357845"/>
                  <a:ext cx="945604" cy="148747"/>
                </a:xfrm>
                <a:prstGeom prst="rect">
                  <a:avLst/>
                </a:prstGeom>
                <a:solidFill>
                  <a:srgbClr val="6E451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5" name="Freeform 25"/>
                <p:cNvSpPr>
                  <a:spLocks/>
                </p:cNvSpPr>
                <p:nvPr/>
              </p:nvSpPr>
              <p:spPr bwMode="auto">
                <a:xfrm>
                  <a:off x="8822317" y="5498622"/>
                  <a:ext cx="945604" cy="1359378"/>
                </a:xfrm>
                <a:custGeom>
                  <a:avLst/>
                  <a:gdLst>
                    <a:gd name="T0" fmla="*/ 0 w 356"/>
                    <a:gd name="T1" fmla="*/ 477 h 477"/>
                    <a:gd name="T2" fmla="*/ 50 w 356"/>
                    <a:gd name="T3" fmla="*/ 477 h 477"/>
                    <a:gd name="T4" fmla="*/ 50 w 356"/>
                    <a:gd name="T5" fmla="*/ 50 h 477"/>
                    <a:gd name="T6" fmla="*/ 303 w 356"/>
                    <a:gd name="T7" fmla="*/ 50 h 477"/>
                    <a:gd name="T8" fmla="*/ 303 w 356"/>
                    <a:gd name="T9" fmla="*/ 477 h 477"/>
                    <a:gd name="T10" fmla="*/ 356 w 356"/>
                    <a:gd name="T11" fmla="*/ 477 h 477"/>
                    <a:gd name="T12" fmla="*/ 356 w 356"/>
                    <a:gd name="T13" fmla="*/ 0 h 477"/>
                    <a:gd name="T14" fmla="*/ 0 w 356"/>
                    <a:gd name="T15" fmla="*/ 0 h 477"/>
                    <a:gd name="T16" fmla="*/ 0 w 356"/>
                    <a:gd name="T17" fmla="*/ 477 h 4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56" h="477">
                      <a:moveTo>
                        <a:pt x="0" y="477"/>
                      </a:moveTo>
                      <a:lnTo>
                        <a:pt x="50" y="477"/>
                      </a:lnTo>
                      <a:lnTo>
                        <a:pt x="50" y="50"/>
                      </a:lnTo>
                      <a:lnTo>
                        <a:pt x="303" y="50"/>
                      </a:lnTo>
                      <a:lnTo>
                        <a:pt x="303" y="477"/>
                      </a:lnTo>
                      <a:lnTo>
                        <a:pt x="356" y="477"/>
                      </a:lnTo>
                      <a:lnTo>
                        <a:pt x="356" y="0"/>
                      </a:lnTo>
                      <a:lnTo>
                        <a:pt x="0" y="0"/>
                      </a:lnTo>
                      <a:lnTo>
                        <a:pt x="0" y="477"/>
                      </a:lnTo>
                      <a:close/>
                    </a:path>
                  </a:pathLst>
                </a:custGeom>
                <a:solidFill>
                  <a:srgbClr val="5230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6" name="Freeform 26"/>
                <p:cNvSpPr>
                  <a:spLocks/>
                </p:cNvSpPr>
                <p:nvPr/>
              </p:nvSpPr>
              <p:spPr bwMode="auto">
                <a:xfrm>
                  <a:off x="8697477" y="5233003"/>
                  <a:ext cx="783576" cy="132810"/>
                </a:xfrm>
                <a:custGeom>
                  <a:avLst/>
                  <a:gdLst>
                    <a:gd name="T0" fmla="*/ 9 w 106"/>
                    <a:gd name="T1" fmla="*/ 0 h 18"/>
                    <a:gd name="T2" fmla="*/ 61 w 106"/>
                    <a:gd name="T3" fmla="*/ 0 h 18"/>
                    <a:gd name="T4" fmla="*/ 98 w 106"/>
                    <a:gd name="T5" fmla="*/ 7 h 18"/>
                    <a:gd name="T6" fmla="*/ 105 w 106"/>
                    <a:gd name="T7" fmla="*/ 17 h 18"/>
                    <a:gd name="T8" fmla="*/ 69 w 106"/>
                    <a:gd name="T9" fmla="*/ 11 h 18"/>
                    <a:gd name="T10" fmla="*/ 59 w 106"/>
                    <a:gd name="T11" fmla="*/ 17 h 18"/>
                    <a:gd name="T12" fmla="*/ 7 w 106"/>
                    <a:gd name="T13" fmla="*/ 17 h 18"/>
                    <a:gd name="T14" fmla="*/ 0 w 106"/>
                    <a:gd name="T15" fmla="*/ 8 h 18"/>
                    <a:gd name="T16" fmla="*/ 0 w 106"/>
                    <a:gd name="T17" fmla="*/ 8 h 18"/>
                    <a:gd name="T18" fmla="*/ 9 w 106"/>
                    <a:gd name="T19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6" h="18">
                      <a:moveTo>
                        <a:pt x="9" y="0"/>
                      </a:moveTo>
                      <a:cubicBezTo>
                        <a:pt x="18" y="0"/>
                        <a:pt x="61" y="0"/>
                        <a:pt x="61" y="0"/>
                      </a:cubicBezTo>
                      <a:cubicBezTo>
                        <a:pt x="98" y="7"/>
                        <a:pt x="98" y="7"/>
                        <a:pt x="98" y="7"/>
                      </a:cubicBezTo>
                      <a:cubicBezTo>
                        <a:pt x="103" y="8"/>
                        <a:pt x="106" y="12"/>
                        <a:pt x="105" y="17"/>
                      </a:cubicBezTo>
                      <a:cubicBezTo>
                        <a:pt x="69" y="11"/>
                        <a:pt x="69" y="11"/>
                        <a:pt x="69" y="11"/>
                      </a:cubicBezTo>
                      <a:cubicBezTo>
                        <a:pt x="68" y="15"/>
                        <a:pt x="63" y="18"/>
                        <a:pt x="59" y="17"/>
                      </a:cubicBezTo>
                      <a:cubicBezTo>
                        <a:pt x="59" y="17"/>
                        <a:pt x="13" y="17"/>
                        <a:pt x="7" y="17"/>
                      </a:cubicBezTo>
                      <a:cubicBezTo>
                        <a:pt x="3" y="17"/>
                        <a:pt x="0" y="13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8"/>
                        <a:pt x="0" y="0"/>
                        <a:pt x="9" y="0"/>
                      </a:cubicBezTo>
                      <a:close/>
                    </a:path>
                  </a:pathLst>
                </a:custGeom>
                <a:solidFill>
                  <a:srgbClr val="BCC7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7" name="Freeform 27"/>
                <p:cNvSpPr>
                  <a:spLocks/>
                </p:cNvSpPr>
                <p:nvPr/>
              </p:nvSpPr>
              <p:spPr bwMode="auto">
                <a:xfrm>
                  <a:off x="9082624" y="5217066"/>
                  <a:ext cx="390459" cy="148747"/>
                </a:xfrm>
                <a:custGeom>
                  <a:avLst/>
                  <a:gdLst>
                    <a:gd name="T0" fmla="*/ 0 w 53"/>
                    <a:gd name="T1" fmla="*/ 10 h 20"/>
                    <a:gd name="T2" fmla="*/ 10 w 53"/>
                    <a:gd name="T3" fmla="*/ 2 h 20"/>
                    <a:gd name="T4" fmla="*/ 46 w 53"/>
                    <a:gd name="T5" fmla="*/ 9 h 20"/>
                    <a:gd name="T6" fmla="*/ 51 w 53"/>
                    <a:gd name="T7" fmla="*/ 13 h 20"/>
                    <a:gd name="T8" fmla="*/ 53 w 53"/>
                    <a:gd name="T9" fmla="*/ 19 h 20"/>
                    <a:gd name="T10" fmla="*/ 17 w 53"/>
                    <a:gd name="T11" fmla="*/ 13 h 20"/>
                    <a:gd name="T12" fmla="*/ 7 w 53"/>
                    <a:gd name="T13" fmla="*/ 19 h 20"/>
                    <a:gd name="T14" fmla="*/ 0 w 53"/>
                    <a:gd name="T15" fmla="*/ 1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3" h="20">
                      <a:moveTo>
                        <a:pt x="0" y="10"/>
                      </a:moveTo>
                      <a:cubicBezTo>
                        <a:pt x="0" y="10"/>
                        <a:pt x="0" y="0"/>
                        <a:pt x="10" y="2"/>
                      </a:cubicBezTo>
                      <a:cubicBezTo>
                        <a:pt x="16" y="3"/>
                        <a:pt x="35" y="7"/>
                        <a:pt x="46" y="9"/>
                      </a:cubicBezTo>
                      <a:cubicBezTo>
                        <a:pt x="48" y="9"/>
                        <a:pt x="50" y="11"/>
                        <a:pt x="51" y="13"/>
                      </a:cubicBezTo>
                      <a:cubicBezTo>
                        <a:pt x="53" y="15"/>
                        <a:pt x="53" y="17"/>
                        <a:pt x="53" y="19"/>
                      </a:cubicBezTo>
                      <a:cubicBezTo>
                        <a:pt x="17" y="13"/>
                        <a:pt x="17" y="13"/>
                        <a:pt x="17" y="13"/>
                      </a:cubicBezTo>
                      <a:cubicBezTo>
                        <a:pt x="16" y="17"/>
                        <a:pt x="11" y="20"/>
                        <a:pt x="7" y="19"/>
                      </a:cubicBezTo>
                      <a:cubicBezTo>
                        <a:pt x="3" y="19"/>
                        <a:pt x="0" y="15"/>
                        <a:pt x="0" y="10"/>
                      </a:cubicBezTo>
                      <a:close/>
                    </a:path>
                  </a:pathLst>
                </a:custGeom>
                <a:solidFill>
                  <a:srgbClr val="99AD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8" name="Oval 28"/>
                <p:cNvSpPr>
                  <a:spLocks noChangeArrowheads="1"/>
                </p:cNvSpPr>
                <p:nvPr/>
              </p:nvSpPr>
              <p:spPr bwMode="auto">
                <a:xfrm>
                  <a:off x="9103873" y="5254252"/>
                  <a:ext cx="82341" cy="87655"/>
                </a:xfrm>
                <a:prstGeom prst="ellipse">
                  <a:avLst/>
                </a:prstGeom>
                <a:solidFill>
                  <a:srgbClr val="BCC7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9" name="Freeform 29"/>
                <p:cNvSpPr>
                  <a:spLocks/>
                </p:cNvSpPr>
                <p:nvPr/>
              </p:nvSpPr>
              <p:spPr bwMode="auto">
                <a:xfrm>
                  <a:off x="8801067" y="4452083"/>
                  <a:ext cx="244370" cy="913730"/>
                </a:xfrm>
                <a:custGeom>
                  <a:avLst/>
                  <a:gdLst>
                    <a:gd name="T0" fmla="*/ 12 w 33"/>
                    <a:gd name="T1" fmla="*/ 1 h 124"/>
                    <a:gd name="T2" fmla="*/ 20 w 33"/>
                    <a:gd name="T3" fmla="*/ 11 h 124"/>
                    <a:gd name="T4" fmla="*/ 31 w 33"/>
                    <a:gd name="T5" fmla="*/ 111 h 124"/>
                    <a:gd name="T6" fmla="*/ 24 w 33"/>
                    <a:gd name="T7" fmla="*/ 123 h 124"/>
                    <a:gd name="T8" fmla="*/ 14 w 33"/>
                    <a:gd name="T9" fmla="*/ 123 h 124"/>
                    <a:gd name="T10" fmla="*/ 0 w 33"/>
                    <a:gd name="T11" fmla="*/ 0 h 124"/>
                    <a:gd name="T12" fmla="*/ 12 w 33"/>
                    <a:gd name="T13" fmla="*/ 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3" h="124">
                      <a:moveTo>
                        <a:pt x="12" y="1"/>
                      </a:moveTo>
                      <a:cubicBezTo>
                        <a:pt x="16" y="1"/>
                        <a:pt x="20" y="4"/>
                        <a:pt x="20" y="11"/>
                      </a:cubicBezTo>
                      <a:cubicBezTo>
                        <a:pt x="31" y="111"/>
                        <a:pt x="31" y="111"/>
                        <a:pt x="31" y="111"/>
                      </a:cubicBezTo>
                      <a:cubicBezTo>
                        <a:pt x="33" y="119"/>
                        <a:pt x="29" y="124"/>
                        <a:pt x="24" y="123"/>
                      </a:cubicBezTo>
                      <a:cubicBezTo>
                        <a:pt x="14" y="123"/>
                        <a:pt x="14" y="123"/>
                        <a:pt x="14" y="123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12" y="1"/>
                      </a:lnTo>
                      <a:close/>
                    </a:path>
                  </a:pathLst>
                </a:custGeom>
                <a:solidFill>
                  <a:srgbClr val="99AD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0" name="Freeform 30"/>
                <p:cNvSpPr>
                  <a:spLocks/>
                </p:cNvSpPr>
                <p:nvPr/>
              </p:nvSpPr>
              <p:spPr bwMode="auto">
                <a:xfrm>
                  <a:off x="7820934" y="4452083"/>
                  <a:ext cx="1142162" cy="905762"/>
                </a:xfrm>
                <a:custGeom>
                  <a:avLst/>
                  <a:gdLst>
                    <a:gd name="T0" fmla="*/ 9 w 155"/>
                    <a:gd name="T1" fmla="*/ 0 h 123"/>
                    <a:gd name="T2" fmla="*/ 132 w 155"/>
                    <a:gd name="T3" fmla="*/ 0 h 123"/>
                    <a:gd name="T4" fmla="*/ 142 w 155"/>
                    <a:gd name="T5" fmla="*/ 9 h 123"/>
                    <a:gd name="T6" fmla="*/ 154 w 155"/>
                    <a:gd name="T7" fmla="*/ 112 h 123"/>
                    <a:gd name="T8" fmla="*/ 144 w 155"/>
                    <a:gd name="T9" fmla="*/ 123 h 123"/>
                    <a:gd name="T10" fmla="*/ 21 w 155"/>
                    <a:gd name="T11" fmla="*/ 123 h 123"/>
                    <a:gd name="T12" fmla="*/ 13 w 155"/>
                    <a:gd name="T13" fmla="*/ 116 h 123"/>
                    <a:gd name="T14" fmla="*/ 1 w 155"/>
                    <a:gd name="T15" fmla="*/ 10 h 123"/>
                    <a:gd name="T16" fmla="*/ 9 w 155"/>
                    <a:gd name="T17" fmla="*/ 0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5" h="123">
                      <a:moveTo>
                        <a:pt x="9" y="0"/>
                      </a:moveTo>
                      <a:cubicBezTo>
                        <a:pt x="132" y="0"/>
                        <a:pt x="132" y="0"/>
                        <a:pt x="132" y="0"/>
                      </a:cubicBezTo>
                      <a:cubicBezTo>
                        <a:pt x="137" y="0"/>
                        <a:pt x="142" y="4"/>
                        <a:pt x="142" y="9"/>
                      </a:cubicBezTo>
                      <a:cubicBezTo>
                        <a:pt x="154" y="112"/>
                        <a:pt x="154" y="112"/>
                        <a:pt x="154" y="112"/>
                      </a:cubicBezTo>
                      <a:cubicBezTo>
                        <a:pt x="155" y="118"/>
                        <a:pt x="150" y="123"/>
                        <a:pt x="144" y="123"/>
                      </a:cubicBezTo>
                      <a:cubicBezTo>
                        <a:pt x="21" y="123"/>
                        <a:pt x="21" y="123"/>
                        <a:pt x="21" y="123"/>
                      </a:cubicBezTo>
                      <a:cubicBezTo>
                        <a:pt x="17" y="123"/>
                        <a:pt x="13" y="120"/>
                        <a:pt x="13" y="116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0" y="5"/>
                        <a:pt x="4" y="0"/>
                        <a:pt x="9" y="0"/>
                      </a:cubicBezTo>
                      <a:close/>
                    </a:path>
                  </a:pathLst>
                </a:custGeom>
                <a:solidFill>
                  <a:srgbClr val="BCC7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1" name="Freeform 31"/>
                <p:cNvSpPr>
                  <a:spLocks/>
                </p:cNvSpPr>
                <p:nvPr/>
              </p:nvSpPr>
              <p:spPr bwMode="auto">
                <a:xfrm>
                  <a:off x="8174206" y="4871761"/>
                  <a:ext cx="435615" cy="74373"/>
                </a:xfrm>
                <a:custGeom>
                  <a:avLst/>
                  <a:gdLst>
                    <a:gd name="T0" fmla="*/ 59 w 59"/>
                    <a:gd name="T1" fmla="*/ 5 h 10"/>
                    <a:gd name="T2" fmla="*/ 54 w 59"/>
                    <a:gd name="T3" fmla="*/ 10 h 10"/>
                    <a:gd name="T4" fmla="*/ 5 w 59"/>
                    <a:gd name="T5" fmla="*/ 10 h 10"/>
                    <a:gd name="T6" fmla="*/ 0 w 59"/>
                    <a:gd name="T7" fmla="*/ 5 h 10"/>
                    <a:gd name="T8" fmla="*/ 0 w 59"/>
                    <a:gd name="T9" fmla="*/ 5 h 10"/>
                    <a:gd name="T10" fmla="*/ 5 w 59"/>
                    <a:gd name="T11" fmla="*/ 0 h 10"/>
                    <a:gd name="T12" fmla="*/ 54 w 59"/>
                    <a:gd name="T13" fmla="*/ 0 h 10"/>
                    <a:gd name="T14" fmla="*/ 59 w 59"/>
                    <a:gd name="T15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9" h="10">
                      <a:moveTo>
                        <a:pt x="59" y="5"/>
                      </a:moveTo>
                      <a:cubicBezTo>
                        <a:pt x="59" y="8"/>
                        <a:pt x="56" y="10"/>
                        <a:pt x="54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3" y="10"/>
                        <a:pt x="0" y="8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2"/>
                        <a:pt x="3" y="0"/>
                        <a:pt x="5" y="0"/>
                      </a:cubicBezTo>
                      <a:cubicBezTo>
                        <a:pt x="54" y="0"/>
                        <a:pt x="54" y="0"/>
                        <a:pt x="54" y="0"/>
                      </a:cubicBezTo>
                      <a:cubicBezTo>
                        <a:pt x="56" y="0"/>
                        <a:pt x="59" y="2"/>
                        <a:pt x="59" y="5"/>
                      </a:cubicBezTo>
                      <a:close/>
                    </a:path>
                  </a:pathLst>
                </a:custGeom>
                <a:solidFill>
                  <a:srgbClr val="99AD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sp>
        <p:nvSpPr>
          <p:cNvPr id="114" name="TextBox 113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18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870" y="6028971"/>
            <a:ext cx="1138164" cy="36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96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233" y="2084187"/>
            <a:ext cx="5128142" cy="1793090"/>
          </a:xfrm>
          <a:noFill/>
        </p:spPr>
        <p:txBody>
          <a:bodyPr lIns="146304" tIns="91440" rIns="146304" bIns="91440" anchor="t" anchorCtr="0"/>
          <a:lstStyle>
            <a:lvl1pPr>
              <a:defRPr sz="5292" spc="-98" baseline="0">
                <a:gradFill>
                  <a:gsLst>
                    <a:gs pos="7186">
                      <a:schemeClr val="bg1"/>
                    </a:gs>
                    <a:gs pos="28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33" y="3878574"/>
            <a:ext cx="514681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982">
                      <a:schemeClr val="bg1"/>
                    </a:gs>
                    <a:gs pos="2300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5542074" y="1228091"/>
            <a:ext cx="5123848" cy="5176965"/>
            <a:chOff x="5654676" y="1252538"/>
            <a:chExt cx="5227954" cy="5280025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5654676" y="1252538"/>
              <a:ext cx="5024436" cy="4213226"/>
              <a:chOff x="5654676" y="1252538"/>
              <a:chExt cx="5024436" cy="4213226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9685338" y="2705101"/>
                <a:ext cx="993774" cy="1214438"/>
                <a:chOff x="9685338" y="2705101"/>
                <a:chExt cx="993774" cy="1214438"/>
              </a:xfrm>
            </p:grpSpPr>
            <p:sp>
              <p:nvSpPr>
                <p:cNvPr id="41" name="Rectangle 98"/>
                <p:cNvSpPr>
                  <a:spLocks noChangeArrowheads="1"/>
                </p:cNvSpPr>
                <p:nvPr/>
              </p:nvSpPr>
              <p:spPr bwMode="auto">
                <a:xfrm>
                  <a:off x="10015538" y="2705101"/>
                  <a:ext cx="331787" cy="40481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42" name="Freeform 99"/>
                <p:cNvSpPr>
                  <a:spLocks noEditPoints="1"/>
                </p:cNvSpPr>
                <p:nvPr/>
              </p:nvSpPr>
              <p:spPr bwMode="auto">
                <a:xfrm>
                  <a:off x="10090150" y="2779713"/>
                  <a:ext cx="165100" cy="238125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7 h 13"/>
                    <a:gd name="T4" fmla="*/ 5 w 9"/>
                    <a:gd name="T5" fmla="*/ 13 h 13"/>
                    <a:gd name="T6" fmla="*/ 9 w 9"/>
                    <a:gd name="T7" fmla="*/ 7 h 13"/>
                    <a:gd name="T8" fmla="*/ 5 w 9"/>
                    <a:gd name="T9" fmla="*/ 0 h 13"/>
                    <a:gd name="T10" fmla="*/ 5 w 9"/>
                    <a:gd name="T11" fmla="*/ 2 h 13"/>
                    <a:gd name="T12" fmla="*/ 7 w 9"/>
                    <a:gd name="T13" fmla="*/ 7 h 13"/>
                    <a:gd name="T14" fmla="*/ 5 w 9"/>
                    <a:gd name="T15" fmla="*/ 11 h 13"/>
                    <a:gd name="T16" fmla="*/ 3 w 9"/>
                    <a:gd name="T17" fmla="*/ 7 h 13"/>
                    <a:gd name="T18" fmla="*/ 5 w 9"/>
                    <a:gd name="T19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2"/>
                        <a:pt x="0" y="7"/>
                      </a:cubicBezTo>
                      <a:cubicBezTo>
                        <a:pt x="0" y="11"/>
                        <a:pt x="2" y="13"/>
                        <a:pt x="5" y="13"/>
                      </a:cubicBezTo>
                      <a:cubicBezTo>
                        <a:pt x="8" y="13"/>
                        <a:pt x="9" y="11"/>
                        <a:pt x="9" y="7"/>
                      </a:cubicBezTo>
                      <a:cubicBezTo>
                        <a:pt x="9" y="2"/>
                        <a:pt x="8" y="0"/>
                        <a:pt x="5" y="0"/>
                      </a:cubicBezTo>
                      <a:close/>
                      <a:moveTo>
                        <a:pt x="5" y="2"/>
                      </a:moveTo>
                      <a:cubicBezTo>
                        <a:pt x="6" y="2"/>
                        <a:pt x="7" y="3"/>
                        <a:pt x="7" y="7"/>
                      </a:cubicBezTo>
                      <a:cubicBezTo>
                        <a:pt x="7" y="10"/>
                        <a:pt x="6" y="11"/>
                        <a:pt x="5" y="11"/>
                      </a:cubicBezTo>
                      <a:cubicBezTo>
                        <a:pt x="3" y="11"/>
                        <a:pt x="3" y="10"/>
                        <a:pt x="3" y="7"/>
                      </a:cubicBezTo>
                      <a:cubicBezTo>
                        <a:pt x="3" y="3"/>
                        <a:pt x="3" y="2"/>
                        <a:pt x="5" y="2"/>
                      </a:cubicBez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43" name="Rectangle 100"/>
                <p:cNvSpPr>
                  <a:spLocks noChangeArrowheads="1"/>
                </p:cNvSpPr>
                <p:nvPr/>
              </p:nvSpPr>
              <p:spPr bwMode="auto">
                <a:xfrm>
                  <a:off x="9685338" y="3109913"/>
                  <a:ext cx="330200" cy="4048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44" name="Freeform 101"/>
                <p:cNvSpPr>
                  <a:spLocks/>
                </p:cNvSpPr>
                <p:nvPr/>
              </p:nvSpPr>
              <p:spPr bwMode="auto">
                <a:xfrm>
                  <a:off x="9777413" y="3184526"/>
                  <a:ext cx="109537" cy="238125"/>
                </a:xfrm>
                <a:custGeom>
                  <a:avLst/>
                  <a:gdLst>
                    <a:gd name="T0" fmla="*/ 69 w 69"/>
                    <a:gd name="T1" fmla="*/ 150 h 150"/>
                    <a:gd name="T2" fmla="*/ 69 w 69"/>
                    <a:gd name="T3" fmla="*/ 0 h 150"/>
                    <a:gd name="T4" fmla="*/ 46 w 69"/>
                    <a:gd name="T5" fmla="*/ 0 h 150"/>
                    <a:gd name="T6" fmla="*/ 0 w 69"/>
                    <a:gd name="T7" fmla="*/ 34 h 150"/>
                    <a:gd name="T8" fmla="*/ 11 w 69"/>
                    <a:gd name="T9" fmla="*/ 58 h 150"/>
                    <a:gd name="T10" fmla="*/ 46 w 69"/>
                    <a:gd name="T11" fmla="*/ 34 h 150"/>
                    <a:gd name="T12" fmla="*/ 46 w 69"/>
                    <a:gd name="T13" fmla="*/ 150 h 150"/>
                    <a:gd name="T14" fmla="*/ 69 w 69"/>
                    <a:gd name="T15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150">
                      <a:moveTo>
                        <a:pt x="69" y="150"/>
                      </a:moveTo>
                      <a:lnTo>
                        <a:pt x="69" y="0"/>
                      </a:lnTo>
                      <a:lnTo>
                        <a:pt x="46" y="0"/>
                      </a:lnTo>
                      <a:lnTo>
                        <a:pt x="0" y="34"/>
                      </a:lnTo>
                      <a:lnTo>
                        <a:pt x="11" y="58"/>
                      </a:lnTo>
                      <a:lnTo>
                        <a:pt x="46" y="34"/>
                      </a:lnTo>
                      <a:lnTo>
                        <a:pt x="46" y="150"/>
                      </a:lnTo>
                      <a:lnTo>
                        <a:pt x="69" y="15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45" name="Rectangle 102"/>
                <p:cNvSpPr>
                  <a:spLocks noChangeArrowheads="1"/>
                </p:cNvSpPr>
                <p:nvPr/>
              </p:nvSpPr>
              <p:spPr bwMode="auto">
                <a:xfrm>
                  <a:off x="10347325" y="3109913"/>
                  <a:ext cx="331787" cy="404813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46" name="Freeform 103"/>
                <p:cNvSpPr>
                  <a:spLocks/>
                </p:cNvSpPr>
                <p:nvPr/>
              </p:nvSpPr>
              <p:spPr bwMode="auto">
                <a:xfrm>
                  <a:off x="10439400" y="3184526"/>
                  <a:ext cx="111125" cy="238125"/>
                </a:xfrm>
                <a:custGeom>
                  <a:avLst/>
                  <a:gdLst>
                    <a:gd name="T0" fmla="*/ 70 w 70"/>
                    <a:gd name="T1" fmla="*/ 150 h 150"/>
                    <a:gd name="T2" fmla="*/ 70 w 70"/>
                    <a:gd name="T3" fmla="*/ 0 h 150"/>
                    <a:gd name="T4" fmla="*/ 46 w 70"/>
                    <a:gd name="T5" fmla="*/ 0 h 150"/>
                    <a:gd name="T6" fmla="*/ 0 w 70"/>
                    <a:gd name="T7" fmla="*/ 34 h 150"/>
                    <a:gd name="T8" fmla="*/ 12 w 70"/>
                    <a:gd name="T9" fmla="*/ 58 h 150"/>
                    <a:gd name="T10" fmla="*/ 46 w 70"/>
                    <a:gd name="T11" fmla="*/ 34 h 150"/>
                    <a:gd name="T12" fmla="*/ 46 w 70"/>
                    <a:gd name="T13" fmla="*/ 150 h 150"/>
                    <a:gd name="T14" fmla="*/ 70 w 70"/>
                    <a:gd name="T15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0" h="150">
                      <a:moveTo>
                        <a:pt x="70" y="150"/>
                      </a:moveTo>
                      <a:lnTo>
                        <a:pt x="70" y="0"/>
                      </a:lnTo>
                      <a:lnTo>
                        <a:pt x="46" y="0"/>
                      </a:lnTo>
                      <a:lnTo>
                        <a:pt x="0" y="34"/>
                      </a:lnTo>
                      <a:lnTo>
                        <a:pt x="12" y="58"/>
                      </a:lnTo>
                      <a:lnTo>
                        <a:pt x="46" y="34"/>
                      </a:lnTo>
                      <a:lnTo>
                        <a:pt x="46" y="150"/>
                      </a:lnTo>
                      <a:lnTo>
                        <a:pt x="70" y="15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47" name="Rectangle 104"/>
                <p:cNvSpPr>
                  <a:spLocks noChangeArrowheads="1"/>
                </p:cNvSpPr>
                <p:nvPr/>
              </p:nvSpPr>
              <p:spPr bwMode="auto">
                <a:xfrm>
                  <a:off x="10347325" y="3514726"/>
                  <a:ext cx="331787" cy="40481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48" name="Freeform 105"/>
                <p:cNvSpPr>
                  <a:spLocks noEditPoints="1"/>
                </p:cNvSpPr>
                <p:nvPr/>
              </p:nvSpPr>
              <p:spPr bwMode="auto">
                <a:xfrm>
                  <a:off x="10420350" y="3589338"/>
                  <a:ext cx="166687" cy="238125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7 h 13"/>
                    <a:gd name="T4" fmla="*/ 5 w 9"/>
                    <a:gd name="T5" fmla="*/ 13 h 13"/>
                    <a:gd name="T6" fmla="*/ 9 w 9"/>
                    <a:gd name="T7" fmla="*/ 7 h 13"/>
                    <a:gd name="T8" fmla="*/ 5 w 9"/>
                    <a:gd name="T9" fmla="*/ 0 h 13"/>
                    <a:gd name="T10" fmla="*/ 5 w 9"/>
                    <a:gd name="T11" fmla="*/ 2 h 13"/>
                    <a:gd name="T12" fmla="*/ 7 w 9"/>
                    <a:gd name="T13" fmla="*/ 7 h 13"/>
                    <a:gd name="T14" fmla="*/ 5 w 9"/>
                    <a:gd name="T15" fmla="*/ 12 h 13"/>
                    <a:gd name="T16" fmla="*/ 3 w 9"/>
                    <a:gd name="T17" fmla="*/ 7 h 13"/>
                    <a:gd name="T18" fmla="*/ 5 w 9"/>
                    <a:gd name="T19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3"/>
                        <a:pt x="0" y="7"/>
                      </a:cubicBezTo>
                      <a:cubicBezTo>
                        <a:pt x="0" y="11"/>
                        <a:pt x="2" y="13"/>
                        <a:pt x="5" y="13"/>
                      </a:cubicBezTo>
                      <a:cubicBezTo>
                        <a:pt x="8" y="13"/>
                        <a:pt x="9" y="11"/>
                        <a:pt x="9" y="7"/>
                      </a:cubicBezTo>
                      <a:cubicBezTo>
                        <a:pt x="9" y="3"/>
                        <a:pt x="8" y="0"/>
                        <a:pt x="5" y="0"/>
                      </a:cubicBezTo>
                      <a:close/>
                      <a:moveTo>
                        <a:pt x="5" y="2"/>
                      </a:moveTo>
                      <a:cubicBezTo>
                        <a:pt x="6" y="2"/>
                        <a:pt x="7" y="3"/>
                        <a:pt x="7" y="7"/>
                      </a:cubicBezTo>
                      <a:cubicBezTo>
                        <a:pt x="7" y="10"/>
                        <a:pt x="6" y="12"/>
                        <a:pt x="5" y="12"/>
                      </a:cubicBezTo>
                      <a:cubicBezTo>
                        <a:pt x="4" y="12"/>
                        <a:pt x="3" y="10"/>
                        <a:pt x="3" y="7"/>
                      </a:cubicBezTo>
                      <a:cubicBezTo>
                        <a:pt x="3" y="3"/>
                        <a:pt x="4" y="2"/>
                        <a:pt x="5" y="2"/>
                      </a:cubicBez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6997700" y="1252538"/>
                <a:ext cx="2908300" cy="1195388"/>
                <a:chOff x="6997700" y="1252538"/>
                <a:chExt cx="2908300" cy="1195388"/>
              </a:xfrm>
            </p:grpSpPr>
            <p:sp>
              <p:nvSpPr>
                <p:cNvPr id="25" name="Rectangle 86"/>
                <p:cNvSpPr>
                  <a:spLocks noChangeArrowheads="1"/>
                </p:cNvSpPr>
                <p:nvPr/>
              </p:nvSpPr>
              <p:spPr bwMode="auto">
                <a:xfrm>
                  <a:off x="8580438" y="1252538"/>
                  <a:ext cx="331787" cy="404813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26" name="Freeform 87"/>
                <p:cNvSpPr>
                  <a:spLocks/>
                </p:cNvSpPr>
                <p:nvPr/>
              </p:nvSpPr>
              <p:spPr bwMode="auto">
                <a:xfrm>
                  <a:off x="8672513" y="1325563"/>
                  <a:ext cx="111125" cy="239713"/>
                </a:xfrm>
                <a:custGeom>
                  <a:avLst/>
                  <a:gdLst>
                    <a:gd name="T0" fmla="*/ 70 w 70"/>
                    <a:gd name="T1" fmla="*/ 151 h 151"/>
                    <a:gd name="T2" fmla="*/ 70 w 70"/>
                    <a:gd name="T3" fmla="*/ 0 h 151"/>
                    <a:gd name="T4" fmla="*/ 46 w 70"/>
                    <a:gd name="T5" fmla="*/ 0 h 151"/>
                    <a:gd name="T6" fmla="*/ 0 w 70"/>
                    <a:gd name="T7" fmla="*/ 35 h 151"/>
                    <a:gd name="T8" fmla="*/ 12 w 70"/>
                    <a:gd name="T9" fmla="*/ 58 h 151"/>
                    <a:gd name="T10" fmla="*/ 46 w 70"/>
                    <a:gd name="T11" fmla="*/ 35 h 151"/>
                    <a:gd name="T12" fmla="*/ 46 w 70"/>
                    <a:gd name="T13" fmla="*/ 151 h 151"/>
                    <a:gd name="T14" fmla="*/ 70 w 70"/>
                    <a:gd name="T15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0" h="151">
                      <a:moveTo>
                        <a:pt x="70" y="151"/>
                      </a:moveTo>
                      <a:lnTo>
                        <a:pt x="70" y="0"/>
                      </a:lnTo>
                      <a:lnTo>
                        <a:pt x="46" y="0"/>
                      </a:lnTo>
                      <a:lnTo>
                        <a:pt x="0" y="35"/>
                      </a:lnTo>
                      <a:lnTo>
                        <a:pt x="12" y="58"/>
                      </a:lnTo>
                      <a:lnTo>
                        <a:pt x="46" y="35"/>
                      </a:lnTo>
                      <a:lnTo>
                        <a:pt x="46" y="151"/>
                      </a:lnTo>
                      <a:lnTo>
                        <a:pt x="70" y="15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27" name="Rectangle 88"/>
                <p:cNvSpPr>
                  <a:spLocks noChangeArrowheads="1"/>
                </p:cNvSpPr>
                <p:nvPr/>
              </p:nvSpPr>
              <p:spPr bwMode="auto">
                <a:xfrm>
                  <a:off x="8912225" y="1252538"/>
                  <a:ext cx="330200" cy="40481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28" name="Freeform 89"/>
                <p:cNvSpPr>
                  <a:spLocks noEditPoints="1"/>
                </p:cNvSpPr>
                <p:nvPr/>
              </p:nvSpPr>
              <p:spPr bwMode="auto">
                <a:xfrm>
                  <a:off x="8985250" y="1325563"/>
                  <a:ext cx="166687" cy="239713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7 h 13"/>
                    <a:gd name="T4" fmla="*/ 5 w 9"/>
                    <a:gd name="T5" fmla="*/ 13 h 13"/>
                    <a:gd name="T6" fmla="*/ 9 w 9"/>
                    <a:gd name="T7" fmla="*/ 7 h 13"/>
                    <a:gd name="T8" fmla="*/ 5 w 9"/>
                    <a:gd name="T9" fmla="*/ 0 h 13"/>
                    <a:gd name="T10" fmla="*/ 5 w 9"/>
                    <a:gd name="T11" fmla="*/ 2 h 13"/>
                    <a:gd name="T12" fmla="*/ 7 w 9"/>
                    <a:gd name="T13" fmla="*/ 7 h 13"/>
                    <a:gd name="T14" fmla="*/ 5 w 9"/>
                    <a:gd name="T15" fmla="*/ 11 h 13"/>
                    <a:gd name="T16" fmla="*/ 3 w 9"/>
                    <a:gd name="T17" fmla="*/ 7 h 13"/>
                    <a:gd name="T18" fmla="*/ 5 w 9"/>
                    <a:gd name="T19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3"/>
                        <a:pt x="0" y="7"/>
                      </a:cubicBezTo>
                      <a:cubicBezTo>
                        <a:pt x="0" y="11"/>
                        <a:pt x="2" y="13"/>
                        <a:pt x="5" y="13"/>
                      </a:cubicBezTo>
                      <a:cubicBezTo>
                        <a:pt x="8" y="13"/>
                        <a:pt x="9" y="11"/>
                        <a:pt x="9" y="7"/>
                      </a:cubicBezTo>
                      <a:cubicBezTo>
                        <a:pt x="9" y="3"/>
                        <a:pt x="8" y="0"/>
                        <a:pt x="5" y="0"/>
                      </a:cubicBezTo>
                      <a:close/>
                      <a:moveTo>
                        <a:pt x="5" y="2"/>
                      </a:moveTo>
                      <a:cubicBezTo>
                        <a:pt x="6" y="2"/>
                        <a:pt x="7" y="3"/>
                        <a:pt x="7" y="7"/>
                      </a:cubicBezTo>
                      <a:cubicBezTo>
                        <a:pt x="7" y="10"/>
                        <a:pt x="6" y="11"/>
                        <a:pt x="5" y="11"/>
                      </a:cubicBezTo>
                      <a:cubicBezTo>
                        <a:pt x="3" y="11"/>
                        <a:pt x="3" y="10"/>
                        <a:pt x="3" y="7"/>
                      </a:cubicBezTo>
                      <a:cubicBezTo>
                        <a:pt x="3" y="3"/>
                        <a:pt x="3" y="2"/>
                        <a:pt x="5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29" name="Rectangle 90"/>
                <p:cNvSpPr>
                  <a:spLocks noChangeArrowheads="1"/>
                </p:cNvSpPr>
                <p:nvPr/>
              </p:nvSpPr>
              <p:spPr bwMode="auto">
                <a:xfrm>
                  <a:off x="9242425" y="1657351"/>
                  <a:ext cx="331787" cy="385763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30" name="Freeform 91"/>
                <p:cNvSpPr>
                  <a:spLocks/>
                </p:cNvSpPr>
                <p:nvPr/>
              </p:nvSpPr>
              <p:spPr bwMode="auto">
                <a:xfrm>
                  <a:off x="9334500" y="1730376"/>
                  <a:ext cx="111125" cy="239713"/>
                </a:xfrm>
                <a:custGeom>
                  <a:avLst/>
                  <a:gdLst>
                    <a:gd name="T0" fmla="*/ 70 w 70"/>
                    <a:gd name="T1" fmla="*/ 151 h 151"/>
                    <a:gd name="T2" fmla="*/ 70 w 70"/>
                    <a:gd name="T3" fmla="*/ 0 h 151"/>
                    <a:gd name="T4" fmla="*/ 47 w 70"/>
                    <a:gd name="T5" fmla="*/ 0 h 151"/>
                    <a:gd name="T6" fmla="*/ 0 w 70"/>
                    <a:gd name="T7" fmla="*/ 35 h 151"/>
                    <a:gd name="T8" fmla="*/ 12 w 70"/>
                    <a:gd name="T9" fmla="*/ 46 h 151"/>
                    <a:gd name="T10" fmla="*/ 47 w 70"/>
                    <a:gd name="T11" fmla="*/ 35 h 151"/>
                    <a:gd name="T12" fmla="*/ 47 w 70"/>
                    <a:gd name="T13" fmla="*/ 151 h 151"/>
                    <a:gd name="T14" fmla="*/ 70 w 70"/>
                    <a:gd name="T15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0" h="151">
                      <a:moveTo>
                        <a:pt x="70" y="151"/>
                      </a:moveTo>
                      <a:lnTo>
                        <a:pt x="70" y="0"/>
                      </a:lnTo>
                      <a:lnTo>
                        <a:pt x="47" y="0"/>
                      </a:lnTo>
                      <a:lnTo>
                        <a:pt x="0" y="35"/>
                      </a:lnTo>
                      <a:lnTo>
                        <a:pt x="12" y="46"/>
                      </a:lnTo>
                      <a:lnTo>
                        <a:pt x="47" y="35"/>
                      </a:lnTo>
                      <a:lnTo>
                        <a:pt x="47" y="151"/>
                      </a:lnTo>
                      <a:lnTo>
                        <a:pt x="70" y="15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31" name="Rectangle 92"/>
                <p:cNvSpPr>
                  <a:spLocks noChangeArrowheads="1"/>
                </p:cNvSpPr>
                <p:nvPr/>
              </p:nvSpPr>
              <p:spPr bwMode="auto">
                <a:xfrm>
                  <a:off x="9574213" y="1657351"/>
                  <a:ext cx="331787" cy="3857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32" name="Freeform 93"/>
                <p:cNvSpPr>
                  <a:spLocks noEditPoints="1"/>
                </p:cNvSpPr>
                <p:nvPr/>
              </p:nvSpPr>
              <p:spPr bwMode="auto">
                <a:xfrm>
                  <a:off x="9648825" y="1730376"/>
                  <a:ext cx="165100" cy="239713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6 h 13"/>
                    <a:gd name="T4" fmla="*/ 5 w 9"/>
                    <a:gd name="T5" fmla="*/ 13 h 13"/>
                    <a:gd name="T6" fmla="*/ 9 w 9"/>
                    <a:gd name="T7" fmla="*/ 6 h 13"/>
                    <a:gd name="T8" fmla="*/ 5 w 9"/>
                    <a:gd name="T9" fmla="*/ 0 h 13"/>
                    <a:gd name="T10" fmla="*/ 5 w 9"/>
                    <a:gd name="T11" fmla="*/ 2 h 13"/>
                    <a:gd name="T12" fmla="*/ 7 w 9"/>
                    <a:gd name="T13" fmla="*/ 6 h 13"/>
                    <a:gd name="T14" fmla="*/ 5 w 9"/>
                    <a:gd name="T15" fmla="*/ 11 h 13"/>
                    <a:gd name="T16" fmla="*/ 3 w 9"/>
                    <a:gd name="T17" fmla="*/ 6 h 13"/>
                    <a:gd name="T18" fmla="*/ 5 w 9"/>
                    <a:gd name="T19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2"/>
                        <a:pt x="0" y="6"/>
                      </a:cubicBezTo>
                      <a:cubicBezTo>
                        <a:pt x="0" y="11"/>
                        <a:pt x="2" y="13"/>
                        <a:pt x="5" y="13"/>
                      </a:cubicBezTo>
                      <a:cubicBezTo>
                        <a:pt x="8" y="13"/>
                        <a:pt x="9" y="11"/>
                        <a:pt x="9" y="6"/>
                      </a:cubicBezTo>
                      <a:cubicBezTo>
                        <a:pt x="9" y="2"/>
                        <a:pt x="8" y="0"/>
                        <a:pt x="5" y="0"/>
                      </a:cubicBezTo>
                      <a:close/>
                      <a:moveTo>
                        <a:pt x="5" y="2"/>
                      </a:moveTo>
                      <a:cubicBezTo>
                        <a:pt x="6" y="2"/>
                        <a:pt x="7" y="3"/>
                        <a:pt x="7" y="6"/>
                      </a:cubicBezTo>
                      <a:cubicBezTo>
                        <a:pt x="7" y="10"/>
                        <a:pt x="6" y="11"/>
                        <a:pt x="5" y="11"/>
                      </a:cubicBezTo>
                      <a:cubicBezTo>
                        <a:pt x="3" y="11"/>
                        <a:pt x="3" y="10"/>
                        <a:pt x="3" y="6"/>
                      </a:cubicBezTo>
                      <a:cubicBezTo>
                        <a:pt x="3" y="3"/>
                        <a:pt x="3" y="2"/>
                        <a:pt x="5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33" name="Rectangle 94"/>
                <p:cNvSpPr>
                  <a:spLocks noChangeArrowheads="1"/>
                </p:cNvSpPr>
                <p:nvPr/>
              </p:nvSpPr>
              <p:spPr bwMode="auto">
                <a:xfrm>
                  <a:off x="8912225" y="1657351"/>
                  <a:ext cx="330200" cy="385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34" name="Freeform 95"/>
                <p:cNvSpPr>
                  <a:spLocks/>
                </p:cNvSpPr>
                <p:nvPr/>
              </p:nvSpPr>
              <p:spPr bwMode="auto">
                <a:xfrm>
                  <a:off x="9004300" y="1730376"/>
                  <a:ext cx="109537" cy="239713"/>
                </a:xfrm>
                <a:custGeom>
                  <a:avLst/>
                  <a:gdLst>
                    <a:gd name="T0" fmla="*/ 69 w 69"/>
                    <a:gd name="T1" fmla="*/ 151 h 151"/>
                    <a:gd name="T2" fmla="*/ 69 w 69"/>
                    <a:gd name="T3" fmla="*/ 0 h 151"/>
                    <a:gd name="T4" fmla="*/ 46 w 69"/>
                    <a:gd name="T5" fmla="*/ 0 h 151"/>
                    <a:gd name="T6" fmla="*/ 0 w 69"/>
                    <a:gd name="T7" fmla="*/ 35 h 151"/>
                    <a:gd name="T8" fmla="*/ 11 w 69"/>
                    <a:gd name="T9" fmla="*/ 46 h 151"/>
                    <a:gd name="T10" fmla="*/ 46 w 69"/>
                    <a:gd name="T11" fmla="*/ 35 h 151"/>
                    <a:gd name="T12" fmla="*/ 46 w 69"/>
                    <a:gd name="T13" fmla="*/ 151 h 151"/>
                    <a:gd name="T14" fmla="*/ 69 w 69"/>
                    <a:gd name="T15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151">
                      <a:moveTo>
                        <a:pt x="69" y="151"/>
                      </a:moveTo>
                      <a:lnTo>
                        <a:pt x="69" y="0"/>
                      </a:lnTo>
                      <a:lnTo>
                        <a:pt x="46" y="0"/>
                      </a:lnTo>
                      <a:lnTo>
                        <a:pt x="0" y="35"/>
                      </a:lnTo>
                      <a:lnTo>
                        <a:pt x="11" y="46"/>
                      </a:lnTo>
                      <a:lnTo>
                        <a:pt x="46" y="35"/>
                      </a:lnTo>
                      <a:lnTo>
                        <a:pt x="46" y="151"/>
                      </a:lnTo>
                      <a:lnTo>
                        <a:pt x="69" y="15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35" name="Rectangle 96"/>
                <p:cNvSpPr>
                  <a:spLocks noChangeArrowheads="1"/>
                </p:cNvSpPr>
                <p:nvPr/>
              </p:nvSpPr>
              <p:spPr bwMode="auto">
                <a:xfrm>
                  <a:off x="9242425" y="2062163"/>
                  <a:ext cx="331787" cy="3857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36" name="Freeform 97"/>
                <p:cNvSpPr>
                  <a:spLocks noEditPoints="1"/>
                </p:cNvSpPr>
                <p:nvPr/>
              </p:nvSpPr>
              <p:spPr bwMode="auto">
                <a:xfrm>
                  <a:off x="9317038" y="2135188"/>
                  <a:ext cx="165100" cy="239713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6 h 13"/>
                    <a:gd name="T4" fmla="*/ 5 w 9"/>
                    <a:gd name="T5" fmla="*/ 13 h 13"/>
                    <a:gd name="T6" fmla="*/ 9 w 9"/>
                    <a:gd name="T7" fmla="*/ 6 h 13"/>
                    <a:gd name="T8" fmla="*/ 5 w 9"/>
                    <a:gd name="T9" fmla="*/ 0 h 13"/>
                    <a:gd name="T10" fmla="*/ 5 w 9"/>
                    <a:gd name="T11" fmla="*/ 1 h 13"/>
                    <a:gd name="T12" fmla="*/ 7 w 9"/>
                    <a:gd name="T13" fmla="*/ 6 h 13"/>
                    <a:gd name="T14" fmla="*/ 5 w 9"/>
                    <a:gd name="T15" fmla="*/ 11 h 13"/>
                    <a:gd name="T16" fmla="*/ 3 w 9"/>
                    <a:gd name="T17" fmla="*/ 6 h 13"/>
                    <a:gd name="T18" fmla="*/ 5 w 9"/>
                    <a:gd name="T19" fmla="*/ 1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2"/>
                        <a:pt x="0" y="6"/>
                      </a:cubicBezTo>
                      <a:cubicBezTo>
                        <a:pt x="0" y="10"/>
                        <a:pt x="2" y="13"/>
                        <a:pt x="5" y="13"/>
                      </a:cubicBezTo>
                      <a:cubicBezTo>
                        <a:pt x="8" y="13"/>
                        <a:pt x="9" y="10"/>
                        <a:pt x="9" y="6"/>
                      </a:cubicBezTo>
                      <a:cubicBezTo>
                        <a:pt x="9" y="2"/>
                        <a:pt x="8" y="0"/>
                        <a:pt x="5" y="0"/>
                      </a:cubicBezTo>
                      <a:close/>
                      <a:moveTo>
                        <a:pt x="5" y="1"/>
                      </a:moveTo>
                      <a:cubicBezTo>
                        <a:pt x="6" y="1"/>
                        <a:pt x="7" y="3"/>
                        <a:pt x="7" y="6"/>
                      </a:cubicBezTo>
                      <a:cubicBezTo>
                        <a:pt x="7" y="10"/>
                        <a:pt x="6" y="11"/>
                        <a:pt x="5" y="11"/>
                      </a:cubicBezTo>
                      <a:cubicBezTo>
                        <a:pt x="3" y="11"/>
                        <a:pt x="3" y="10"/>
                        <a:pt x="3" y="6"/>
                      </a:cubicBezTo>
                      <a:cubicBezTo>
                        <a:pt x="3" y="3"/>
                        <a:pt x="3" y="1"/>
                        <a:pt x="5" y="1"/>
                      </a:cubicBez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37" name="Rectangle 106"/>
                <p:cNvSpPr>
                  <a:spLocks noChangeArrowheads="1"/>
                </p:cNvSpPr>
                <p:nvPr/>
              </p:nvSpPr>
              <p:spPr bwMode="auto">
                <a:xfrm>
                  <a:off x="6997700" y="1362076"/>
                  <a:ext cx="331787" cy="40481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38" name="Freeform 107"/>
                <p:cNvSpPr>
                  <a:spLocks noEditPoints="1"/>
                </p:cNvSpPr>
                <p:nvPr/>
              </p:nvSpPr>
              <p:spPr bwMode="auto">
                <a:xfrm>
                  <a:off x="7070725" y="1436688"/>
                  <a:ext cx="166687" cy="238125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7 h 13"/>
                    <a:gd name="T4" fmla="*/ 5 w 9"/>
                    <a:gd name="T5" fmla="*/ 13 h 13"/>
                    <a:gd name="T6" fmla="*/ 9 w 9"/>
                    <a:gd name="T7" fmla="*/ 7 h 13"/>
                    <a:gd name="T8" fmla="*/ 5 w 9"/>
                    <a:gd name="T9" fmla="*/ 0 h 13"/>
                    <a:gd name="T10" fmla="*/ 5 w 9"/>
                    <a:gd name="T11" fmla="*/ 2 h 13"/>
                    <a:gd name="T12" fmla="*/ 7 w 9"/>
                    <a:gd name="T13" fmla="*/ 7 h 13"/>
                    <a:gd name="T14" fmla="*/ 5 w 9"/>
                    <a:gd name="T15" fmla="*/ 12 h 13"/>
                    <a:gd name="T16" fmla="*/ 3 w 9"/>
                    <a:gd name="T17" fmla="*/ 7 h 13"/>
                    <a:gd name="T18" fmla="*/ 5 w 9"/>
                    <a:gd name="T19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3"/>
                        <a:pt x="0" y="7"/>
                      </a:cubicBezTo>
                      <a:cubicBezTo>
                        <a:pt x="0" y="11"/>
                        <a:pt x="2" y="13"/>
                        <a:pt x="5" y="13"/>
                      </a:cubicBezTo>
                      <a:cubicBezTo>
                        <a:pt x="8" y="13"/>
                        <a:pt x="9" y="11"/>
                        <a:pt x="9" y="7"/>
                      </a:cubicBezTo>
                      <a:cubicBezTo>
                        <a:pt x="9" y="3"/>
                        <a:pt x="8" y="0"/>
                        <a:pt x="5" y="0"/>
                      </a:cubicBezTo>
                      <a:close/>
                      <a:moveTo>
                        <a:pt x="5" y="2"/>
                      </a:moveTo>
                      <a:cubicBezTo>
                        <a:pt x="6" y="2"/>
                        <a:pt x="7" y="3"/>
                        <a:pt x="7" y="7"/>
                      </a:cubicBezTo>
                      <a:cubicBezTo>
                        <a:pt x="7" y="10"/>
                        <a:pt x="6" y="12"/>
                        <a:pt x="5" y="12"/>
                      </a:cubicBezTo>
                      <a:cubicBezTo>
                        <a:pt x="3" y="12"/>
                        <a:pt x="3" y="10"/>
                        <a:pt x="3" y="7"/>
                      </a:cubicBezTo>
                      <a:cubicBezTo>
                        <a:pt x="3" y="3"/>
                        <a:pt x="3" y="2"/>
                        <a:pt x="5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39" name="Rectangle 108"/>
                <p:cNvSpPr>
                  <a:spLocks noChangeArrowheads="1"/>
                </p:cNvSpPr>
                <p:nvPr/>
              </p:nvSpPr>
              <p:spPr bwMode="auto">
                <a:xfrm>
                  <a:off x="7346950" y="1362076"/>
                  <a:ext cx="312737" cy="4048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40" name="Freeform 109"/>
                <p:cNvSpPr>
                  <a:spLocks/>
                </p:cNvSpPr>
                <p:nvPr/>
              </p:nvSpPr>
              <p:spPr bwMode="auto">
                <a:xfrm>
                  <a:off x="7421563" y="1454151"/>
                  <a:ext cx="128587" cy="220663"/>
                </a:xfrm>
                <a:custGeom>
                  <a:avLst/>
                  <a:gdLst>
                    <a:gd name="T0" fmla="*/ 81 w 81"/>
                    <a:gd name="T1" fmla="*/ 139 h 139"/>
                    <a:gd name="T2" fmla="*/ 81 w 81"/>
                    <a:gd name="T3" fmla="*/ 0 h 139"/>
                    <a:gd name="T4" fmla="*/ 46 w 81"/>
                    <a:gd name="T5" fmla="*/ 0 h 139"/>
                    <a:gd name="T6" fmla="*/ 0 w 81"/>
                    <a:gd name="T7" fmla="*/ 23 h 139"/>
                    <a:gd name="T8" fmla="*/ 11 w 81"/>
                    <a:gd name="T9" fmla="*/ 47 h 139"/>
                    <a:gd name="T10" fmla="*/ 46 w 81"/>
                    <a:gd name="T11" fmla="*/ 23 h 139"/>
                    <a:gd name="T12" fmla="*/ 46 w 81"/>
                    <a:gd name="T13" fmla="*/ 139 h 139"/>
                    <a:gd name="T14" fmla="*/ 81 w 81"/>
                    <a:gd name="T15" fmla="*/ 139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1" h="139">
                      <a:moveTo>
                        <a:pt x="81" y="139"/>
                      </a:moveTo>
                      <a:lnTo>
                        <a:pt x="81" y="0"/>
                      </a:lnTo>
                      <a:lnTo>
                        <a:pt x="46" y="0"/>
                      </a:lnTo>
                      <a:lnTo>
                        <a:pt x="0" y="23"/>
                      </a:lnTo>
                      <a:lnTo>
                        <a:pt x="11" y="47"/>
                      </a:lnTo>
                      <a:lnTo>
                        <a:pt x="46" y="23"/>
                      </a:lnTo>
                      <a:lnTo>
                        <a:pt x="46" y="139"/>
                      </a:lnTo>
                      <a:lnTo>
                        <a:pt x="81" y="139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5654676" y="2908301"/>
                <a:ext cx="681036" cy="809625"/>
                <a:chOff x="5654676" y="2908301"/>
                <a:chExt cx="681036" cy="809625"/>
              </a:xfrm>
            </p:grpSpPr>
            <p:sp>
              <p:nvSpPr>
                <p:cNvPr id="21" name="Rectangle 110"/>
                <p:cNvSpPr>
                  <a:spLocks noChangeArrowheads="1"/>
                </p:cNvSpPr>
                <p:nvPr/>
              </p:nvSpPr>
              <p:spPr bwMode="auto">
                <a:xfrm>
                  <a:off x="5654676" y="3313113"/>
                  <a:ext cx="330200" cy="40481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22" name="Freeform 111"/>
                <p:cNvSpPr>
                  <a:spLocks/>
                </p:cNvSpPr>
                <p:nvPr/>
              </p:nvSpPr>
              <p:spPr bwMode="auto">
                <a:xfrm>
                  <a:off x="5746750" y="3386138"/>
                  <a:ext cx="109537" cy="239713"/>
                </a:xfrm>
                <a:custGeom>
                  <a:avLst/>
                  <a:gdLst>
                    <a:gd name="T0" fmla="*/ 69 w 69"/>
                    <a:gd name="T1" fmla="*/ 151 h 151"/>
                    <a:gd name="T2" fmla="*/ 69 w 69"/>
                    <a:gd name="T3" fmla="*/ 0 h 151"/>
                    <a:gd name="T4" fmla="*/ 46 w 69"/>
                    <a:gd name="T5" fmla="*/ 0 h 151"/>
                    <a:gd name="T6" fmla="*/ 0 w 69"/>
                    <a:gd name="T7" fmla="*/ 35 h 151"/>
                    <a:gd name="T8" fmla="*/ 11 w 69"/>
                    <a:gd name="T9" fmla="*/ 58 h 151"/>
                    <a:gd name="T10" fmla="*/ 46 w 69"/>
                    <a:gd name="T11" fmla="*/ 35 h 151"/>
                    <a:gd name="T12" fmla="*/ 46 w 69"/>
                    <a:gd name="T13" fmla="*/ 151 h 151"/>
                    <a:gd name="T14" fmla="*/ 69 w 69"/>
                    <a:gd name="T15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151">
                      <a:moveTo>
                        <a:pt x="69" y="151"/>
                      </a:moveTo>
                      <a:lnTo>
                        <a:pt x="69" y="0"/>
                      </a:lnTo>
                      <a:lnTo>
                        <a:pt x="46" y="0"/>
                      </a:lnTo>
                      <a:lnTo>
                        <a:pt x="0" y="35"/>
                      </a:lnTo>
                      <a:lnTo>
                        <a:pt x="11" y="58"/>
                      </a:lnTo>
                      <a:lnTo>
                        <a:pt x="46" y="35"/>
                      </a:lnTo>
                      <a:lnTo>
                        <a:pt x="46" y="151"/>
                      </a:lnTo>
                      <a:lnTo>
                        <a:pt x="69" y="15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23" name="Rectangle 112"/>
                <p:cNvSpPr>
                  <a:spLocks noChangeArrowheads="1"/>
                </p:cNvSpPr>
                <p:nvPr/>
              </p:nvSpPr>
              <p:spPr bwMode="auto">
                <a:xfrm>
                  <a:off x="6003925" y="2908301"/>
                  <a:ext cx="331787" cy="385763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24" name="Freeform 113"/>
                <p:cNvSpPr>
                  <a:spLocks/>
                </p:cNvSpPr>
                <p:nvPr/>
              </p:nvSpPr>
              <p:spPr bwMode="auto">
                <a:xfrm>
                  <a:off x="6096000" y="2981326"/>
                  <a:ext cx="111125" cy="239713"/>
                </a:xfrm>
                <a:custGeom>
                  <a:avLst/>
                  <a:gdLst>
                    <a:gd name="T0" fmla="*/ 70 w 70"/>
                    <a:gd name="T1" fmla="*/ 151 h 151"/>
                    <a:gd name="T2" fmla="*/ 70 w 70"/>
                    <a:gd name="T3" fmla="*/ 0 h 151"/>
                    <a:gd name="T4" fmla="*/ 46 w 70"/>
                    <a:gd name="T5" fmla="*/ 0 h 151"/>
                    <a:gd name="T6" fmla="*/ 0 w 70"/>
                    <a:gd name="T7" fmla="*/ 35 h 151"/>
                    <a:gd name="T8" fmla="*/ 12 w 70"/>
                    <a:gd name="T9" fmla="*/ 46 h 151"/>
                    <a:gd name="T10" fmla="*/ 35 w 70"/>
                    <a:gd name="T11" fmla="*/ 35 h 151"/>
                    <a:gd name="T12" fmla="*/ 35 w 70"/>
                    <a:gd name="T13" fmla="*/ 151 h 151"/>
                    <a:gd name="T14" fmla="*/ 70 w 70"/>
                    <a:gd name="T15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0" h="151">
                      <a:moveTo>
                        <a:pt x="70" y="151"/>
                      </a:moveTo>
                      <a:lnTo>
                        <a:pt x="70" y="0"/>
                      </a:lnTo>
                      <a:lnTo>
                        <a:pt x="46" y="0"/>
                      </a:lnTo>
                      <a:lnTo>
                        <a:pt x="0" y="35"/>
                      </a:lnTo>
                      <a:lnTo>
                        <a:pt x="12" y="46"/>
                      </a:lnTo>
                      <a:lnTo>
                        <a:pt x="35" y="35"/>
                      </a:lnTo>
                      <a:lnTo>
                        <a:pt x="35" y="151"/>
                      </a:lnTo>
                      <a:lnTo>
                        <a:pt x="70" y="15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6481763" y="4656138"/>
                <a:ext cx="1308100" cy="809626"/>
                <a:chOff x="6481763" y="4656138"/>
                <a:chExt cx="1308100" cy="809626"/>
              </a:xfrm>
            </p:grpSpPr>
            <p:sp>
              <p:nvSpPr>
                <p:cNvPr id="13" name="Rectangle 114"/>
                <p:cNvSpPr>
                  <a:spLocks noChangeArrowheads="1"/>
                </p:cNvSpPr>
                <p:nvPr/>
              </p:nvSpPr>
              <p:spPr bwMode="auto">
                <a:xfrm>
                  <a:off x="6813550" y="4656138"/>
                  <a:ext cx="331787" cy="40481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14" name="Freeform 115"/>
                <p:cNvSpPr>
                  <a:spLocks noEditPoints="1"/>
                </p:cNvSpPr>
                <p:nvPr/>
              </p:nvSpPr>
              <p:spPr bwMode="auto">
                <a:xfrm>
                  <a:off x="6886575" y="4748213"/>
                  <a:ext cx="166687" cy="238125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6 h 13"/>
                    <a:gd name="T4" fmla="*/ 5 w 9"/>
                    <a:gd name="T5" fmla="*/ 13 h 13"/>
                    <a:gd name="T6" fmla="*/ 9 w 9"/>
                    <a:gd name="T7" fmla="*/ 6 h 13"/>
                    <a:gd name="T8" fmla="*/ 5 w 9"/>
                    <a:gd name="T9" fmla="*/ 0 h 13"/>
                    <a:gd name="T10" fmla="*/ 5 w 9"/>
                    <a:gd name="T11" fmla="*/ 1 h 13"/>
                    <a:gd name="T12" fmla="*/ 7 w 9"/>
                    <a:gd name="T13" fmla="*/ 6 h 13"/>
                    <a:gd name="T14" fmla="*/ 5 w 9"/>
                    <a:gd name="T15" fmla="*/ 11 h 13"/>
                    <a:gd name="T16" fmla="*/ 3 w 9"/>
                    <a:gd name="T17" fmla="*/ 6 h 13"/>
                    <a:gd name="T18" fmla="*/ 5 w 9"/>
                    <a:gd name="T19" fmla="*/ 1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2"/>
                        <a:pt x="0" y="6"/>
                      </a:cubicBezTo>
                      <a:cubicBezTo>
                        <a:pt x="0" y="10"/>
                        <a:pt x="2" y="13"/>
                        <a:pt x="5" y="13"/>
                      </a:cubicBezTo>
                      <a:cubicBezTo>
                        <a:pt x="8" y="13"/>
                        <a:pt x="9" y="10"/>
                        <a:pt x="9" y="6"/>
                      </a:cubicBezTo>
                      <a:cubicBezTo>
                        <a:pt x="9" y="2"/>
                        <a:pt x="8" y="0"/>
                        <a:pt x="5" y="0"/>
                      </a:cubicBezTo>
                      <a:close/>
                      <a:moveTo>
                        <a:pt x="5" y="1"/>
                      </a:moveTo>
                      <a:cubicBezTo>
                        <a:pt x="6" y="1"/>
                        <a:pt x="7" y="2"/>
                        <a:pt x="7" y="6"/>
                      </a:cubicBezTo>
                      <a:cubicBezTo>
                        <a:pt x="7" y="10"/>
                        <a:pt x="6" y="11"/>
                        <a:pt x="5" y="11"/>
                      </a:cubicBezTo>
                      <a:cubicBezTo>
                        <a:pt x="3" y="11"/>
                        <a:pt x="3" y="9"/>
                        <a:pt x="3" y="6"/>
                      </a:cubicBezTo>
                      <a:cubicBezTo>
                        <a:pt x="3" y="3"/>
                        <a:pt x="3" y="1"/>
                        <a:pt x="5" y="1"/>
                      </a:cubicBez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15" name="Rectangle 116"/>
                <p:cNvSpPr>
                  <a:spLocks noChangeArrowheads="1"/>
                </p:cNvSpPr>
                <p:nvPr/>
              </p:nvSpPr>
              <p:spPr bwMode="auto">
                <a:xfrm>
                  <a:off x="6481763" y="5060951"/>
                  <a:ext cx="331787" cy="40481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16" name="Freeform 117"/>
                <p:cNvSpPr>
                  <a:spLocks noEditPoints="1"/>
                </p:cNvSpPr>
                <p:nvPr/>
              </p:nvSpPr>
              <p:spPr bwMode="auto">
                <a:xfrm>
                  <a:off x="6556375" y="5133976"/>
                  <a:ext cx="165100" cy="239713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7 h 13"/>
                    <a:gd name="T4" fmla="*/ 5 w 9"/>
                    <a:gd name="T5" fmla="*/ 13 h 13"/>
                    <a:gd name="T6" fmla="*/ 9 w 9"/>
                    <a:gd name="T7" fmla="*/ 7 h 13"/>
                    <a:gd name="T8" fmla="*/ 5 w 9"/>
                    <a:gd name="T9" fmla="*/ 0 h 13"/>
                    <a:gd name="T10" fmla="*/ 5 w 9"/>
                    <a:gd name="T11" fmla="*/ 2 h 13"/>
                    <a:gd name="T12" fmla="*/ 7 w 9"/>
                    <a:gd name="T13" fmla="*/ 7 h 13"/>
                    <a:gd name="T14" fmla="*/ 5 w 9"/>
                    <a:gd name="T15" fmla="*/ 11 h 13"/>
                    <a:gd name="T16" fmla="*/ 3 w 9"/>
                    <a:gd name="T17" fmla="*/ 7 h 13"/>
                    <a:gd name="T18" fmla="*/ 5 w 9"/>
                    <a:gd name="T19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3"/>
                        <a:pt x="0" y="7"/>
                      </a:cubicBezTo>
                      <a:cubicBezTo>
                        <a:pt x="0" y="11"/>
                        <a:pt x="2" y="13"/>
                        <a:pt x="5" y="13"/>
                      </a:cubicBezTo>
                      <a:cubicBezTo>
                        <a:pt x="8" y="13"/>
                        <a:pt x="9" y="11"/>
                        <a:pt x="9" y="7"/>
                      </a:cubicBezTo>
                      <a:cubicBezTo>
                        <a:pt x="9" y="3"/>
                        <a:pt x="8" y="0"/>
                        <a:pt x="5" y="0"/>
                      </a:cubicBezTo>
                      <a:close/>
                      <a:moveTo>
                        <a:pt x="5" y="2"/>
                      </a:moveTo>
                      <a:cubicBezTo>
                        <a:pt x="6" y="2"/>
                        <a:pt x="7" y="3"/>
                        <a:pt x="7" y="7"/>
                      </a:cubicBezTo>
                      <a:cubicBezTo>
                        <a:pt x="7" y="10"/>
                        <a:pt x="6" y="11"/>
                        <a:pt x="5" y="11"/>
                      </a:cubicBezTo>
                      <a:cubicBezTo>
                        <a:pt x="3" y="11"/>
                        <a:pt x="3" y="10"/>
                        <a:pt x="3" y="7"/>
                      </a:cubicBezTo>
                      <a:cubicBezTo>
                        <a:pt x="3" y="3"/>
                        <a:pt x="3" y="2"/>
                        <a:pt x="5" y="2"/>
                      </a:cubicBez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17" name="Rectangle 118"/>
                <p:cNvSpPr>
                  <a:spLocks noChangeArrowheads="1"/>
                </p:cNvSpPr>
                <p:nvPr/>
              </p:nvSpPr>
              <p:spPr bwMode="auto">
                <a:xfrm>
                  <a:off x="7145338" y="4656138"/>
                  <a:ext cx="330200" cy="40481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18" name="Freeform 119"/>
                <p:cNvSpPr>
                  <a:spLocks noEditPoints="1"/>
                </p:cNvSpPr>
                <p:nvPr/>
              </p:nvSpPr>
              <p:spPr bwMode="auto">
                <a:xfrm>
                  <a:off x="7218363" y="4748213"/>
                  <a:ext cx="166687" cy="238125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6 h 13"/>
                    <a:gd name="T4" fmla="*/ 5 w 9"/>
                    <a:gd name="T5" fmla="*/ 13 h 13"/>
                    <a:gd name="T6" fmla="*/ 9 w 9"/>
                    <a:gd name="T7" fmla="*/ 6 h 13"/>
                    <a:gd name="T8" fmla="*/ 5 w 9"/>
                    <a:gd name="T9" fmla="*/ 0 h 13"/>
                    <a:gd name="T10" fmla="*/ 5 w 9"/>
                    <a:gd name="T11" fmla="*/ 1 h 13"/>
                    <a:gd name="T12" fmla="*/ 7 w 9"/>
                    <a:gd name="T13" fmla="*/ 6 h 13"/>
                    <a:gd name="T14" fmla="*/ 5 w 9"/>
                    <a:gd name="T15" fmla="*/ 11 h 13"/>
                    <a:gd name="T16" fmla="*/ 3 w 9"/>
                    <a:gd name="T17" fmla="*/ 6 h 13"/>
                    <a:gd name="T18" fmla="*/ 5 w 9"/>
                    <a:gd name="T19" fmla="*/ 1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2"/>
                        <a:pt x="0" y="6"/>
                      </a:cubicBezTo>
                      <a:cubicBezTo>
                        <a:pt x="0" y="10"/>
                        <a:pt x="2" y="13"/>
                        <a:pt x="5" y="13"/>
                      </a:cubicBezTo>
                      <a:cubicBezTo>
                        <a:pt x="8" y="13"/>
                        <a:pt x="9" y="10"/>
                        <a:pt x="9" y="6"/>
                      </a:cubicBezTo>
                      <a:cubicBezTo>
                        <a:pt x="9" y="2"/>
                        <a:pt x="8" y="0"/>
                        <a:pt x="5" y="0"/>
                      </a:cubicBezTo>
                      <a:close/>
                      <a:moveTo>
                        <a:pt x="5" y="1"/>
                      </a:moveTo>
                      <a:cubicBezTo>
                        <a:pt x="6" y="1"/>
                        <a:pt x="7" y="2"/>
                        <a:pt x="7" y="6"/>
                      </a:cubicBezTo>
                      <a:cubicBezTo>
                        <a:pt x="7" y="10"/>
                        <a:pt x="6" y="11"/>
                        <a:pt x="5" y="11"/>
                      </a:cubicBezTo>
                      <a:cubicBezTo>
                        <a:pt x="3" y="11"/>
                        <a:pt x="3" y="9"/>
                        <a:pt x="3" y="6"/>
                      </a:cubicBezTo>
                      <a:cubicBezTo>
                        <a:pt x="3" y="3"/>
                        <a:pt x="3" y="1"/>
                        <a:pt x="5" y="1"/>
                      </a:cubicBez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19" name="Rectangle 120"/>
                <p:cNvSpPr>
                  <a:spLocks noChangeArrowheads="1"/>
                </p:cNvSpPr>
                <p:nvPr/>
              </p:nvSpPr>
              <p:spPr bwMode="auto">
                <a:xfrm>
                  <a:off x="7475538" y="4656138"/>
                  <a:ext cx="314325" cy="4048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20" name="Freeform 121"/>
                <p:cNvSpPr>
                  <a:spLocks/>
                </p:cNvSpPr>
                <p:nvPr/>
              </p:nvSpPr>
              <p:spPr bwMode="auto">
                <a:xfrm>
                  <a:off x="7550150" y="4748213"/>
                  <a:ext cx="128587" cy="220663"/>
                </a:xfrm>
                <a:custGeom>
                  <a:avLst/>
                  <a:gdLst>
                    <a:gd name="T0" fmla="*/ 81 w 81"/>
                    <a:gd name="T1" fmla="*/ 139 h 139"/>
                    <a:gd name="T2" fmla="*/ 81 w 81"/>
                    <a:gd name="T3" fmla="*/ 0 h 139"/>
                    <a:gd name="T4" fmla="*/ 58 w 81"/>
                    <a:gd name="T5" fmla="*/ 0 h 139"/>
                    <a:gd name="T6" fmla="*/ 0 w 81"/>
                    <a:gd name="T7" fmla="*/ 23 h 139"/>
                    <a:gd name="T8" fmla="*/ 11 w 81"/>
                    <a:gd name="T9" fmla="*/ 46 h 139"/>
                    <a:gd name="T10" fmla="*/ 46 w 81"/>
                    <a:gd name="T11" fmla="*/ 23 h 139"/>
                    <a:gd name="T12" fmla="*/ 46 w 81"/>
                    <a:gd name="T13" fmla="*/ 139 h 139"/>
                    <a:gd name="T14" fmla="*/ 81 w 81"/>
                    <a:gd name="T15" fmla="*/ 139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1" h="139">
                      <a:moveTo>
                        <a:pt x="81" y="139"/>
                      </a:moveTo>
                      <a:lnTo>
                        <a:pt x="81" y="0"/>
                      </a:lnTo>
                      <a:lnTo>
                        <a:pt x="58" y="0"/>
                      </a:lnTo>
                      <a:lnTo>
                        <a:pt x="0" y="23"/>
                      </a:lnTo>
                      <a:lnTo>
                        <a:pt x="11" y="46"/>
                      </a:lnTo>
                      <a:lnTo>
                        <a:pt x="46" y="23"/>
                      </a:lnTo>
                      <a:lnTo>
                        <a:pt x="46" y="139"/>
                      </a:lnTo>
                      <a:lnTo>
                        <a:pt x="81" y="139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</p:grpSp>
        </p:grpSp>
        <p:grpSp>
          <p:nvGrpSpPr>
            <p:cNvPr id="49" name="Group 48"/>
            <p:cNvGrpSpPr/>
            <p:nvPr userDrawn="1"/>
          </p:nvGrpSpPr>
          <p:grpSpPr>
            <a:xfrm>
              <a:off x="5966324" y="2135188"/>
              <a:ext cx="4916306" cy="4397375"/>
              <a:chOff x="5966324" y="2135188"/>
              <a:chExt cx="4916306" cy="4397375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5966324" y="4167004"/>
                <a:ext cx="4916306" cy="2303514"/>
                <a:chOff x="5966324" y="4167004"/>
                <a:chExt cx="4916306" cy="2303514"/>
              </a:xfrm>
            </p:grpSpPr>
            <p:sp>
              <p:nvSpPr>
                <p:cNvPr id="112" name="Rectangle 21"/>
                <p:cNvSpPr>
                  <a:spLocks noChangeArrowheads="1"/>
                </p:cNvSpPr>
                <p:nvPr/>
              </p:nvSpPr>
              <p:spPr bwMode="auto">
                <a:xfrm>
                  <a:off x="5966324" y="4167004"/>
                  <a:ext cx="4916306" cy="228404"/>
                </a:xfrm>
                <a:prstGeom prst="rect">
                  <a:avLst/>
                </a:prstGeom>
                <a:solidFill>
                  <a:srgbClr val="985F2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3" name="Freeform 23"/>
                <p:cNvSpPr>
                  <a:spLocks/>
                </p:cNvSpPr>
                <p:nvPr/>
              </p:nvSpPr>
              <p:spPr bwMode="auto">
                <a:xfrm>
                  <a:off x="5966324" y="4383169"/>
                  <a:ext cx="3262903" cy="2087349"/>
                </a:xfrm>
                <a:custGeom>
                  <a:avLst/>
                  <a:gdLst>
                    <a:gd name="T0" fmla="*/ 0 w 800"/>
                    <a:gd name="T1" fmla="*/ 477 h 477"/>
                    <a:gd name="T2" fmla="*/ 50 w 800"/>
                    <a:gd name="T3" fmla="*/ 477 h 477"/>
                    <a:gd name="T4" fmla="*/ 50 w 800"/>
                    <a:gd name="T5" fmla="*/ 50 h 477"/>
                    <a:gd name="T6" fmla="*/ 800 w 800"/>
                    <a:gd name="T7" fmla="*/ 50 h 477"/>
                    <a:gd name="T8" fmla="*/ 800 w 800"/>
                    <a:gd name="T9" fmla="*/ 0 h 477"/>
                    <a:gd name="T10" fmla="*/ 0 w 800"/>
                    <a:gd name="T11" fmla="*/ 0 h 477"/>
                    <a:gd name="T12" fmla="*/ 0 w 800"/>
                    <a:gd name="T13" fmla="*/ 477 h 4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00" h="477">
                      <a:moveTo>
                        <a:pt x="0" y="477"/>
                      </a:moveTo>
                      <a:lnTo>
                        <a:pt x="50" y="477"/>
                      </a:lnTo>
                      <a:lnTo>
                        <a:pt x="50" y="50"/>
                      </a:lnTo>
                      <a:lnTo>
                        <a:pt x="800" y="50"/>
                      </a:lnTo>
                      <a:lnTo>
                        <a:pt x="800" y="0"/>
                      </a:lnTo>
                      <a:lnTo>
                        <a:pt x="0" y="0"/>
                      </a:lnTo>
                      <a:lnTo>
                        <a:pt x="0" y="477"/>
                      </a:lnTo>
                      <a:close/>
                    </a:path>
                  </a:pathLst>
                </a:custGeom>
                <a:solidFill>
                  <a:srgbClr val="6E451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4" name="Freeform 23"/>
                <p:cNvSpPr>
                  <a:spLocks/>
                </p:cNvSpPr>
                <p:nvPr/>
              </p:nvSpPr>
              <p:spPr bwMode="auto">
                <a:xfrm flipH="1">
                  <a:off x="7619727" y="4383169"/>
                  <a:ext cx="3262903" cy="2087349"/>
                </a:xfrm>
                <a:custGeom>
                  <a:avLst/>
                  <a:gdLst>
                    <a:gd name="T0" fmla="*/ 0 w 800"/>
                    <a:gd name="T1" fmla="*/ 477 h 477"/>
                    <a:gd name="T2" fmla="*/ 50 w 800"/>
                    <a:gd name="T3" fmla="*/ 477 h 477"/>
                    <a:gd name="T4" fmla="*/ 50 w 800"/>
                    <a:gd name="T5" fmla="*/ 50 h 477"/>
                    <a:gd name="T6" fmla="*/ 800 w 800"/>
                    <a:gd name="T7" fmla="*/ 50 h 477"/>
                    <a:gd name="T8" fmla="*/ 800 w 800"/>
                    <a:gd name="T9" fmla="*/ 0 h 477"/>
                    <a:gd name="T10" fmla="*/ 0 w 800"/>
                    <a:gd name="T11" fmla="*/ 0 h 477"/>
                    <a:gd name="T12" fmla="*/ 0 w 800"/>
                    <a:gd name="T13" fmla="*/ 477 h 4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00" h="477">
                      <a:moveTo>
                        <a:pt x="0" y="477"/>
                      </a:moveTo>
                      <a:lnTo>
                        <a:pt x="50" y="477"/>
                      </a:lnTo>
                      <a:lnTo>
                        <a:pt x="50" y="50"/>
                      </a:lnTo>
                      <a:lnTo>
                        <a:pt x="800" y="50"/>
                      </a:lnTo>
                      <a:lnTo>
                        <a:pt x="800" y="0"/>
                      </a:lnTo>
                      <a:lnTo>
                        <a:pt x="0" y="0"/>
                      </a:lnTo>
                      <a:lnTo>
                        <a:pt x="0" y="477"/>
                      </a:lnTo>
                      <a:close/>
                    </a:path>
                  </a:pathLst>
                </a:custGeom>
                <a:solidFill>
                  <a:srgbClr val="6E451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51" name="Freeform 24"/>
              <p:cNvSpPr>
                <a:spLocks/>
              </p:cNvSpPr>
              <p:nvPr/>
            </p:nvSpPr>
            <p:spPr bwMode="auto">
              <a:xfrm>
                <a:off x="6500813" y="2135188"/>
                <a:ext cx="2466975" cy="1636713"/>
              </a:xfrm>
              <a:custGeom>
                <a:avLst/>
                <a:gdLst>
                  <a:gd name="T0" fmla="*/ 7 w 134"/>
                  <a:gd name="T1" fmla="*/ 0 h 89"/>
                  <a:gd name="T2" fmla="*/ 126 w 134"/>
                  <a:gd name="T3" fmla="*/ 0 h 89"/>
                  <a:gd name="T4" fmla="*/ 134 w 134"/>
                  <a:gd name="T5" fmla="*/ 5 h 89"/>
                  <a:gd name="T6" fmla="*/ 134 w 134"/>
                  <a:gd name="T7" fmla="*/ 84 h 89"/>
                  <a:gd name="T8" fmla="*/ 126 w 134"/>
                  <a:gd name="T9" fmla="*/ 89 h 89"/>
                  <a:gd name="T10" fmla="*/ 7 w 134"/>
                  <a:gd name="T11" fmla="*/ 89 h 89"/>
                  <a:gd name="T12" fmla="*/ 0 w 134"/>
                  <a:gd name="T13" fmla="*/ 84 h 89"/>
                  <a:gd name="T14" fmla="*/ 0 w 134"/>
                  <a:gd name="T15" fmla="*/ 5 h 89"/>
                  <a:gd name="T16" fmla="*/ 7 w 134"/>
                  <a:gd name="T17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4" h="89">
                    <a:moveTo>
                      <a:pt x="7" y="0"/>
                    </a:moveTo>
                    <a:cubicBezTo>
                      <a:pt x="126" y="0"/>
                      <a:pt x="126" y="0"/>
                      <a:pt x="126" y="0"/>
                    </a:cubicBezTo>
                    <a:cubicBezTo>
                      <a:pt x="130" y="0"/>
                      <a:pt x="134" y="2"/>
                      <a:pt x="134" y="5"/>
                    </a:cubicBezTo>
                    <a:cubicBezTo>
                      <a:pt x="134" y="84"/>
                      <a:pt x="134" y="84"/>
                      <a:pt x="134" y="84"/>
                    </a:cubicBezTo>
                    <a:cubicBezTo>
                      <a:pt x="134" y="87"/>
                      <a:pt x="130" y="89"/>
                      <a:pt x="126" y="89"/>
                    </a:cubicBezTo>
                    <a:cubicBezTo>
                      <a:pt x="7" y="89"/>
                      <a:pt x="7" y="89"/>
                      <a:pt x="7" y="89"/>
                    </a:cubicBezTo>
                    <a:cubicBezTo>
                      <a:pt x="3" y="89"/>
                      <a:pt x="0" y="87"/>
                      <a:pt x="0" y="8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7" y="0"/>
                    </a:cubicBezTo>
                    <a:close/>
                  </a:path>
                </a:pathLst>
              </a:custGeom>
              <a:solidFill>
                <a:srgbClr val="7E90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52" name="Rectangle 25"/>
              <p:cNvSpPr>
                <a:spLocks noChangeArrowheads="1"/>
              </p:cNvSpPr>
              <p:nvPr/>
            </p:nvSpPr>
            <p:spPr bwMode="auto">
              <a:xfrm>
                <a:off x="6573838" y="2300288"/>
                <a:ext cx="2301875" cy="1306513"/>
              </a:xfrm>
              <a:prstGeom prst="rect">
                <a:avLst/>
              </a:prstGeom>
              <a:solidFill>
                <a:srgbClr val="3447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53" name="Rectangle 26"/>
              <p:cNvSpPr>
                <a:spLocks noChangeArrowheads="1"/>
              </p:cNvSpPr>
              <p:nvPr/>
            </p:nvSpPr>
            <p:spPr bwMode="auto">
              <a:xfrm>
                <a:off x="6611938" y="2355851"/>
                <a:ext cx="2263775" cy="1250950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54" name="Rectangle 27"/>
              <p:cNvSpPr>
                <a:spLocks noChangeArrowheads="1"/>
              </p:cNvSpPr>
              <p:nvPr/>
            </p:nvSpPr>
            <p:spPr bwMode="auto">
              <a:xfrm>
                <a:off x="7421563" y="3771901"/>
                <a:ext cx="606425" cy="276225"/>
              </a:xfrm>
              <a:prstGeom prst="rect">
                <a:avLst/>
              </a:prstGeom>
              <a:solidFill>
                <a:srgbClr val="5B6E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55" name="Freeform 28"/>
              <p:cNvSpPr>
                <a:spLocks/>
              </p:cNvSpPr>
              <p:nvPr/>
            </p:nvSpPr>
            <p:spPr bwMode="auto">
              <a:xfrm>
                <a:off x="7254875" y="4030663"/>
                <a:ext cx="939800" cy="146050"/>
              </a:xfrm>
              <a:custGeom>
                <a:avLst/>
                <a:gdLst>
                  <a:gd name="T0" fmla="*/ 3 w 51"/>
                  <a:gd name="T1" fmla="*/ 0 h 8"/>
                  <a:gd name="T2" fmla="*/ 48 w 51"/>
                  <a:gd name="T3" fmla="*/ 0 h 8"/>
                  <a:gd name="T4" fmla="*/ 51 w 51"/>
                  <a:gd name="T5" fmla="*/ 3 h 8"/>
                  <a:gd name="T6" fmla="*/ 51 w 51"/>
                  <a:gd name="T7" fmla="*/ 8 h 8"/>
                  <a:gd name="T8" fmla="*/ 0 w 51"/>
                  <a:gd name="T9" fmla="*/ 8 h 8"/>
                  <a:gd name="T10" fmla="*/ 0 w 51"/>
                  <a:gd name="T11" fmla="*/ 3 h 8"/>
                  <a:gd name="T12" fmla="*/ 3 w 51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8">
                    <a:moveTo>
                      <a:pt x="3" y="0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50" y="0"/>
                      <a:pt x="51" y="2"/>
                      <a:pt x="51" y="3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7E90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56" name="Rectangle 29"/>
              <p:cNvSpPr>
                <a:spLocks noChangeArrowheads="1"/>
              </p:cNvSpPr>
              <p:nvPr/>
            </p:nvSpPr>
            <p:spPr bwMode="auto">
              <a:xfrm>
                <a:off x="7421563" y="3771901"/>
                <a:ext cx="606425" cy="74613"/>
              </a:xfrm>
              <a:prstGeom prst="rect">
                <a:avLst/>
              </a:prstGeom>
              <a:solidFill>
                <a:srgbClr val="3447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57" name="Rectangle 30"/>
              <p:cNvSpPr>
                <a:spLocks noChangeArrowheads="1"/>
              </p:cNvSpPr>
              <p:nvPr/>
            </p:nvSpPr>
            <p:spPr bwMode="auto">
              <a:xfrm>
                <a:off x="6665913" y="2411413"/>
                <a:ext cx="92075" cy="55563"/>
              </a:xfrm>
              <a:prstGeom prst="rect">
                <a:avLst/>
              </a:prstGeom>
              <a:solidFill>
                <a:srgbClr val="9695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58" name="Rectangle 31"/>
              <p:cNvSpPr>
                <a:spLocks noChangeArrowheads="1"/>
              </p:cNvSpPr>
              <p:nvPr/>
            </p:nvSpPr>
            <p:spPr bwMode="auto">
              <a:xfrm>
                <a:off x="6813550" y="2411413"/>
                <a:ext cx="1233487" cy="55563"/>
              </a:xfrm>
              <a:prstGeom prst="rect">
                <a:avLst/>
              </a:prstGeom>
              <a:solidFill>
                <a:srgbClr val="DA25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59" name="Rectangle 32"/>
              <p:cNvSpPr>
                <a:spLocks noChangeArrowheads="1"/>
              </p:cNvSpPr>
              <p:nvPr/>
            </p:nvSpPr>
            <p:spPr bwMode="auto">
              <a:xfrm>
                <a:off x="6665913" y="2520951"/>
                <a:ext cx="92075" cy="38100"/>
              </a:xfrm>
              <a:prstGeom prst="rect">
                <a:avLst/>
              </a:prstGeom>
              <a:solidFill>
                <a:srgbClr val="9695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60" name="Rectangle 33"/>
              <p:cNvSpPr>
                <a:spLocks noChangeArrowheads="1"/>
              </p:cNvSpPr>
              <p:nvPr/>
            </p:nvSpPr>
            <p:spPr bwMode="auto">
              <a:xfrm>
                <a:off x="6813550" y="2520951"/>
                <a:ext cx="1012825" cy="38100"/>
              </a:xfrm>
              <a:prstGeom prst="rect">
                <a:avLst/>
              </a:prstGeom>
              <a:solidFill>
                <a:srgbClr val="DA25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61" name="Rectangle 34"/>
              <p:cNvSpPr>
                <a:spLocks noChangeArrowheads="1"/>
              </p:cNvSpPr>
              <p:nvPr/>
            </p:nvSpPr>
            <p:spPr bwMode="auto">
              <a:xfrm>
                <a:off x="6813550" y="2632076"/>
                <a:ext cx="276225" cy="55563"/>
              </a:xfrm>
              <a:prstGeom prst="rect">
                <a:avLst/>
              </a:prstGeom>
              <a:solidFill>
                <a:srgbClr val="605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62" name="Rectangle 35"/>
              <p:cNvSpPr>
                <a:spLocks noChangeArrowheads="1"/>
              </p:cNvSpPr>
              <p:nvPr/>
            </p:nvSpPr>
            <p:spPr bwMode="auto">
              <a:xfrm>
                <a:off x="6942138" y="2760663"/>
                <a:ext cx="1417637" cy="55563"/>
              </a:xfrm>
              <a:prstGeom prst="rect">
                <a:avLst/>
              </a:prstGeom>
              <a:solidFill>
                <a:srgbClr val="605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63" name="Rectangle 36"/>
              <p:cNvSpPr>
                <a:spLocks noChangeArrowheads="1"/>
              </p:cNvSpPr>
              <p:nvPr/>
            </p:nvSpPr>
            <p:spPr bwMode="auto">
              <a:xfrm>
                <a:off x="6813550" y="2889251"/>
                <a:ext cx="736600" cy="55563"/>
              </a:xfrm>
              <a:prstGeom prst="rect">
                <a:avLst/>
              </a:prstGeom>
              <a:solidFill>
                <a:srgbClr val="605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64" name="Rectangle 37"/>
              <p:cNvSpPr>
                <a:spLocks noChangeArrowheads="1"/>
              </p:cNvSpPr>
              <p:nvPr/>
            </p:nvSpPr>
            <p:spPr bwMode="auto">
              <a:xfrm>
                <a:off x="6942138" y="3017838"/>
                <a:ext cx="1252537" cy="36513"/>
              </a:xfrm>
              <a:prstGeom prst="rect">
                <a:avLst/>
              </a:prstGeom>
              <a:solidFill>
                <a:srgbClr val="605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65" name="Rectangle 38"/>
              <p:cNvSpPr>
                <a:spLocks noChangeArrowheads="1"/>
              </p:cNvSpPr>
              <p:nvPr/>
            </p:nvSpPr>
            <p:spPr bwMode="auto">
              <a:xfrm>
                <a:off x="6813550" y="3146426"/>
                <a:ext cx="1068387" cy="55563"/>
              </a:xfrm>
              <a:prstGeom prst="rect">
                <a:avLst/>
              </a:prstGeom>
              <a:solidFill>
                <a:srgbClr val="9695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66" name="Rectangle 39"/>
              <p:cNvSpPr>
                <a:spLocks noChangeArrowheads="1"/>
              </p:cNvSpPr>
              <p:nvPr/>
            </p:nvSpPr>
            <p:spPr bwMode="auto">
              <a:xfrm>
                <a:off x="6942138" y="3276601"/>
                <a:ext cx="1068387" cy="36513"/>
              </a:xfrm>
              <a:prstGeom prst="rect">
                <a:avLst/>
              </a:prstGeom>
              <a:solidFill>
                <a:srgbClr val="605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67" name="Rectangle 40"/>
              <p:cNvSpPr>
                <a:spLocks noChangeArrowheads="1"/>
              </p:cNvSpPr>
              <p:nvPr/>
            </p:nvSpPr>
            <p:spPr bwMode="auto">
              <a:xfrm>
                <a:off x="6813550" y="3405188"/>
                <a:ext cx="865187" cy="36513"/>
              </a:xfrm>
              <a:prstGeom prst="rect">
                <a:avLst/>
              </a:prstGeom>
              <a:solidFill>
                <a:srgbClr val="605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68" name="Rectangle 41"/>
              <p:cNvSpPr>
                <a:spLocks noChangeArrowheads="1"/>
              </p:cNvSpPr>
              <p:nvPr/>
            </p:nvSpPr>
            <p:spPr bwMode="auto">
              <a:xfrm>
                <a:off x="6942138" y="3514726"/>
                <a:ext cx="1528762" cy="55563"/>
              </a:xfrm>
              <a:prstGeom prst="rect">
                <a:avLst/>
              </a:prstGeom>
              <a:solidFill>
                <a:srgbClr val="605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69" name="Freeform 43"/>
              <p:cNvSpPr>
                <a:spLocks/>
              </p:cNvSpPr>
              <p:nvPr/>
            </p:nvSpPr>
            <p:spPr bwMode="auto">
              <a:xfrm>
                <a:off x="7550150" y="3883026"/>
                <a:ext cx="993775" cy="293688"/>
              </a:xfrm>
              <a:custGeom>
                <a:avLst/>
                <a:gdLst>
                  <a:gd name="T0" fmla="*/ 6 w 54"/>
                  <a:gd name="T1" fmla="*/ 16 h 16"/>
                  <a:gd name="T2" fmla="*/ 7 w 54"/>
                  <a:gd name="T3" fmla="*/ 16 h 16"/>
                  <a:gd name="T4" fmla="*/ 53 w 54"/>
                  <a:gd name="T5" fmla="*/ 16 h 16"/>
                  <a:gd name="T6" fmla="*/ 51 w 54"/>
                  <a:gd name="T7" fmla="*/ 3 h 16"/>
                  <a:gd name="T8" fmla="*/ 51 w 54"/>
                  <a:gd name="T9" fmla="*/ 3 h 16"/>
                  <a:gd name="T10" fmla="*/ 21 w 54"/>
                  <a:gd name="T11" fmla="*/ 1 h 16"/>
                  <a:gd name="T12" fmla="*/ 6 w 54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16">
                    <a:moveTo>
                      <a:pt x="6" y="16"/>
                    </a:moveTo>
                    <a:cubicBezTo>
                      <a:pt x="7" y="16"/>
                      <a:pt x="7" y="16"/>
                      <a:pt x="7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4" y="13"/>
                      <a:pt x="53" y="7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49" y="1"/>
                      <a:pt x="33" y="1"/>
                      <a:pt x="21" y="1"/>
                    </a:cubicBezTo>
                    <a:cubicBezTo>
                      <a:pt x="7" y="0"/>
                      <a:pt x="0" y="8"/>
                      <a:pt x="6" y="16"/>
                    </a:cubicBezTo>
                    <a:close/>
                  </a:path>
                </a:pathLst>
              </a:custGeom>
              <a:solidFill>
                <a:srgbClr val="3849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70" name="Freeform 44"/>
              <p:cNvSpPr>
                <a:spLocks/>
              </p:cNvSpPr>
              <p:nvPr/>
            </p:nvSpPr>
            <p:spPr bwMode="auto">
              <a:xfrm>
                <a:off x="8783638" y="3883026"/>
                <a:ext cx="1011237" cy="293688"/>
              </a:xfrm>
              <a:custGeom>
                <a:avLst/>
                <a:gdLst>
                  <a:gd name="T0" fmla="*/ 48 w 55"/>
                  <a:gd name="T1" fmla="*/ 16 h 16"/>
                  <a:gd name="T2" fmla="*/ 47 w 55"/>
                  <a:gd name="T3" fmla="*/ 16 h 16"/>
                  <a:gd name="T4" fmla="*/ 2 w 55"/>
                  <a:gd name="T5" fmla="*/ 16 h 16"/>
                  <a:gd name="T6" fmla="*/ 4 w 55"/>
                  <a:gd name="T7" fmla="*/ 3 h 16"/>
                  <a:gd name="T8" fmla="*/ 4 w 55"/>
                  <a:gd name="T9" fmla="*/ 3 h 16"/>
                  <a:gd name="T10" fmla="*/ 34 w 55"/>
                  <a:gd name="T11" fmla="*/ 1 h 16"/>
                  <a:gd name="T12" fmla="*/ 48 w 55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16">
                    <a:moveTo>
                      <a:pt x="48" y="16"/>
                    </a:moveTo>
                    <a:cubicBezTo>
                      <a:pt x="48" y="16"/>
                      <a:pt x="48" y="16"/>
                      <a:pt x="47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13"/>
                      <a:pt x="1" y="7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6" y="1"/>
                      <a:pt x="22" y="1"/>
                      <a:pt x="34" y="1"/>
                    </a:cubicBezTo>
                    <a:cubicBezTo>
                      <a:pt x="48" y="0"/>
                      <a:pt x="55" y="8"/>
                      <a:pt x="48" y="16"/>
                    </a:cubicBezTo>
                    <a:close/>
                  </a:path>
                </a:pathLst>
              </a:custGeom>
              <a:solidFill>
                <a:srgbClr val="3849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71" name="Freeform 45"/>
              <p:cNvSpPr>
                <a:spLocks/>
              </p:cNvSpPr>
              <p:nvPr/>
            </p:nvSpPr>
            <p:spPr bwMode="auto">
              <a:xfrm>
                <a:off x="8783638" y="5005388"/>
                <a:ext cx="349250" cy="1490663"/>
              </a:xfrm>
              <a:custGeom>
                <a:avLst/>
                <a:gdLst>
                  <a:gd name="T0" fmla="*/ 10 w 19"/>
                  <a:gd name="T1" fmla="*/ 0 h 81"/>
                  <a:gd name="T2" fmla="*/ 10 w 19"/>
                  <a:gd name="T3" fmla="*/ 0 h 81"/>
                  <a:gd name="T4" fmla="*/ 19 w 19"/>
                  <a:gd name="T5" fmla="*/ 9 h 81"/>
                  <a:gd name="T6" fmla="*/ 19 w 19"/>
                  <a:gd name="T7" fmla="*/ 72 h 81"/>
                  <a:gd name="T8" fmla="*/ 10 w 19"/>
                  <a:gd name="T9" fmla="*/ 81 h 81"/>
                  <a:gd name="T10" fmla="*/ 10 w 19"/>
                  <a:gd name="T11" fmla="*/ 81 h 81"/>
                  <a:gd name="T12" fmla="*/ 0 w 19"/>
                  <a:gd name="T13" fmla="*/ 72 h 81"/>
                  <a:gd name="T14" fmla="*/ 0 w 19"/>
                  <a:gd name="T15" fmla="*/ 9 h 81"/>
                  <a:gd name="T16" fmla="*/ 10 w 19"/>
                  <a:gd name="T17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81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9" y="4"/>
                      <a:pt x="19" y="9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7"/>
                      <a:pt x="15" y="81"/>
                      <a:pt x="10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4" y="81"/>
                      <a:pt x="0" y="77"/>
                      <a:pt x="0" y="72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10" y="0"/>
                    </a:cubicBezTo>
                    <a:close/>
                  </a:path>
                </a:pathLst>
              </a:custGeom>
              <a:solidFill>
                <a:srgbClr val="3B4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72" name="Freeform 46"/>
              <p:cNvSpPr>
                <a:spLocks/>
              </p:cNvSpPr>
              <p:nvPr/>
            </p:nvSpPr>
            <p:spPr bwMode="auto">
              <a:xfrm>
                <a:off x="8912225" y="3441701"/>
                <a:ext cx="865187" cy="735013"/>
              </a:xfrm>
              <a:custGeom>
                <a:avLst/>
                <a:gdLst>
                  <a:gd name="T0" fmla="*/ 36 w 47"/>
                  <a:gd name="T1" fmla="*/ 40 h 40"/>
                  <a:gd name="T2" fmla="*/ 20 w 47"/>
                  <a:gd name="T3" fmla="*/ 28 h 40"/>
                  <a:gd name="T4" fmla="*/ 4 w 47"/>
                  <a:gd name="T5" fmla="*/ 12 h 40"/>
                  <a:gd name="T6" fmla="*/ 13 w 47"/>
                  <a:gd name="T7" fmla="*/ 0 h 40"/>
                  <a:gd name="T8" fmla="*/ 13 w 47"/>
                  <a:gd name="T9" fmla="*/ 0 h 40"/>
                  <a:gd name="T10" fmla="*/ 36 w 47"/>
                  <a:gd name="T11" fmla="*/ 20 h 40"/>
                  <a:gd name="T12" fmla="*/ 36 w 47"/>
                  <a:gd name="T1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0">
                    <a:moveTo>
                      <a:pt x="36" y="40"/>
                    </a:moveTo>
                    <a:cubicBezTo>
                      <a:pt x="28" y="40"/>
                      <a:pt x="24" y="32"/>
                      <a:pt x="20" y="28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0" y="8"/>
                      <a:pt x="8" y="1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7" y="0"/>
                      <a:pt x="28" y="11"/>
                      <a:pt x="36" y="20"/>
                    </a:cubicBezTo>
                    <a:cubicBezTo>
                      <a:pt x="47" y="30"/>
                      <a:pt x="45" y="40"/>
                      <a:pt x="36" y="40"/>
                    </a:cubicBezTo>
                    <a:close/>
                  </a:path>
                </a:pathLst>
              </a:custGeom>
              <a:solidFill>
                <a:srgbClr val="5758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73" name="Freeform 47"/>
              <p:cNvSpPr>
                <a:spLocks/>
              </p:cNvSpPr>
              <p:nvPr/>
            </p:nvSpPr>
            <p:spPr bwMode="auto">
              <a:xfrm>
                <a:off x="8194675" y="4692651"/>
                <a:ext cx="957262" cy="441325"/>
              </a:xfrm>
              <a:custGeom>
                <a:avLst/>
                <a:gdLst>
                  <a:gd name="T0" fmla="*/ 11 w 52"/>
                  <a:gd name="T1" fmla="*/ 0 h 24"/>
                  <a:gd name="T2" fmla="*/ 26 w 52"/>
                  <a:gd name="T3" fmla="*/ 0 h 24"/>
                  <a:gd name="T4" fmla="*/ 41 w 52"/>
                  <a:gd name="T5" fmla="*/ 0 h 24"/>
                  <a:gd name="T6" fmla="*/ 50 w 52"/>
                  <a:gd name="T7" fmla="*/ 5 h 24"/>
                  <a:gd name="T8" fmla="*/ 50 w 52"/>
                  <a:gd name="T9" fmla="*/ 11 h 24"/>
                  <a:gd name="T10" fmla="*/ 51 w 52"/>
                  <a:gd name="T11" fmla="*/ 18 h 24"/>
                  <a:gd name="T12" fmla="*/ 42 w 52"/>
                  <a:gd name="T13" fmla="*/ 24 h 24"/>
                  <a:gd name="T14" fmla="*/ 26 w 52"/>
                  <a:gd name="T15" fmla="*/ 24 h 24"/>
                  <a:gd name="T16" fmla="*/ 9 w 52"/>
                  <a:gd name="T17" fmla="*/ 24 h 24"/>
                  <a:gd name="T18" fmla="*/ 0 w 52"/>
                  <a:gd name="T19" fmla="*/ 18 h 24"/>
                  <a:gd name="T20" fmla="*/ 1 w 52"/>
                  <a:gd name="T21" fmla="*/ 11 h 24"/>
                  <a:gd name="T22" fmla="*/ 2 w 52"/>
                  <a:gd name="T23" fmla="*/ 5 h 24"/>
                  <a:gd name="T24" fmla="*/ 11 w 52"/>
                  <a:gd name="T2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4">
                    <a:moveTo>
                      <a:pt x="11" y="0"/>
                    </a:moveTo>
                    <a:cubicBezTo>
                      <a:pt x="16" y="0"/>
                      <a:pt x="21" y="0"/>
                      <a:pt x="26" y="0"/>
                    </a:cubicBezTo>
                    <a:cubicBezTo>
                      <a:pt x="31" y="0"/>
                      <a:pt x="36" y="0"/>
                      <a:pt x="41" y="0"/>
                    </a:cubicBezTo>
                    <a:cubicBezTo>
                      <a:pt x="45" y="0"/>
                      <a:pt x="49" y="2"/>
                      <a:pt x="50" y="5"/>
                    </a:cubicBezTo>
                    <a:cubicBezTo>
                      <a:pt x="50" y="7"/>
                      <a:pt x="50" y="9"/>
                      <a:pt x="50" y="11"/>
                    </a:cubicBezTo>
                    <a:cubicBezTo>
                      <a:pt x="51" y="13"/>
                      <a:pt x="51" y="16"/>
                      <a:pt x="51" y="18"/>
                    </a:cubicBezTo>
                    <a:cubicBezTo>
                      <a:pt x="52" y="21"/>
                      <a:pt x="48" y="24"/>
                      <a:pt x="42" y="24"/>
                    </a:cubicBezTo>
                    <a:cubicBezTo>
                      <a:pt x="37" y="24"/>
                      <a:pt x="31" y="24"/>
                      <a:pt x="26" y="24"/>
                    </a:cubicBezTo>
                    <a:cubicBezTo>
                      <a:pt x="20" y="24"/>
                      <a:pt x="14" y="24"/>
                      <a:pt x="9" y="24"/>
                    </a:cubicBezTo>
                    <a:cubicBezTo>
                      <a:pt x="3" y="24"/>
                      <a:pt x="0" y="21"/>
                      <a:pt x="0" y="18"/>
                    </a:cubicBezTo>
                    <a:cubicBezTo>
                      <a:pt x="1" y="16"/>
                      <a:pt x="1" y="13"/>
                      <a:pt x="1" y="11"/>
                    </a:cubicBezTo>
                    <a:cubicBezTo>
                      <a:pt x="2" y="9"/>
                      <a:pt x="2" y="7"/>
                      <a:pt x="2" y="5"/>
                    </a:cubicBezTo>
                    <a:cubicBezTo>
                      <a:pt x="3" y="2"/>
                      <a:pt x="7" y="0"/>
                      <a:pt x="11" y="0"/>
                    </a:cubicBezTo>
                    <a:close/>
                  </a:path>
                </a:pathLst>
              </a:custGeom>
              <a:solidFill>
                <a:srgbClr val="3B4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74" name="Rectangle 48"/>
              <p:cNvSpPr>
                <a:spLocks noChangeArrowheads="1"/>
              </p:cNvSpPr>
              <p:nvPr/>
            </p:nvSpPr>
            <p:spPr bwMode="auto">
              <a:xfrm>
                <a:off x="8451850" y="3201988"/>
                <a:ext cx="441325" cy="239713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75" name="Rectangle 49"/>
              <p:cNvSpPr>
                <a:spLocks noChangeArrowheads="1"/>
              </p:cNvSpPr>
              <p:nvPr/>
            </p:nvSpPr>
            <p:spPr bwMode="auto">
              <a:xfrm>
                <a:off x="8451850" y="3201988"/>
                <a:ext cx="220662" cy="239713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76" name="Freeform 50"/>
              <p:cNvSpPr>
                <a:spLocks/>
              </p:cNvSpPr>
              <p:nvPr/>
            </p:nvSpPr>
            <p:spPr bwMode="auto">
              <a:xfrm>
                <a:off x="8286750" y="2908301"/>
                <a:ext cx="92075" cy="146050"/>
              </a:xfrm>
              <a:custGeom>
                <a:avLst/>
                <a:gdLst>
                  <a:gd name="T0" fmla="*/ 1 w 5"/>
                  <a:gd name="T1" fmla="*/ 0 h 8"/>
                  <a:gd name="T2" fmla="*/ 2 w 5"/>
                  <a:gd name="T3" fmla="*/ 0 h 8"/>
                  <a:gd name="T4" fmla="*/ 4 w 5"/>
                  <a:gd name="T5" fmla="*/ 1 h 8"/>
                  <a:gd name="T6" fmla="*/ 5 w 5"/>
                  <a:gd name="T7" fmla="*/ 6 h 8"/>
                  <a:gd name="T8" fmla="*/ 4 w 5"/>
                  <a:gd name="T9" fmla="*/ 7 h 8"/>
                  <a:gd name="T10" fmla="*/ 3 w 5"/>
                  <a:gd name="T11" fmla="*/ 7 h 8"/>
                  <a:gd name="T12" fmla="*/ 1 w 5"/>
                  <a:gd name="T13" fmla="*/ 6 h 8"/>
                  <a:gd name="T14" fmla="*/ 0 w 5"/>
                  <a:gd name="T15" fmla="*/ 2 h 8"/>
                  <a:gd name="T16" fmla="*/ 1 w 5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8">
                    <a:moveTo>
                      <a:pt x="1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3" y="1"/>
                      <a:pt x="4" y="1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7"/>
                      <a:pt x="4" y="7"/>
                      <a:pt x="4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8"/>
                      <a:pt x="1" y="7"/>
                      <a:pt x="1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77" name="Freeform 51"/>
              <p:cNvSpPr>
                <a:spLocks/>
              </p:cNvSpPr>
              <p:nvPr/>
            </p:nvSpPr>
            <p:spPr bwMode="auto">
              <a:xfrm>
                <a:off x="8967788" y="2908301"/>
                <a:ext cx="92075" cy="146050"/>
              </a:xfrm>
              <a:custGeom>
                <a:avLst/>
                <a:gdLst>
                  <a:gd name="T0" fmla="*/ 4 w 5"/>
                  <a:gd name="T1" fmla="*/ 0 h 8"/>
                  <a:gd name="T2" fmla="*/ 3 w 5"/>
                  <a:gd name="T3" fmla="*/ 0 h 8"/>
                  <a:gd name="T4" fmla="*/ 1 w 5"/>
                  <a:gd name="T5" fmla="*/ 1 h 8"/>
                  <a:gd name="T6" fmla="*/ 0 w 5"/>
                  <a:gd name="T7" fmla="*/ 6 h 8"/>
                  <a:gd name="T8" fmla="*/ 1 w 5"/>
                  <a:gd name="T9" fmla="*/ 7 h 8"/>
                  <a:gd name="T10" fmla="*/ 2 w 5"/>
                  <a:gd name="T11" fmla="*/ 7 h 8"/>
                  <a:gd name="T12" fmla="*/ 3 w 5"/>
                  <a:gd name="T13" fmla="*/ 6 h 8"/>
                  <a:gd name="T14" fmla="*/ 4 w 5"/>
                  <a:gd name="T15" fmla="*/ 2 h 8"/>
                  <a:gd name="T16" fmla="*/ 4 w 5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8">
                    <a:moveTo>
                      <a:pt x="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1" y="7"/>
                      <a:pt x="1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8"/>
                      <a:pt x="3" y="7"/>
                      <a:pt x="3" y="6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78" name="Freeform 52"/>
              <p:cNvSpPr>
                <a:spLocks/>
              </p:cNvSpPr>
              <p:nvPr/>
            </p:nvSpPr>
            <p:spPr bwMode="auto">
              <a:xfrm>
                <a:off x="8286750" y="2338388"/>
                <a:ext cx="754062" cy="1028700"/>
              </a:xfrm>
              <a:custGeom>
                <a:avLst/>
                <a:gdLst>
                  <a:gd name="T0" fmla="*/ 40 w 41"/>
                  <a:gd name="T1" fmla="*/ 32 h 56"/>
                  <a:gd name="T2" fmla="*/ 40 w 41"/>
                  <a:gd name="T3" fmla="*/ 34 h 56"/>
                  <a:gd name="T4" fmla="*/ 33 w 41"/>
                  <a:gd name="T5" fmla="*/ 48 h 56"/>
                  <a:gd name="T6" fmla="*/ 9 w 41"/>
                  <a:gd name="T7" fmla="*/ 48 h 56"/>
                  <a:gd name="T8" fmla="*/ 2 w 41"/>
                  <a:gd name="T9" fmla="*/ 35 h 56"/>
                  <a:gd name="T10" fmla="*/ 2 w 41"/>
                  <a:gd name="T11" fmla="*/ 18 h 56"/>
                  <a:gd name="T12" fmla="*/ 28 w 41"/>
                  <a:gd name="T13" fmla="*/ 8 h 56"/>
                  <a:gd name="T14" fmla="*/ 39 w 41"/>
                  <a:gd name="T15" fmla="*/ 18 h 56"/>
                  <a:gd name="T16" fmla="*/ 40 w 41"/>
                  <a:gd name="T17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56">
                    <a:moveTo>
                      <a:pt x="40" y="32"/>
                    </a:moveTo>
                    <a:cubicBezTo>
                      <a:pt x="40" y="33"/>
                      <a:pt x="40" y="30"/>
                      <a:pt x="40" y="34"/>
                    </a:cubicBezTo>
                    <a:cubicBezTo>
                      <a:pt x="39" y="37"/>
                      <a:pt x="36" y="44"/>
                      <a:pt x="33" y="48"/>
                    </a:cubicBezTo>
                    <a:cubicBezTo>
                      <a:pt x="27" y="56"/>
                      <a:pt x="16" y="56"/>
                      <a:pt x="9" y="48"/>
                    </a:cubicBezTo>
                    <a:cubicBezTo>
                      <a:pt x="6" y="46"/>
                      <a:pt x="3" y="39"/>
                      <a:pt x="2" y="35"/>
                    </a:cubicBezTo>
                    <a:cubicBezTo>
                      <a:pt x="1" y="29"/>
                      <a:pt x="0" y="23"/>
                      <a:pt x="2" y="18"/>
                    </a:cubicBezTo>
                    <a:cubicBezTo>
                      <a:pt x="5" y="8"/>
                      <a:pt x="18" y="0"/>
                      <a:pt x="28" y="8"/>
                    </a:cubicBezTo>
                    <a:cubicBezTo>
                      <a:pt x="34" y="6"/>
                      <a:pt x="39" y="13"/>
                      <a:pt x="39" y="18"/>
                    </a:cubicBezTo>
                    <a:cubicBezTo>
                      <a:pt x="41" y="23"/>
                      <a:pt x="40" y="27"/>
                      <a:pt x="40" y="32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79" name="Freeform 53"/>
              <p:cNvSpPr>
                <a:spLocks/>
              </p:cNvSpPr>
              <p:nvPr/>
            </p:nvSpPr>
            <p:spPr bwMode="auto">
              <a:xfrm>
                <a:off x="8120063" y="3441701"/>
                <a:ext cx="1104900" cy="1527175"/>
              </a:xfrm>
              <a:custGeom>
                <a:avLst/>
                <a:gdLst>
                  <a:gd name="T0" fmla="*/ 7 w 60"/>
                  <a:gd name="T1" fmla="*/ 0 h 83"/>
                  <a:gd name="T2" fmla="*/ 29 w 60"/>
                  <a:gd name="T3" fmla="*/ 0 h 83"/>
                  <a:gd name="T4" fmla="*/ 29 w 60"/>
                  <a:gd name="T5" fmla="*/ 0 h 83"/>
                  <a:gd name="T6" fmla="*/ 30 w 60"/>
                  <a:gd name="T7" fmla="*/ 0 h 83"/>
                  <a:gd name="T8" fmla="*/ 30 w 60"/>
                  <a:gd name="T9" fmla="*/ 0 h 83"/>
                  <a:gd name="T10" fmla="*/ 31 w 60"/>
                  <a:gd name="T11" fmla="*/ 0 h 83"/>
                  <a:gd name="T12" fmla="*/ 31 w 60"/>
                  <a:gd name="T13" fmla="*/ 0 h 83"/>
                  <a:gd name="T14" fmla="*/ 53 w 60"/>
                  <a:gd name="T15" fmla="*/ 0 h 83"/>
                  <a:gd name="T16" fmla="*/ 59 w 60"/>
                  <a:gd name="T17" fmla="*/ 10 h 83"/>
                  <a:gd name="T18" fmla="*/ 56 w 60"/>
                  <a:gd name="T19" fmla="*/ 42 h 83"/>
                  <a:gd name="T20" fmla="*/ 56 w 60"/>
                  <a:gd name="T21" fmla="*/ 83 h 83"/>
                  <a:gd name="T22" fmla="*/ 4 w 60"/>
                  <a:gd name="T23" fmla="*/ 83 h 83"/>
                  <a:gd name="T24" fmla="*/ 4 w 60"/>
                  <a:gd name="T25" fmla="*/ 42 h 83"/>
                  <a:gd name="T26" fmla="*/ 1 w 60"/>
                  <a:gd name="T27" fmla="*/ 10 h 83"/>
                  <a:gd name="T28" fmla="*/ 7 w 60"/>
                  <a:gd name="T2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" h="83">
                    <a:moveTo>
                      <a:pt x="7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7" y="0"/>
                      <a:pt x="60" y="4"/>
                      <a:pt x="59" y="10"/>
                    </a:cubicBezTo>
                    <a:cubicBezTo>
                      <a:pt x="58" y="22"/>
                      <a:pt x="56" y="32"/>
                      <a:pt x="56" y="42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4" y="83"/>
                      <a:pt x="4" y="83"/>
                      <a:pt x="4" y="83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4" y="32"/>
                      <a:pt x="2" y="22"/>
                      <a:pt x="1" y="10"/>
                    </a:cubicBezTo>
                    <a:cubicBezTo>
                      <a:pt x="0" y="4"/>
                      <a:pt x="3" y="0"/>
                      <a:pt x="7" y="0"/>
                    </a:cubicBezTo>
                    <a:close/>
                  </a:path>
                </a:pathLst>
              </a:custGeom>
              <a:solidFill>
                <a:srgbClr val="494F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80" name="Freeform 54"/>
              <p:cNvSpPr>
                <a:spLocks/>
              </p:cNvSpPr>
              <p:nvPr/>
            </p:nvSpPr>
            <p:spPr bwMode="auto">
              <a:xfrm>
                <a:off x="8194675" y="5005388"/>
                <a:ext cx="349250" cy="1490663"/>
              </a:xfrm>
              <a:custGeom>
                <a:avLst/>
                <a:gdLst>
                  <a:gd name="T0" fmla="*/ 10 w 19"/>
                  <a:gd name="T1" fmla="*/ 0 h 81"/>
                  <a:gd name="T2" fmla="*/ 10 w 19"/>
                  <a:gd name="T3" fmla="*/ 0 h 81"/>
                  <a:gd name="T4" fmla="*/ 19 w 19"/>
                  <a:gd name="T5" fmla="*/ 9 h 81"/>
                  <a:gd name="T6" fmla="*/ 19 w 19"/>
                  <a:gd name="T7" fmla="*/ 72 h 81"/>
                  <a:gd name="T8" fmla="*/ 10 w 19"/>
                  <a:gd name="T9" fmla="*/ 81 h 81"/>
                  <a:gd name="T10" fmla="*/ 10 w 19"/>
                  <a:gd name="T11" fmla="*/ 81 h 81"/>
                  <a:gd name="T12" fmla="*/ 0 w 19"/>
                  <a:gd name="T13" fmla="*/ 72 h 81"/>
                  <a:gd name="T14" fmla="*/ 0 w 19"/>
                  <a:gd name="T15" fmla="*/ 9 h 81"/>
                  <a:gd name="T16" fmla="*/ 10 w 19"/>
                  <a:gd name="T17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81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9" y="4"/>
                      <a:pt x="19" y="9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7"/>
                      <a:pt x="15" y="81"/>
                      <a:pt x="10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5" y="81"/>
                      <a:pt x="0" y="77"/>
                      <a:pt x="0" y="72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5" y="0"/>
                      <a:pt x="10" y="0"/>
                    </a:cubicBezTo>
                    <a:close/>
                  </a:path>
                </a:pathLst>
              </a:custGeom>
              <a:solidFill>
                <a:srgbClr val="3B4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81" name="Freeform 55"/>
              <p:cNvSpPr>
                <a:spLocks/>
              </p:cNvSpPr>
              <p:nvPr/>
            </p:nvSpPr>
            <p:spPr bwMode="auto">
              <a:xfrm>
                <a:off x="8175625" y="3441701"/>
                <a:ext cx="496887" cy="1527175"/>
              </a:xfrm>
              <a:custGeom>
                <a:avLst/>
                <a:gdLst>
                  <a:gd name="T0" fmla="*/ 4 w 27"/>
                  <a:gd name="T1" fmla="*/ 0 h 83"/>
                  <a:gd name="T2" fmla="*/ 26 w 27"/>
                  <a:gd name="T3" fmla="*/ 0 h 83"/>
                  <a:gd name="T4" fmla="*/ 26 w 27"/>
                  <a:gd name="T5" fmla="*/ 0 h 83"/>
                  <a:gd name="T6" fmla="*/ 27 w 27"/>
                  <a:gd name="T7" fmla="*/ 0 h 83"/>
                  <a:gd name="T8" fmla="*/ 27 w 27"/>
                  <a:gd name="T9" fmla="*/ 0 h 83"/>
                  <a:gd name="T10" fmla="*/ 27 w 27"/>
                  <a:gd name="T11" fmla="*/ 83 h 83"/>
                  <a:gd name="T12" fmla="*/ 1 w 27"/>
                  <a:gd name="T13" fmla="*/ 83 h 83"/>
                  <a:gd name="T14" fmla="*/ 0 w 27"/>
                  <a:gd name="T15" fmla="*/ 10 h 83"/>
                  <a:gd name="T16" fmla="*/ 4 w 27"/>
                  <a:gd name="T17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83">
                    <a:moveTo>
                      <a:pt x="4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83"/>
                      <a:pt x="27" y="83"/>
                      <a:pt x="27" y="83"/>
                    </a:cubicBezTo>
                    <a:cubicBezTo>
                      <a:pt x="1" y="83"/>
                      <a:pt x="1" y="83"/>
                      <a:pt x="1" y="83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0" y="0"/>
                      <a:pt x="4" y="0"/>
                    </a:cubicBezTo>
                    <a:close/>
                  </a:path>
                </a:pathLst>
              </a:custGeom>
              <a:solidFill>
                <a:srgbClr val="5362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82" name="Freeform 56"/>
              <p:cNvSpPr>
                <a:spLocks/>
              </p:cNvSpPr>
              <p:nvPr/>
            </p:nvSpPr>
            <p:spPr bwMode="auto">
              <a:xfrm>
                <a:off x="8359775" y="3386138"/>
                <a:ext cx="625475" cy="147638"/>
              </a:xfrm>
              <a:custGeom>
                <a:avLst/>
                <a:gdLst>
                  <a:gd name="T0" fmla="*/ 5 w 34"/>
                  <a:gd name="T1" fmla="*/ 0 h 8"/>
                  <a:gd name="T2" fmla="*/ 0 w 34"/>
                  <a:gd name="T3" fmla="*/ 3 h 8"/>
                  <a:gd name="T4" fmla="*/ 34 w 34"/>
                  <a:gd name="T5" fmla="*/ 3 h 8"/>
                  <a:gd name="T6" fmla="*/ 29 w 34"/>
                  <a:gd name="T7" fmla="*/ 0 h 8"/>
                  <a:gd name="T8" fmla="*/ 5 w 34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">
                    <a:moveTo>
                      <a:pt x="5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8" y="8"/>
                      <a:pt x="28" y="7"/>
                      <a:pt x="34" y="3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1" y="2"/>
                      <a:pt x="12" y="2"/>
                      <a:pt x="5" y="0"/>
                    </a:cubicBezTo>
                    <a:close/>
                  </a:path>
                </a:pathLst>
              </a:custGeom>
              <a:solidFill>
                <a:srgbClr val="C9E7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83" name="Freeform 57"/>
              <p:cNvSpPr>
                <a:spLocks/>
              </p:cNvSpPr>
              <p:nvPr/>
            </p:nvSpPr>
            <p:spPr bwMode="auto">
              <a:xfrm>
                <a:off x="8359775" y="3386138"/>
                <a:ext cx="312737" cy="111125"/>
              </a:xfrm>
              <a:custGeom>
                <a:avLst/>
                <a:gdLst>
                  <a:gd name="T0" fmla="*/ 5 w 17"/>
                  <a:gd name="T1" fmla="*/ 0 h 6"/>
                  <a:gd name="T2" fmla="*/ 0 w 17"/>
                  <a:gd name="T3" fmla="*/ 3 h 6"/>
                  <a:gd name="T4" fmla="*/ 17 w 17"/>
                  <a:gd name="T5" fmla="*/ 6 h 6"/>
                  <a:gd name="T6" fmla="*/ 17 w 17"/>
                  <a:gd name="T7" fmla="*/ 1 h 6"/>
                  <a:gd name="T8" fmla="*/ 5 w 1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6">
                    <a:moveTo>
                      <a:pt x="5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5"/>
                      <a:pt x="10" y="6"/>
                      <a:pt x="17" y="6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2" y="1"/>
                      <a:pt x="8" y="1"/>
                      <a:pt x="5" y="0"/>
                    </a:cubicBezTo>
                    <a:close/>
                  </a:path>
                </a:pathLst>
              </a:custGeom>
              <a:solidFill>
                <a:srgbClr val="EBF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84" name="Freeform 58"/>
              <p:cNvSpPr>
                <a:spLocks/>
              </p:cNvSpPr>
              <p:nvPr/>
            </p:nvSpPr>
            <p:spPr bwMode="auto">
              <a:xfrm>
                <a:off x="8323263" y="3405188"/>
                <a:ext cx="698500" cy="146050"/>
              </a:xfrm>
              <a:custGeom>
                <a:avLst/>
                <a:gdLst>
                  <a:gd name="T0" fmla="*/ 4 w 38"/>
                  <a:gd name="T1" fmla="*/ 0 h 8"/>
                  <a:gd name="T2" fmla="*/ 33 w 38"/>
                  <a:gd name="T3" fmla="*/ 0 h 8"/>
                  <a:gd name="T4" fmla="*/ 38 w 38"/>
                  <a:gd name="T5" fmla="*/ 2 h 8"/>
                  <a:gd name="T6" fmla="*/ 0 w 38"/>
                  <a:gd name="T7" fmla="*/ 2 h 8"/>
                  <a:gd name="T8" fmla="*/ 4 w 38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8">
                    <a:moveTo>
                      <a:pt x="4" y="0"/>
                    </a:moveTo>
                    <a:cubicBezTo>
                      <a:pt x="14" y="3"/>
                      <a:pt x="25" y="3"/>
                      <a:pt x="33" y="0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27" y="8"/>
                      <a:pt x="11" y="8"/>
                      <a:pt x="0" y="2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3849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85" name="Freeform 59"/>
              <p:cNvSpPr>
                <a:spLocks/>
              </p:cNvSpPr>
              <p:nvPr/>
            </p:nvSpPr>
            <p:spPr bwMode="auto">
              <a:xfrm>
                <a:off x="7974013" y="5114926"/>
                <a:ext cx="1379537" cy="295275"/>
              </a:xfrm>
              <a:custGeom>
                <a:avLst/>
                <a:gdLst>
                  <a:gd name="T0" fmla="*/ 8 w 75"/>
                  <a:gd name="T1" fmla="*/ 0 h 16"/>
                  <a:gd name="T2" fmla="*/ 67 w 75"/>
                  <a:gd name="T3" fmla="*/ 0 h 16"/>
                  <a:gd name="T4" fmla="*/ 75 w 75"/>
                  <a:gd name="T5" fmla="*/ 5 h 16"/>
                  <a:gd name="T6" fmla="*/ 75 w 75"/>
                  <a:gd name="T7" fmla="*/ 11 h 16"/>
                  <a:gd name="T8" fmla="*/ 67 w 75"/>
                  <a:gd name="T9" fmla="*/ 16 h 16"/>
                  <a:gd name="T10" fmla="*/ 8 w 75"/>
                  <a:gd name="T11" fmla="*/ 16 h 16"/>
                  <a:gd name="T12" fmla="*/ 0 w 75"/>
                  <a:gd name="T13" fmla="*/ 11 h 16"/>
                  <a:gd name="T14" fmla="*/ 0 w 75"/>
                  <a:gd name="T15" fmla="*/ 5 h 16"/>
                  <a:gd name="T16" fmla="*/ 8 w 75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16">
                    <a:moveTo>
                      <a:pt x="8" y="0"/>
                    </a:moveTo>
                    <a:cubicBezTo>
                      <a:pt x="67" y="0"/>
                      <a:pt x="67" y="0"/>
                      <a:pt x="67" y="0"/>
                    </a:cubicBezTo>
                    <a:cubicBezTo>
                      <a:pt x="72" y="0"/>
                      <a:pt x="75" y="2"/>
                      <a:pt x="75" y="5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5" y="14"/>
                      <a:pt x="72" y="16"/>
                      <a:pt x="67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4" y="16"/>
                      <a:pt x="0" y="14"/>
                      <a:pt x="0" y="11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4" y="0"/>
                      <a:pt x="8" y="0"/>
                    </a:cubicBezTo>
                    <a:close/>
                  </a:path>
                </a:pathLst>
              </a:custGeom>
              <a:solidFill>
                <a:srgbClr val="EEA92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86" name="Freeform 60"/>
              <p:cNvSpPr>
                <a:spLocks/>
              </p:cNvSpPr>
              <p:nvPr/>
            </p:nvSpPr>
            <p:spPr bwMode="auto">
              <a:xfrm>
                <a:off x="7974013" y="5114926"/>
                <a:ext cx="698500" cy="295275"/>
              </a:xfrm>
              <a:custGeom>
                <a:avLst/>
                <a:gdLst>
                  <a:gd name="T0" fmla="*/ 8 w 38"/>
                  <a:gd name="T1" fmla="*/ 0 h 16"/>
                  <a:gd name="T2" fmla="*/ 38 w 38"/>
                  <a:gd name="T3" fmla="*/ 0 h 16"/>
                  <a:gd name="T4" fmla="*/ 38 w 38"/>
                  <a:gd name="T5" fmla="*/ 16 h 16"/>
                  <a:gd name="T6" fmla="*/ 8 w 38"/>
                  <a:gd name="T7" fmla="*/ 16 h 16"/>
                  <a:gd name="T8" fmla="*/ 0 w 38"/>
                  <a:gd name="T9" fmla="*/ 11 h 16"/>
                  <a:gd name="T10" fmla="*/ 0 w 38"/>
                  <a:gd name="T11" fmla="*/ 5 h 16"/>
                  <a:gd name="T12" fmla="*/ 8 w 38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6">
                    <a:moveTo>
                      <a:pt x="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4" y="16"/>
                      <a:pt x="0" y="14"/>
                      <a:pt x="0" y="11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4" y="0"/>
                      <a:pt x="8" y="0"/>
                    </a:cubicBezTo>
                    <a:close/>
                  </a:path>
                </a:pathLst>
              </a:custGeom>
              <a:solidFill>
                <a:srgbClr val="EEA9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87" name="Freeform 61"/>
              <p:cNvSpPr>
                <a:spLocks/>
              </p:cNvSpPr>
              <p:nvPr/>
            </p:nvSpPr>
            <p:spPr bwMode="auto">
              <a:xfrm>
                <a:off x="8027988" y="4159251"/>
                <a:ext cx="1289050" cy="312738"/>
              </a:xfrm>
              <a:custGeom>
                <a:avLst/>
                <a:gdLst>
                  <a:gd name="T0" fmla="*/ 7 w 70"/>
                  <a:gd name="T1" fmla="*/ 0 h 17"/>
                  <a:gd name="T2" fmla="*/ 63 w 70"/>
                  <a:gd name="T3" fmla="*/ 0 h 17"/>
                  <a:gd name="T4" fmla="*/ 70 w 70"/>
                  <a:gd name="T5" fmla="*/ 6 h 17"/>
                  <a:gd name="T6" fmla="*/ 70 w 70"/>
                  <a:gd name="T7" fmla="*/ 11 h 17"/>
                  <a:gd name="T8" fmla="*/ 63 w 70"/>
                  <a:gd name="T9" fmla="*/ 17 h 17"/>
                  <a:gd name="T10" fmla="*/ 7 w 70"/>
                  <a:gd name="T11" fmla="*/ 17 h 17"/>
                  <a:gd name="T12" fmla="*/ 0 w 70"/>
                  <a:gd name="T13" fmla="*/ 11 h 17"/>
                  <a:gd name="T14" fmla="*/ 0 w 70"/>
                  <a:gd name="T15" fmla="*/ 6 h 17"/>
                  <a:gd name="T16" fmla="*/ 7 w 70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0" h="17">
                    <a:moveTo>
                      <a:pt x="7" y="0"/>
                    </a:moveTo>
                    <a:cubicBezTo>
                      <a:pt x="63" y="0"/>
                      <a:pt x="63" y="0"/>
                      <a:pt x="63" y="0"/>
                    </a:cubicBezTo>
                    <a:cubicBezTo>
                      <a:pt x="66" y="0"/>
                      <a:pt x="70" y="2"/>
                      <a:pt x="70" y="6"/>
                    </a:cubicBezTo>
                    <a:cubicBezTo>
                      <a:pt x="70" y="11"/>
                      <a:pt x="70" y="11"/>
                      <a:pt x="70" y="11"/>
                    </a:cubicBezTo>
                    <a:cubicBezTo>
                      <a:pt x="70" y="14"/>
                      <a:pt x="66" y="17"/>
                      <a:pt x="63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4" y="17"/>
                      <a:pt x="0" y="14"/>
                      <a:pt x="0" y="1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4" y="0"/>
                      <a:pt x="7" y="0"/>
                    </a:cubicBezTo>
                    <a:close/>
                  </a:path>
                </a:pathLst>
              </a:custGeom>
              <a:solidFill>
                <a:srgbClr val="EEA92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88" name="Freeform 62"/>
              <p:cNvSpPr>
                <a:spLocks/>
              </p:cNvSpPr>
              <p:nvPr/>
            </p:nvSpPr>
            <p:spPr bwMode="auto">
              <a:xfrm>
                <a:off x="8027988" y="4471988"/>
                <a:ext cx="1289050" cy="293688"/>
              </a:xfrm>
              <a:custGeom>
                <a:avLst/>
                <a:gdLst>
                  <a:gd name="T0" fmla="*/ 7 w 70"/>
                  <a:gd name="T1" fmla="*/ 0 h 16"/>
                  <a:gd name="T2" fmla="*/ 63 w 70"/>
                  <a:gd name="T3" fmla="*/ 0 h 16"/>
                  <a:gd name="T4" fmla="*/ 70 w 70"/>
                  <a:gd name="T5" fmla="*/ 6 h 16"/>
                  <a:gd name="T6" fmla="*/ 70 w 70"/>
                  <a:gd name="T7" fmla="*/ 10 h 16"/>
                  <a:gd name="T8" fmla="*/ 63 w 70"/>
                  <a:gd name="T9" fmla="*/ 16 h 16"/>
                  <a:gd name="T10" fmla="*/ 7 w 70"/>
                  <a:gd name="T11" fmla="*/ 16 h 16"/>
                  <a:gd name="T12" fmla="*/ 0 w 70"/>
                  <a:gd name="T13" fmla="*/ 10 h 16"/>
                  <a:gd name="T14" fmla="*/ 0 w 70"/>
                  <a:gd name="T15" fmla="*/ 6 h 16"/>
                  <a:gd name="T16" fmla="*/ 7 w 70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0" h="16">
                    <a:moveTo>
                      <a:pt x="7" y="0"/>
                    </a:moveTo>
                    <a:cubicBezTo>
                      <a:pt x="63" y="0"/>
                      <a:pt x="63" y="0"/>
                      <a:pt x="63" y="0"/>
                    </a:cubicBezTo>
                    <a:cubicBezTo>
                      <a:pt x="66" y="0"/>
                      <a:pt x="70" y="3"/>
                      <a:pt x="70" y="6"/>
                    </a:cubicBezTo>
                    <a:cubicBezTo>
                      <a:pt x="70" y="10"/>
                      <a:pt x="70" y="10"/>
                      <a:pt x="70" y="10"/>
                    </a:cubicBezTo>
                    <a:cubicBezTo>
                      <a:pt x="70" y="13"/>
                      <a:pt x="66" y="16"/>
                      <a:pt x="63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4" y="16"/>
                      <a:pt x="0" y="13"/>
                      <a:pt x="0" y="1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4" y="0"/>
                      <a:pt x="7" y="0"/>
                    </a:cubicBezTo>
                    <a:close/>
                  </a:path>
                </a:pathLst>
              </a:custGeom>
              <a:solidFill>
                <a:srgbClr val="EEA92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89" name="Freeform 63"/>
              <p:cNvSpPr>
                <a:spLocks/>
              </p:cNvSpPr>
              <p:nvPr/>
            </p:nvSpPr>
            <p:spPr bwMode="auto">
              <a:xfrm>
                <a:off x="8027988" y="4159251"/>
                <a:ext cx="644525" cy="312738"/>
              </a:xfrm>
              <a:custGeom>
                <a:avLst/>
                <a:gdLst>
                  <a:gd name="T0" fmla="*/ 7 w 35"/>
                  <a:gd name="T1" fmla="*/ 0 h 17"/>
                  <a:gd name="T2" fmla="*/ 35 w 35"/>
                  <a:gd name="T3" fmla="*/ 0 h 17"/>
                  <a:gd name="T4" fmla="*/ 35 w 35"/>
                  <a:gd name="T5" fmla="*/ 17 h 17"/>
                  <a:gd name="T6" fmla="*/ 7 w 35"/>
                  <a:gd name="T7" fmla="*/ 17 h 17"/>
                  <a:gd name="T8" fmla="*/ 0 w 35"/>
                  <a:gd name="T9" fmla="*/ 11 h 17"/>
                  <a:gd name="T10" fmla="*/ 0 w 35"/>
                  <a:gd name="T11" fmla="*/ 6 h 17"/>
                  <a:gd name="T12" fmla="*/ 7 w 35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7">
                    <a:moveTo>
                      <a:pt x="7" y="0"/>
                    </a:moveTo>
                    <a:cubicBezTo>
                      <a:pt x="35" y="0"/>
                      <a:pt x="35" y="0"/>
                      <a:pt x="35" y="0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4" y="17"/>
                      <a:pt x="0" y="14"/>
                      <a:pt x="0" y="1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4" y="0"/>
                      <a:pt x="7" y="0"/>
                    </a:cubicBezTo>
                    <a:close/>
                  </a:path>
                </a:pathLst>
              </a:custGeom>
              <a:solidFill>
                <a:srgbClr val="EEA9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90" name="Freeform 64"/>
              <p:cNvSpPr>
                <a:spLocks/>
              </p:cNvSpPr>
              <p:nvPr/>
            </p:nvSpPr>
            <p:spPr bwMode="auto">
              <a:xfrm>
                <a:off x="8027988" y="4471988"/>
                <a:ext cx="644525" cy="293688"/>
              </a:xfrm>
              <a:custGeom>
                <a:avLst/>
                <a:gdLst>
                  <a:gd name="T0" fmla="*/ 7 w 35"/>
                  <a:gd name="T1" fmla="*/ 0 h 16"/>
                  <a:gd name="T2" fmla="*/ 35 w 35"/>
                  <a:gd name="T3" fmla="*/ 0 h 16"/>
                  <a:gd name="T4" fmla="*/ 35 w 35"/>
                  <a:gd name="T5" fmla="*/ 16 h 16"/>
                  <a:gd name="T6" fmla="*/ 7 w 35"/>
                  <a:gd name="T7" fmla="*/ 16 h 16"/>
                  <a:gd name="T8" fmla="*/ 0 w 35"/>
                  <a:gd name="T9" fmla="*/ 10 h 16"/>
                  <a:gd name="T10" fmla="*/ 0 w 35"/>
                  <a:gd name="T11" fmla="*/ 6 h 16"/>
                  <a:gd name="T12" fmla="*/ 7 w 35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6">
                    <a:moveTo>
                      <a:pt x="7" y="0"/>
                    </a:moveTo>
                    <a:cubicBezTo>
                      <a:pt x="35" y="0"/>
                      <a:pt x="35" y="0"/>
                      <a:pt x="35" y="0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4" y="16"/>
                      <a:pt x="0" y="13"/>
                      <a:pt x="0" y="1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4" y="0"/>
                      <a:pt x="7" y="0"/>
                    </a:cubicBezTo>
                    <a:close/>
                  </a:path>
                </a:pathLst>
              </a:custGeom>
              <a:solidFill>
                <a:srgbClr val="EEA9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91" name="Freeform 65"/>
              <p:cNvSpPr>
                <a:spLocks/>
              </p:cNvSpPr>
              <p:nvPr/>
            </p:nvSpPr>
            <p:spPr bwMode="auto">
              <a:xfrm>
                <a:off x="8047038" y="4397376"/>
                <a:ext cx="1250950" cy="74613"/>
              </a:xfrm>
              <a:custGeom>
                <a:avLst/>
                <a:gdLst>
                  <a:gd name="T0" fmla="*/ 68 w 68"/>
                  <a:gd name="T1" fmla="*/ 0 h 4"/>
                  <a:gd name="T2" fmla="*/ 62 w 68"/>
                  <a:gd name="T3" fmla="*/ 4 h 4"/>
                  <a:gd name="T4" fmla="*/ 6 w 68"/>
                  <a:gd name="T5" fmla="*/ 4 h 4"/>
                  <a:gd name="T6" fmla="*/ 0 w 68"/>
                  <a:gd name="T7" fmla="*/ 0 h 4"/>
                  <a:gd name="T8" fmla="*/ 68 w 68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4">
                    <a:moveTo>
                      <a:pt x="68" y="0"/>
                    </a:moveTo>
                    <a:cubicBezTo>
                      <a:pt x="67" y="2"/>
                      <a:pt x="64" y="4"/>
                      <a:pt x="62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3" y="4"/>
                      <a:pt x="1" y="2"/>
                      <a:pt x="0" y="0"/>
                    </a:cubicBez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C97F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92" name="Rectangle 66"/>
              <p:cNvSpPr>
                <a:spLocks noChangeArrowheads="1"/>
              </p:cNvSpPr>
              <p:nvPr/>
            </p:nvSpPr>
            <p:spPr bwMode="auto">
              <a:xfrm>
                <a:off x="8580438" y="4748213"/>
                <a:ext cx="165100" cy="366713"/>
              </a:xfrm>
              <a:prstGeom prst="rect">
                <a:avLst/>
              </a:prstGeom>
              <a:solidFill>
                <a:srgbClr val="8D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93" name="Rectangle 67"/>
              <p:cNvSpPr>
                <a:spLocks noChangeArrowheads="1"/>
              </p:cNvSpPr>
              <p:nvPr/>
            </p:nvSpPr>
            <p:spPr bwMode="auto">
              <a:xfrm>
                <a:off x="8580438" y="4748213"/>
                <a:ext cx="92075" cy="366713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94" name="Freeform 68"/>
              <p:cNvSpPr>
                <a:spLocks/>
              </p:cNvSpPr>
              <p:nvPr/>
            </p:nvSpPr>
            <p:spPr bwMode="auto">
              <a:xfrm>
                <a:off x="8047038" y="4692651"/>
                <a:ext cx="1250950" cy="73025"/>
              </a:xfrm>
              <a:custGeom>
                <a:avLst/>
                <a:gdLst>
                  <a:gd name="T0" fmla="*/ 68 w 68"/>
                  <a:gd name="T1" fmla="*/ 0 h 4"/>
                  <a:gd name="T2" fmla="*/ 62 w 68"/>
                  <a:gd name="T3" fmla="*/ 4 h 4"/>
                  <a:gd name="T4" fmla="*/ 6 w 68"/>
                  <a:gd name="T5" fmla="*/ 4 h 4"/>
                  <a:gd name="T6" fmla="*/ 0 w 68"/>
                  <a:gd name="T7" fmla="*/ 0 h 4"/>
                  <a:gd name="T8" fmla="*/ 68 w 68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4">
                    <a:moveTo>
                      <a:pt x="68" y="0"/>
                    </a:moveTo>
                    <a:cubicBezTo>
                      <a:pt x="67" y="2"/>
                      <a:pt x="65" y="4"/>
                      <a:pt x="62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3" y="4"/>
                      <a:pt x="1" y="2"/>
                      <a:pt x="0" y="0"/>
                    </a:cubicBez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C97F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95" name="Rectangle 69"/>
              <p:cNvSpPr>
                <a:spLocks noChangeArrowheads="1"/>
              </p:cNvSpPr>
              <p:nvPr/>
            </p:nvSpPr>
            <p:spPr bwMode="auto">
              <a:xfrm>
                <a:off x="8580438" y="5410201"/>
                <a:ext cx="165100" cy="773113"/>
              </a:xfrm>
              <a:prstGeom prst="rect">
                <a:avLst/>
              </a:prstGeom>
              <a:solidFill>
                <a:srgbClr val="8D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96" name="Rectangle 70"/>
              <p:cNvSpPr>
                <a:spLocks noChangeArrowheads="1"/>
              </p:cNvSpPr>
              <p:nvPr/>
            </p:nvSpPr>
            <p:spPr bwMode="auto">
              <a:xfrm>
                <a:off x="8580438" y="5410201"/>
                <a:ext cx="92075" cy="773113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97" name="Freeform 71"/>
              <p:cNvSpPr>
                <a:spLocks/>
              </p:cNvSpPr>
              <p:nvPr/>
            </p:nvSpPr>
            <p:spPr bwMode="auto">
              <a:xfrm>
                <a:off x="7974013" y="5318126"/>
                <a:ext cx="1379537" cy="92075"/>
              </a:xfrm>
              <a:custGeom>
                <a:avLst/>
                <a:gdLst>
                  <a:gd name="T0" fmla="*/ 75 w 75"/>
                  <a:gd name="T1" fmla="*/ 0 h 5"/>
                  <a:gd name="T2" fmla="*/ 67 w 75"/>
                  <a:gd name="T3" fmla="*/ 5 h 5"/>
                  <a:gd name="T4" fmla="*/ 8 w 75"/>
                  <a:gd name="T5" fmla="*/ 5 h 5"/>
                  <a:gd name="T6" fmla="*/ 0 w 75"/>
                  <a:gd name="T7" fmla="*/ 0 h 5"/>
                  <a:gd name="T8" fmla="*/ 75 w 7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5">
                    <a:moveTo>
                      <a:pt x="75" y="0"/>
                    </a:moveTo>
                    <a:cubicBezTo>
                      <a:pt x="75" y="3"/>
                      <a:pt x="71" y="5"/>
                      <a:pt x="6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4" y="5"/>
                      <a:pt x="1" y="3"/>
                      <a:pt x="0" y="0"/>
                    </a:cubicBez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C97F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98" name="Rectangle 72"/>
              <p:cNvSpPr>
                <a:spLocks noChangeArrowheads="1"/>
              </p:cNvSpPr>
              <p:nvPr/>
            </p:nvSpPr>
            <p:spPr bwMode="auto">
              <a:xfrm>
                <a:off x="8286750" y="6164263"/>
                <a:ext cx="754062" cy="73025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99" name="Rectangle 73"/>
              <p:cNvSpPr>
                <a:spLocks noChangeArrowheads="1"/>
              </p:cNvSpPr>
              <p:nvPr/>
            </p:nvSpPr>
            <p:spPr bwMode="auto">
              <a:xfrm>
                <a:off x="8286750" y="6219826"/>
                <a:ext cx="754062" cy="17463"/>
              </a:xfrm>
              <a:prstGeom prst="rect">
                <a:avLst/>
              </a:prstGeom>
              <a:solidFill>
                <a:srgbClr val="8D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100" name="Rectangle 74"/>
              <p:cNvSpPr>
                <a:spLocks noChangeArrowheads="1"/>
              </p:cNvSpPr>
              <p:nvPr/>
            </p:nvSpPr>
            <p:spPr bwMode="auto">
              <a:xfrm>
                <a:off x="8304213" y="6237288"/>
                <a:ext cx="36512" cy="147638"/>
              </a:xfrm>
              <a:prstGeom prst="rect">
                <a:avLst/>
              </a:prstGeom>
              <a:solidFill>
                <a:srgbClr val="8D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101" name="Rectangle 75"/>
              <p:cNvSpPr>
                <a:spLocks noChangeArrowheads="1"/>
              </p:cNvSpPr>
              <p:nvPr/>
            </p:nvSpPr>
            <p:spPr bwMode="auto">
              <a:xfrm>
                <a:off x="8304213" y="6237288"/>
                <a:ext cx="36512" cy="36513"/>
              </a:xfrm>
              <a:prstGeom prst="rect">
                <a:avLst/>
              </a:prstGeom>
              <a:solidFill>
                <a:srgbClr val="7076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102" name="Oval 76"/>
              <p:cNvSpPr>
                <a:spLocks noChangeArrowheads="1"/>
              </p:cNvSpPr>
              <p:nvPr/>
            </p:nvSpPr>
            <p:spPr bwMode="auto">
              <a:xfrm>
                <a:off x="8212138" y="6348413"/>
                <a:ext cx="203200" cy="18415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103" name="Oval 77"/>
              <p:cNvSpPr>
                <a:spLocks noChangeArrowheads="1"/>
              </p:cNvSpPr>
              <p:nvPr/>
            </p:nvSpPr>
            <p:spPr bwMode="auto">
              <a:xfrm>
                <a:off x="8267700" y="6384926"/>
                <a:ext cx="111125" cy="111125"/>
              </a:xfrm>
              <a:prstGeom prst="ellipse">
                <a:avLst/>
              </a:prstGeom>
              <a:solidFill>
                <a:srgbClr val="8D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104" name="Rectangle 78"/>
              <p:cNvSpPr>
                <a:spLocks noChangeArrowheads="1"/>
              </p:cNvSpPr>
              <p:nvPr/>
            </p:nvSpPr>
            <p:spPr bwMode="auto">
              <a:xfrm>
                <a:off x="8985250" y="6237288"/>
                <a:ext cx="36512" cy="147638"/>
              </a:xfrm>
              <a:prstGeom prst="rect">
                <a:avLst/>
              </a:prstGeom>
              <a:solidFill>
                <a:srgbClr val="8D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105" name="Rectangle 79"/>
              <p:cNvSpPr>
                <a:spLocks noChangeArrowheads="1"/>
              </p:cNvSpPr>
              <p:nvPr/>
            </p:nvSpPr>
            <p:spPr bwMode="auto">
              <a:xfrm>
                <a:off x="8985250" y="6237288"/>
                <a:ext cx="36512" cy="36513"/>
              </a:xfrm>
              <a:prstGeom prst="rect">
                <a:avLst/>
              </a:prstGeom>
              <a:solidFill>
                <a:srgbClr val="7076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106" name="Oval 80"/>
              <p:cNvSpPr>
                <a:spLocks noChangeArrowheads="1"/>
              </p:cNvSpPr>
              <p:nvPr/>
            </p:nvSpPr>
            <p:spPr bwMode="auto">
              <a:xfrm>
                <a:off x="8893175" y="6348413"/>
                <a:ext cx="203200" cy="18415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107" name="Oval 81"/>
              <p:cNvSpPr>
                <a:spLocks noChangeArrowheads="1"/>
              </p:cNvSpPr>
              <p:nvPr/>
            </p:nvSpPr>
            <p:spPr bwMode="auto">
              <a:xfrm>
                <a:off x="8948738" y="6384926"/>
                <a:ext cx="111125" cy="111125"/>
              </a:xfrm>
              <a:prstGeom prst="ellipse">
                <a:avLst/>
              </a:prstGeom>
              <a:solidFill>
                <a:srgbClr val="8D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108" name="Freeform 82"/>
              <p:cNvSpPr>
                <a:spLocks/>
              </p:cNvSpPr>
              <p:nvPr/>
            </p:nvSpPr>
            <p:spPr bwMode="auto">
              <a:xfrm>
                <a:off x="7531100" y="3441701"/>
                <a:ext cx="865187" cy="735013"/>
              </a:xfrm>
              <a:custGeom>
                <a:avLst/>
                <a:gdLst>
                  <a:gd name="T0" fmla="*/ 11 w 47"/>
                  <a:gd name="T1" fmla="*/ 40 h 40"/>
                  <a:gd name="T2" fmla="*/ 27 w 47"/>
                  <a:gd name="T3" fmla="*/ 28 h 40"/>
                  <a:gd name="T4" fmla="*/ 43 w 47"/>
                  <a:gd name="T5" fmla="*/ 12 h 40"/>
                  <a:gd name="T6" fmla="*/ 33 w 47"/>
                  <a:gd name="T7" fmla="*/ 0 h 40"/>
                  <a:gd name="T8" fmla="*/ 33 w 47"/>
                  <a:gd name="T9" fmla="*/ 0 h 40"/>
                  <a:gd name="T10" fmla="*/ 10 w 47"/>
                  <a:gd name="T11" fmla="*/ 20 h 40"/>
                  <a:gd name="T12" fmla="*/ 11 w 47"/>
                  <a:gd name="T1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0">
                    <a:moveTo>
                      <a:pt x="11" y="40"/>
                    </a:moveTo>
                    <a:cubicBezTo>
                      <a:pt x="19" y="40"/>
                      <a:pt x="23" y="32"/>
                      <a:pt x="27" y="28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7" y="8"/>
                      <a:pt x="39" y="1"/>
                      <a:pt x="33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0" y="0"/>
                      <a:pt x="19" y="11"/>
                      <a:pt x="10" y="20"/>
                    </a:cubicBezTo>
                    <a:cubicBezTo>
                      <a:pt x="0" y="30"/>
                      <a:pt x="1" y="40"/>
                      <a:pt x="11" y="40"/>
                    </a:cubicBezTo>
                    <a:close/>
                  </a:path>
                </a:pathLst>
              </a:custGeom>
              <a:solidFill>
                <a:srgbClr val="5362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109" name="Freeform 83"/>
              <p:cNvSpPr>
                <a:spLocks/>
              </p:cNvSpPr>
              <p:nvPr/>
            </p:nvSpPr>
            <p:spPr bwMode="auto">
              <a:xfrm>
                <a:off x="7954963" y="3735388"/>
                <a:ext cx="1435100" cy="460375"/>
              </a:xfrm>
              <a:custGeom>
                <a:avLst/>
                <a:gdLst>
                  <a:gd name="T0" fmla="*/ 8 w 78"/>
                  <a:gd name="T1" fmla="*/ 0 h 25"/>
                  <a:gd name="T2" fmla="*/ 70 w 78"/>
                  <a:gd name="T3" fmla="*/ 0 h 25"/>
                  <a:gd name="T4" fmla="*/ 78 w 78"/>
                  <a:gd name="T5" fmla="*/ 9 h 25"/>
                  <a:gd name="T6" fmla="*/ 78 w 78"/>
                  <a:gd name="T7" fmla="*/ 16 h 25"/>
                  <a:gd name="T8" fmla="*/ 70 w 78"/>
                  <a:gd name="T9" fmla="*/ 25 h 25"/>
                  <a:gd name="T10" fmla="*/ 8 w 78"/>
                  <a:gd name="T11" fmla="*/ 25 h 25"/>
                  <a:gd name="T12" fmla="*/ 0 w 78"/>
                  <a:gd name="T13" fmla="*/ 16 h 25"/>
                  <a:gd name="T14" fmla="*/ 0 w 78"/>
                  <a:gd name="T15" fmla="*/ 9 h 25"/>
                  <a:gd name="T16" fmla="*/ 8 w 78"/>
                  <a:gd name="T1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" h="25">
                    <a:moveTo>
                      <a:pt x="8" y="0"/>
                    </a:moveTo>
                    <a:cubicBezTo>
                      <a:pt x="70" y="0"/>
                      <a:pt x="70" y="0"/>
                      <a:pt x="70" y="0"/>
                    </a:cubicBezTo>
                    <a:cubicBezTo>
                      <a:pt x="74" y="0"/>
                      <a:pt x="78" y="4"/>
                      <a:pt x="78" y="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21"/>
                      <a:pt x="74" y="25"/>
                      <a:pt x="70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4" y="25"/>
                      <a:pt x="0" y="21"/>
                      <a:pt x="0" y="16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  <a:close/>
                  </a:path>
                </a:pathLst>
              </a:custGeom>
              <a:solidFill>
                <a:srgbClr val="EEA92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110" name="Freeform 84"/>
              <p:cNvSpPr>
                <a:spLocks/>
              </p:cNvSpPr>
              <p:nvPr/>
            </p:nvSpPr>
            <p:spPr bwMode="auto">
              <a:xfrm>
                <a:off x="7954963" y="3735388"/>
                <a:ext cx="698500" cy="460375"/>
              </a:xfrm>
              <a:custGeom>
                <a:avLst/>
                <a:gdLst>
                  <a:gd name="T0" fmla="*/ 8 w 38"/>
                  <a:gd name="T1" fmla="*/ 0 h 25"/>
                  <a:gd name="T2" fmla="*/ 38 w 38"/>
                  <a:gd name="T3" fmla="*/ 0 h 25"/>
                  <a:gd name="T4" fmla="*/ 38 w 38"/>
                  <a:gd name="T5" fmla="*/ 25 h 25"/>
                  <a:gd name="T6" fmla="*/ 8 w 38"/>
                  <a:gd name="T7" fmla="*/ 25 h 25"/>
                  <a:gd name="T8" fmla="*/ 0 w 38"/>
                  <a:gd name="T9" fmla="*/ 16 h 25"/>
                  <a:gd name="T10" fmla="*/ 0 w 38"/>
                  <a:gd name="T11" fmla="*/ 9 h 25"/>
                  <a:gd name="T12" fmla="*/ 8 w 38"/>
                  <a:gd name="T13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25">
                    <a:moveTo>
                      <a:pt x="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4" y="25"/>
                      <a:pt x="0" y="21"/>
                      <a:pt x="0" y="16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  <a:close/>
                  </a:path>
                </a:pathLst>
              </a:custGeom>
              <a:solidFill>
                <a:srgbClr val="EEA9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111" name="Freeform 85"/>
              <p:cNvSpPr>
                <a:spLocks/>
              </p:cNvSpPr>
              <p:nvPr/>
            </p:nvSpPr>
            <p:spPr bwMode="auto">
              <a:xfrm>
                <a:off x="7974013" y="4103688"/>
                <a:ext cx="1398587" cy="92075"/>
              </a:xfrm>
              <a:custGeom>
                <a:avLst/>
                <a:gdLst>
                  <a:gd name="T0" fmla="*/ 76 w 76"/>
                  <a:gd name="T1" fmla="*/ 0 h 5"/>
                  <a:gd name="T2" fmla="*/ 69 w 76"/>
                  <a:gd name="T3" fmla="*/ 5 h 5"/>
                  <a:gd name="T4" fmla="*/ 7 w 76"/>
                  <a:gd name="T5" fmla="*/ 5 h 5"/>
                  <a:gd name="T6" fmla="*/ 0 w 76"/>
                  <a:gd name="T7" fmla="*/ 0 h 5"/>
                  <a:gd name="T8" fmla="*/ 76 w 76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5">
                    <a:moveTo>
                      <a:pt x="76" y="0"/>
                    </a:moveTo>
                    <a:cubicBezTo>
                      <a:pt x="75" y="3"/>
                      <a:pt x="72" y="5"/>
                      <a:pt x="69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4" y="5"/>
                      <a:pt x="1" y="3"/>
                      <a:pt x="0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C97F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</p:grpSp>
      </p:grpSp>
      <p:sp>
        <p:nvSpPr>
          <p:cNvPr id="116" name="TextBox 115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19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870" y="6028970"/>
            <a:ext cx="1138164" cy="36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30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33.xml"/><Relationship Id="rId39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28.xml"/><Relationship Id="rId34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image" Target="../media/image7.png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theme" Target="../theme/theme2.xml"/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63" r:id="rId4"/>
    <p:sldLayoutId id="2147483667" r:id="rId5"/>
    <p:sldLayoutId id="2147483672" r:id="rId6"/>
    <p:sldLayoutId id="2147483674" r:id="rId7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170" y="289512"/>
            <a:ext cx="11652805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171" y="1189178"/>
            <a:ext cx="11650486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9"/>
          <a:stretch>
            <a:fillRect/>
          </a:stretch>
        </p:blipFill>
        <p:spPr>
          <a:xfrm rot="5400000">
            <a:off x="9205457" y="2991148"/>
            <a:ext cx="6858623" cy="876329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805890" y="289509"/>
            <a:ext cx="4113767" cy="364224"/>
          </a:xfrm>
          <a:prstGeom prst="rect">
            <a:avLst/>
          </a:prstGeom>
        </p:spPr>
        <p:txBody>
          <a:bodyPr vert="horz" lIns="91440" tIns="45720" rIns="182880" bIns="45720" rtlCol="0" anchor="ctr"/>
          <a:lstStyle>
            <a:lvl1pPr algn="r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z="1372" dirty="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372" dirty="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372" dirty="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1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700" r:id="rId25"/>
    <p:sldLayoutId id="2147483701" r:id="rId26"/>
    <p:sldLayoutId id="2147483702" r:id="rId27"/>
    <p:sldLayoutId id="2147483703" r:id="rId28"/>
    <p:sldLayoutId id="2147483704" r:id="rId29"/>
    <p:sldLayoutId id="2147483705" r:id="rId30"/>
    <p:sldLayoutId id="2147483706" r:id="rId31"/>
    <p:sldLayoutId id="2147483707" r:id="rId32"/>
    <p:sldLayoutId id="2147483708" r:id="rId33"/>
    <p:sldLayoutId id="2147483709" r:id="rId34"/>
    <p:sldLayoutId id="2147483710" r:id="rId35"/>
    <p:sldLayoutId id="2147483711" r:id="rId36"/>
    <p:sldLayoutId id="2147483712" r:id="rId37"/>
    <p:sldLayoutId id="2147483713" r:id="rId38"/>
    <p:sldLayoutId id="2147483714" r:id="rId39"/>
    <p:sldLayoutId id="2147483715" r:id="rId40"/>
    <p:sldLayoutId id="2147483716" r:id="rId41"/>
    <p:sldLayoutId id="2147483717" r:id="rId42"/>
    <p:sldLayoutId id="2147483718" r:id="rId43"/>
    <p:sldLayoutId id="2147483719" r:id="rId44"/>
    <p:sldLayoutId id="2147483720" r:id="rId45"/>
    <p:sldLayoutId id="2147483721" r:id="rId46"/>
    <p:sldLayoutId id="2147483722" r:id="rId4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093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3174">
                <a:srgbClr val="262626"/>
              </a:gs>
              <a:gs pos="25000">
                <a:srgbClr val="262626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44" marR="0" indent="-336044" algn="l" defTabSz="9140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92515">
                <a:srgbClr val="262626"/>
              </a:gs>
              <a:gs pos="75000">
                <a:srgbClr val="262626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19" marR="0" indent="-236475" algn="l" defTabSz="9140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2" kern="1200" spc="0" baseline="0">
          <a:gradFill>
            <a:gsLst>
              <a:gs pos="92515">
                <a:srgbClr val="262626"/>
              </a:gs>
              <a:gs pos="75000">
                <a:srgbClr val="262626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03" marR="0" indent="-224030" algn="l" defTabSz="9140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0" kern="1200" spc="0" baseline="0">
          <a:gradFill>
            <a:gsLst>
              <a:gs pos="92515">
                <a:srgbClr val="262626"/>
              </a:gs>
              <a:gs pos="75000">
                <a:srgbClr val="262626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132" marR="0" indent="-224030" algn="l" defTabSz="9140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4" kern="1200" spc="0" baseline="0">
          <a:gradFill>
            <a:gsLst>
              <a:gs pos="92515">
                <a:srgbClr val="262626"/>
              </a:gs>
              <a:gs pos="75000">
                <a:srgbClr val="262626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161" marR="0" indent="-224030" algn="l" defTabSz="9140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4" kern="1200" spc="0" baseline="0">
          <a:gradFill>
            <a:gsLst>
              <a:gs pos="92515">
                <a:srgbClr val="262626"/>
              </a:gs>
              <a:gs pos="75000">
                <a:srgbClr val="262626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755" indent="-228523" algn="l" defTabSz="914093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70801" indent="-228523" algn="l" defTabSz="914093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48" indent="-228523" algn="l" defTabSz="914093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95" indent="-228523" algn="l" defTabSz="914093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7046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4093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9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8185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5232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2278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9324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6372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72">
          <p15:clr>
            <a:srgbClr val="5ACBF0"/>
          </p15:clr>
        </p15:guide>
        <p15:guide id="2" pos="155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75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citeseerx.ist.psu.edu/viewdoc/download?doi=10.1.1.126.9525&amp;rep=rep1&amp;type=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gif"/><Relationship Id="rId7" Type="http://schemas.openxmlformats.org/officeDocument/2006/relationships/image" Target="../media/image31.jp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jpeg"/><Relationship Id="rId10" Type="http://schemas.openxmlformats.org/officeDocument/2006/relationships/image" Target="../media/image34.png"/><Relationship Id="rId4" Type="http://schemas.openxmlformats.org/officeDocument/2006/relationships/image" Target="../media/image28.jpeg"/><Relationship Id="rId9" Type="http://schemas.openxmlformats.org/officeDocument/2006/relationships/image" Target="../media/image3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ethereum.github.io/go-ethereum/downloads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EIPS" TargetMode="External"/><Relationship Id="rId2" Type="http://schemas.openxmlformats.org/officeDocument/2006/relationships/hyperlink" Target="https://github.com/ethereum/EIPs/issues/82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wiki/wiki/White-Paper" TargetMode="External"/><Relationship Id="rId2" Type="http://schemas.openxmlformats.org/officeDocument/2006/relationships/hyperlink" Target="https://github.com/ethereum/wiki/wiki/Glossary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tWuN2R2DC6c" TargetMode="External"/><Relationship Id="rId4" Type="http://schemas.openxmlformats.org/officeDocument/2006/relationships/hyperlink" Target="https://medium.com/loom-network/understanding-blockchain-fundamentals-part-1-byzantine-fault-tolerance-245f46fe8419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etherscan.io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58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55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57.png"/><Relationship Id="rId5" Type="http://schemas.openxmlformats.org/officeDocument/2006/relationships/image" Target="../media/image54.png"/><Relationship Id="rId15" Type="http://schemas.openxmlformats.org/officeDocument/2006/relationships/image" Target="../media/image59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61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56.png"/><Relationship Id="rId14" Type="http://schemas.openxmlformats.org/officeDocument/2006/relationships/hyperlink" Target="http://www.telenor.bg/" TargetMode="Externa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2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>
            <a:normAutofit fontScale="90000"/>
          </a:bodyPr>
          <a:lstStyle/>
          <a:p>
            <a:r>
              <a:rPr lang="en-US" dirty="0"/>
              <a:t>Ethereum and Smart Contracts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942012" y="1965299"/>
            <a:ext cx="5548099" cy="1311301"/>
          </a:xfrm>
        </p:spPr>
        <p:txBody>
          <a:bodyPr>
            <a:normAutofit/>
          </a:bodyPr>
          <a:lstStyle/>
          <a:p>
            <a:r>
              <a:rPr lang="en-US" dirty="0"/>
              <a:t>Radi Atanassov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576164">
            <a:off x="5313516" y="3806198"/>
            <a:ext cx="1101006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Course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Topic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EDAB68-3787-4615-BBA2-C1A8F5FC8D5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40325C-5B35-4DE6-832D-13AAEA3EE7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711A9-E09D-4BD6-B6EC-7158ED633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IT terms:</a:t>
            </a:r>
          </a:p>
          <a:p>
            <a:pPr lvl="1"/>
            <a:r>
              <a:rPr lang="en-US" dirty="0"/>
              <a:t>many physical systems on a network, sharing the same content</a:t>
            </a:r>
          </a:p>
          <a:p>
            <a:r>
              <a:rPr lang="en-US" dirty="0"/>
              <a:t>In political terms:</a:t>
            </a:r>
          </a:p>
          <a:p>
            <a:pPr lvl="1"/>
            <a:r>
              <a:rPr lang="en-US" dirty="0"/>
              <a:t>No one has authority</a:t>
            </a:r>
          </a:p>
          <a:p>
            <a:r>
              <a:rPr lang="en-US" sz="1800" dirty="0"/>
              <a:t>Bonus”: some define “logical </a:t>
            </a:r>
            <a:r>
              <a:rPr lang="en-US" sz="1800" dirty="0" err="1"/>
              <a:t>centralisation</a:t>
            </a:r>
            <a:r>
              <a:rPr lang="en-US" sz="1800" dirty="0"/>
              <a:t>”:</a:t>
            </a:r>
          </a:p>
          <a:p>
            <a:pPr lvl="1"/>
            <a:r>
              <a:rPr lang="en-US" sz="1600" dirty="0"/>
              <a:t>Logically </a:t>
            </a:r>
            <a:r>
              <a:rPr lang="en-US" sz="1600" dirty="0" err="1"/>
              <a:t>organised</a:t>
            </a:r>
            <a:r>
              <a:rPr lang="en-US" sz="1600" dirty="0"/>
              <a:t> over a </a:t>
            </a:r>
            <a:r>
              <a:rPr lang="en-US" sz="1600" dirty="0" err="1"/>
              <a:t>decentralised</a:t>
            </a:r>
            <a:r>
              <a:rPr lang="en-US" sz="1600" dirty="0"/>
              <a:t> structure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2D5499-B1F5-4F71-9026-3E2EB1597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Decentralisation</a:t>
            </a:r>
            <a:r>
              <a:rPr lang="en-US" dirty="0"/>
              <a:t> Definition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1F3934-860C-4300-B584-14BA11F1F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450" y="2667000"/>
            <a:ext cx="4296411" cy="416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335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40325C-5B35-4DE6-832D-13AAEA3EE7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711A9-E09D-4BD6-B6EC-7158ED633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Attack resistance</a:t>
            </a:r>
            <a:endParaRPr lang="en-US" sz="1600" dirty="0"/>
          </a:p>
          <a:p>
            <a:r>
              <a:rPr lang="en-US" dirty="0"/>
              <a:t>Collusion resistance</a:t>
            </a:r>
          </a:p>
          <a:p>
            <a:r>
              <a:rPr lang="en-US" dirty="0"/>
              <a:t>Fault Tolerance</a:t>
            </a:r>
          </a:p>
          <a:p>
            <a:endParaRPr lang="en-US" dirty="0"/>
          </a:p>
          <a:p>
            <a:r>
              <a:rPr lang="en-US" dirty="0"/>
              <a:t>Drawbacks: </a:t>
            </a:r>
          </a:p>
          <a:p>
            <a:pPr lvl="1"/>
            <a:r>
              <a:rPr lang="en-US" dirty="0"/>
              <a:t>slow (as of 2018)</a:t>
            </a:r>
          </a:p>
          <a:p>
            <a:pPr lvl="1"/>
            <a:r>
              <a:rPr lang="en-US" dirty="0"/>
              <a:t>Distribution requires consensus mechanisms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2D5499-B1F5-4F71-9026-3E2EB1597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Decentralisation</a:t>
            </a:r>
            <a:r>
              <a:rPr lang="en-US" dirty="0"/>
              <a:t> Benefits</a:t>
            </a:r>
          </a:p>
        </p:txBody>
      </p:sp>
    </p:spTree>
    <p:extLst>
      <p:ext uri="{BB962C8B-B14F-4D97-AF65-F5344CB8AC3E}">
        <p14:creationId xmlns:p14="http://schemas.microsoft.com/office/powerpoint/2010/main" val="1471319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5969EC-7B6F-4306-B37E-717A71A550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022E4-6A5D-4649-9489-0DB6A99B4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problem of the Two Generals (1975/1978)</a:t>
            </a:r>
          </a:p>
          <a:p>
            <a:r>
              <a:rPr lang="en-US" dirty="0"/>
              <a:t>General 1 and General 2 must attack a common enemy together to defeat it</a:t>
            </a:r>
          </a:p>
          <a:p>
            <a:r>
              <a:rPr lang="en-US" dirty="0"/>
              <a:t>They must negotiate a time to attack together</a:t>
            </a:r>
          </a:p>
          <a:p>
            <a:r>
              <a:rPr lang="en-US" dirty="0"/>
              <a:t>The enemy </a:t>
            </a:r>
            <a:r>
              <a:rPr lang="en-US" dirty="0">
                <a:solidFill>
                  <a:srgbClr val="FFA72A"/>
                </a:solidFill>
              </a:rPr>
              <a:t>*can* </a:t>
            </a:r>
            <a:r>
              <a:rPr lang="en-US" dirty="0"/>
              <a:t>capture the messenger either way, so no one is sure if the other party has the message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4684EE-586B-40D5-8636-7989FFA30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Consensus and Networks</a:t>
            </a:r>
          </a:p>
        </p:txBody>
      </p:sp>
    </p:spTree>
    <p:extLst>
      <p:ext uri="{BB962C8B-B14F-4D97-AF65-F5344CB8AC3E}">
        <p14:creationId xmlns:p14="http://schemas.microsoft.com/office/powerpoint/2010/main" val="3508821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5969EC-7B6F-4306-B37E-717A71A550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4684EE-586B-40D5-8636-7989FFA30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Consensus and Networks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842780-8B13-4F40-A723-DD9C09BEA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447800"/>
            <a:ext cx="10650136" cy="496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270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5969EC-7B6F-4306-B37E-717A71A550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4684EE-586B-40D5-8636-7989FFA30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Consensus and Networks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C9A6AC3-CADB-439C-A473-2D5A5B9E2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In real life Ethereum, nodes must communicate in a broadcast fashion</a:t>
            </a:r>
          </a:p>
          <a:p>
            <a:r>
              <a:rPr lang="en-US" dirty="0"/>
              <a:t>Communication across nodes is an asynchronous task and suffers delays (unequal between nodes)</a:t>
            </a:r>
          </a:p>
          <a:p>
            <a:r>
              <a:rPr lang="en-US" dirty="0"/>
              <a:t>This is why consensus algorithms that are 100% reliable are required to achieve the goal of the platform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510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5969EC-7B6F-4306-B37E-717A71A550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4684EE-586B-40D5-8636-7989FFA30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Byzantine Generals Problem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C9A6AC3-CADB-439C-A473-2D5A5B9E2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GB" dirty="0">
                <a:hlinkClick r:id="rId2"/>
              </a:rPr>
              <a:t>1982 by </a:t>
            </a:r>
            <a:r>
              <a:rPr lang="en-GB" dirty="0" err="1">
                <a:hlinkClick r:id="rId2"/>
              </a:rPr>
              <a:t>Lamport</a:t>
            </a:r>
            <a:r>
              <a:rPr lang="en-GB" dirty="0">
                <a:hlinkClick r:id="rId2"/>
              </a:rPr>
              <a:t>, </a:t>
            </a:r>
            <a:r>
              <a:rPr lang="en-GB" dirty="0" err="1">
                <a:hlinkClick r:id="rId2"/>
              </a:rPr>
              <a:t>Shostak</a:t>
            </a:r>
            <a:r>
              <a:rPr lang="en-GB" dirty="0">
                <a:hlinkClick r:id="rId2"/>
              </a:rPr>
              <a:t> and Pease</a:t>
            </a:r>
            <a:endParaRPr lang="en-GB" dirty="0"/>
          </a:p>
          <a:p>
            <a:r>
              <a:rPr lang="en-GB" dirty="0"/>
              <a:t>More than two generals</a:t>
            </a:r>
          </a:p>
          <a:p>
            <a:r>
              <a:rPr lang="en-GB" dirty="0"/>
              <a:t>One or more generals can be traitors</a:t>
            </a:r>
          </a:p>
          <a:p>
            <a:r>
              <a:rPr lang="en-GB" dirty="0"/>
              <a:t>The problem is transformed into a Commander – </a:t>
            </a:r>
            <a:r>
              <a:rPr lang="en-US" dirty="0"/>
              <a:t>Lieutenant model, which must agree on the same decision</a:t>
            </a:r>
          </a:p>
          <a:p>
            <a:r>
              <a:rPr lang="en-US" dirty="0"/>
              <a:t>The final algorithm: consensus is b</a:t>
            </a:r>
            <a:r>
              <a:rPr lang="en-GB" dirty="0" err="1"/>
              <a:t>ased</a:t>
            </a:r>
            <a:r>
              <a:rPr lang="en-GB" dirty="0"/>
              <a:t> on the value of majority of the decisions a lieutenant observes.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502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5969EC-7B6F-4306-B37E-717A71A550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4684EE-586B-40D5-8636-7989FFA30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Byzantine Generals Problem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4CE0F52-3526-4DCE-9937-A9EF2A5C7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15" y="1151121"/>
            <a:ext cx="7620000" cy="3057525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5CBE7E-BCF2-4094-9C2C-984BF279C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212" y="2720979"/>
            <a:ext cx="7620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1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5969EC-7B6F-4306-B37E-717A71A550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4684EE-586B-40D5-8636-7989FFA30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Consensus and Byzantine Fault Tolerance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5602CD-E476-459A-86AC-58DB7D35FC11}"/>
              </a:ext>
            </a:extLst>
          </p:cNvPr>
          <p:cNvSpPr txBox="1">
            <a:spLocks/>
          </p:cNvSpPr>
          <p:nvPr/>
        </p:nvSpPr>
        <p:spPr>
          <a:xfrm>
            <a:off x="342813" y="1303521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design pattern (characteristic) of a system that deals with failures as described in the Byzantine Generals Problem</a:t>
            </a:r>
          </a:p>
          <a:p>
            <a:pPr lvl="1"/>
            <a:r>
              <a:rPr lang="en-US" dirty="0"/>
              <a:t>Exists in airplanes, nuclear plants, IoT, cars, SpaceX</a:t>
            </a:r>
          </a:p>
          <a:p>
            <a:r>
              <a:rPr lang="en-US" dirty="0"/>
              <a:t>Implemented in Ethereum</a:t>
            </a:r>
          </a:p>
          <a:p>
            <a:r>
              <a:rPr lang="en-US" dirty="0"/>
              <a:t>Prevents “false” transactions </a:t>
            </a:r>
          </a:p>
          <a:p>
            <a:endParaRPr lang="en-US" dirty="0"/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68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C566EA-DB57-4F76-8759-1825A20C25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086287-8299-4A18-9A36-68681B1E2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Ledger through Blocks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ACE96BE-2541-43CA-9E58-7187B4519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827034"/>
            <a:ext cx="8552524" cy="5941067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0F5782E-9671-4E9D-A3BA-9F405376F374}"/>
              </a:ext>
            </a:extLst>
          </p:cNvPr>
          <p:cNvSpPr/>
          <p:nvPr/>
        </p:nvSpPr>
        <p:spPr>
          <a:xfrm>
            <a:off x="0" y="6623240"/>
            <a:ext cx="6092825" cy="2616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1050" dirty="0">
                <a:solidFill>
                  <a:schemeClr val="accent1"/>
                </a:solidFill>
              </a:rPr>
              <a:t>https://ethereum.stackexchange.com/questions/268/ethereum-block-architecture</a:t>
            </a:r>
          </a:p>
        </p:txBody>
      </p:sp>
    </p:spTree>
    <p:extLst>
      <p:ext uri="{BB962C8B-B14F-4D97-AF65-F5344CB8AC3E}">
        <p14:creationId xmlns:p14="http://schemas.microsoft.com/office/powerpoint/2010/main" val="3284182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7F971D-F9FC-43BD-90B7-BF7C39691F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31454-B196-42E0-A003-4B4FEFC77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account has a 20-byte address</a:t>
            </a:r>
          </a:p>
          <a:p>
            <a:r>
              <a:rPr lang="en-US" dirty="0"/>
              <a:t>Externally owned accounts (with private keys)</a:t>
            </a:r>
          </a:p>
          <a:p>
            <a:pPr lvl="1"/>
            <a:r>
              <a:rPr lang="en-US" dirty="0"/>
              <a:t>aka “normal account” “user account”</a:t>
            </a:r>
          </a:p>
          <a:p>
            <a:r>
              <a:rPr lang="en-US" dirty="0"/>
              <a:t>Contract accounts</a:t>
            </a:r>
          </a:p>
          <a:p>
            <a:pPr lvl="1"/>
            <a:r>
              <a:rPr lang="en-US" dirty="0"/>
              <a:t>Has contract code</a:t>
            </a:r>
          </a:p>
          <a:p>
            <a:pPr lvl="1"/>
            <a:r>
              <a:rPr lang="en-US" dirty="0"/>
              <a:t>Storage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B9659B-A4ED-431E-A712-36C99BB58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Ethereum Accounts</a:t>
            </a:r>
          </a:p>
        </p:txBody>
      </p:sp>
    </p:spTree>
    <p:extLst>
      <p:ext uri="{BB962C8B-B14F-4D97-AF65-F5344CB8AC3E}">
        <p14:creationId xmlns:p14="http://schemas.microsoft.com/office/powerpoint/2010/main" val="75063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01178" y="451035"/>
            <a:ext cx="10508634" cy="341896"/>
          </a:xfrm>
          <a:prstGeom prst="rect">
            <a:avLst/>
          </a:prstGeom>
        </p:spPr>
        <p:txBody>
          <a:bodyPr>
            <a:normAutofit fontScale="60000" lnSpcReduction="20000"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3174">
                      <a:srgbClr val="262626"/>
                    </a:gs>
                    <a:gs pos="25000">
                      <a:srgbClr val="262626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598" dirty="0">
                <a:latin typeface="Consolas" panose="020B0609020204030204" pitchFamily="49" charset="0"/>
                <a:cs typeface="Consolas" panose="020B0609020204030204" pitchFamily="49" charset="0"/>
              </a:rPr>
              <a:t>C:\users\radi&gt;whoami</a:t>
            </a:r>
            <a:endParaRPr lang="en-US" sz="3598" dirty="0"/>
          </a:p>
        </p:txBody>
      </p:sp>
      <p:sp>
        <p:nvSpPr>
          <p:cNvPr id="3" name="Rectangle 2"/>
          <p:cNvSpPr/>
          <p:nvPr/>
        </p:nvSpPr>
        <p:spPr>
          <a:xfrm>
            <a:off x="401178" y="744223"/>
            <a:ext cx="9096694" cy="922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676"/>
            <a:r>
              <a:rPr lang="en-US" sz="5397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Radi Atanassov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011" y="2592075"/>
            <a:ext cx="1692908" cy="60641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352" y="4249166"/>
            <a:ext cx="1245115" cy="513137"/>
          </a:xfrm>
          <a:prstGeom prst="rect">
            <a:avLst/>
          </a:prstGeom>
        </p:spPr>
      </p:pic>
      <p:pic>
        <p:nvPicPr>
          <p:cNvPr id="6" name="Picture 5" descr="Description: Description: Description: Description: Description: Description: Description: Description: Description: cid:image001.jpg@01CB6150.6A7372E0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091" y="1730292"/>
            <a:ext cx="2044733" cy="70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422601" y="1161425"/>
            <a:ext cx="3584852" cy="4044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676"/>
            <a:r>
              <a:rPr lang="en-US" sz="1798" dirty="0">
                <a:sym typeface="Wingdings" pitchFamily="2" charset="2"/>
              </a:rPr>
              <a:t>Owner/Founder: OneBit Software</a:t>
            </a:r>
          </a:p>
          <a:p>
            <a:pPr defTabSz="913676"/>
            <a:endParaRPr lang="en-US" sz="1798" dirty="0"/>
          </a:p>
          <a:p>
            <a:pPr defTabSz="913676"/>
            <a:r>
              <a:rPr lang="en-US" sz="1798" dirty="0"/>
              <a:t>Microsoft Certified Master: SharePoint 2010</a:t>
            </a:r>
          </a:p>
          <a:p>
            <a:pPr defTabSz="913676"/>
            <a:endParaRPr lang="bg-BG" sz="1798" dirty="0"/>
          </a:p>
          <a:p>
            <a:pPr defTabSz="913676"/>
            <a:r>
              <a:rPr lang="en-US" sz="1798" dirty="0"/>
              <a:t>Microsoft Certified Solutions Master</a:t>
            </a:r>
            <a:endParaRPr lang="bg-BG" sz="1798" dirty="0"/>
          </a:p>
          <a:p>
            <a:pPr defTabSz="913676"/>
            <a:endParaRPr lang="en-US" sz="1798" dirty="0"/>
          </a:p>
          <a:p>
            <a:pPr defTabSz="913676"/>
            <a:endParaRPr lang="en-US" sz="300" dirty="0"/>
          </a:p>
          <a:p>
            <a:pPr defTabSz="913676"/>
            <a:r>
              <a:rPr lang="en-US" sz="1798" dirty="0"/>
              <a:t>Microsoft Certified Trainer</a:t>
            </a:r>
          </a:p>
          <a:p>
            <a:pPr defTabSz="913676"/>
            <a:endParaRPr lang="en-US" sz="1798" dirty="0">
              <a:sym typeface="Wingdings" pitchFamily="2" charset="2"/>
            </a:endParaRPr>
          </a:p>
          <a:p>
            <a:pPr defTabSz="913676"/>
            <a:endParaRPr lang="en-US" sz="1798" dirty="0">
              <a:sym typeface="Wingdings" pitchFamily="2" charset="2"/>
            </a:endParaRPr>
          </a:p>
          <a:p>
            <a:pPr defTabSz="913676"/>
            <a:endParaRPr lang="en-US" sz="1200" dirty="0">
              <a:sym typeface="Wingdings" pitchFamily="2" charset="2"/>
            </a:endParaRPr>
          </a:p>
          <a:p>
            <a:pPr defTabSz="913676"/>
            <a:endParaRPr lang="en-US" sz="1200" dirty="0">
              <a:sym typeface="Wingdings" pitchFamily="2" charset="2"/>
            </a:endParaRPr>
          </a:p>
          <a:p>
            <a:pPr defTabSz="913676"/>
            <a:endParaRPr lang="en-US" sz="3198" dirty="0">
              <a:sym typeface="Wingdings" pitchFamily="2" charset="2"/>
            </a:endParaRPr>
          </a:p>
        </p:txBody>
      </p:sp>
      <p:pic>
        <p:nvPicPr>
          <p:cNvPr id="8" name="Picture 2" descr="http://www.certifiednets.com/images/MC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8024" y="3416208"/>
            <a:ext cx="1017771" cy="53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30" y="804397"/>
            <a:ext cx="1262359" cy="92589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Rectangle 10"/>
          <p:cNvSpPr/>
          <p:nvPr/>
        </p:nvSpPr>
        <p:spPr>
          <a:xfrm>
            <a:off x="6422600" y="4119977"/>
            <a:ext cx="3851047" cy="2153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676"/>
            <a:r>
              <a:rPr lang="en-US" sz="1798" dirty="0"/>
              <a:t>Microsoft Most Valuable Professional (8</a:t>
            </a:r>
            <a:r>
              <a:rPr lang="en-US" sz="1798" baseline="30000" dirty="0"/>
              <a:t>th</a:t>
            </a:r>
            <a:r>
              <a:rPr lang="en-US" sz="1798" dirty="0"/>
              <a:t> year)</a:t>
            </a:r>
          </a:p>
          <a:p>
            <a:pPr defTabSz="913676"/>
            <a:r>
              <a:rPr lang="en-US" sz="2799" dirty="0">
                <a:sym typeface="Wingdings" pitchFamily="2" charset="2"/>
              </a:rPr>
              <a:t> </a:t>
            </a:r>
          </a:p>
          <a:p>
            <a:pPr defTabSz="913676"/>
            <a:r>
              <a:rPr lang="en-US" sz="1798" dirty="0"/>
              <a:t>Certified Scrum Master</a:t>
            </a:r>
            <a:endParaRPr lang="en-US" sz="1798" dirty="0">
              <a:sym typeface="Wingdings" pitchFamily="2" charset="2"/>
            </a:endParaRPr>
          </a:p>
          <a:p>
            <a:pPr defTabSz="913676"/>
            <a:endParaRPr lang="en-US" sz="1798" dirty="0">
              <a:sym typeface="Wingdings" pitchFamily="2" charset="2"/>
            </a:endParaRPr>
          </a:p>
          <a:p>
            <a:pPr defTabSz="913676"/>
            <a:endParaRPr lang="en-US" sz="1600" dirty="0">
              <a:sym typeface="Wingdings" pitchFamily="2" charset="2"/>
            </a:endParaRPr>
          </a:p>
          <a:p>
            <a:pPr defTabSz="913676"/>
            <a:r>
              <a:rPr lang="en-US" sz="1798" dirty="0">
                <a:sym typeface="Wingdings" pitchFamily="2" charset="2"/>
              </a:rPr>
              <a:t>SharePoint User Group Bulgaria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427288" y="6344764"/>
            <a:ext cx="184657" cy="3745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3676"/>
            <a:endParaRPr lang="en-US" sz="1798" dirty="0">
              <a:sym typeface="Wingdings" pitchFamily="2" charset="2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23" r="9588"/>
          <a:stretch/>
        </p:blipFill>
        <p:spPr>
          <a:xfrm>
            <a:off x="3683756" y="5136355"/>
            <a:ext cx="1452192" cy="1720753"/>
          </a:xfrm>
          <a:prstGeom prst="rect">
            <a:avLst/>
          </a:prstGeom>
        </p:spPr>
      </p:pic>
      <p:pic>
        <p:nvPicPr>
          <p:cNvPr id="27" name="Picture 26" descr="cid:3342608681_1676041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045" y="5136356"/>
            <a:ext cx="1536086" cy="547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AD15A7-C004-43E7-AFA2-47E1962854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453" y="6010536"/>
            <a:ext cx="1674371" cy="4655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C2CCA25-819C-4B0C-B126-44DBD30DDFE2}"/>
              </a:ext>
            </a:extLst>
          </p:cNvPr>
          <p:cNvSpPr/>
          <p:nvPr/>
        </p:nvSpPr>
        <p:spPr>
          <a:xfrm>
            <a:off x="614251" y="1704605"/>
            <a:ext cx="4868061" cy="3322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797" indent="-342797">
              <a:spcAft>
                <a:spcPts val="60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999" dirty="0"/>
              <a:t>Chief Architect at OneBit Software</a:t>
            </a:r>
          </a:p>
          <a:p>
            <a:pPr marL="342797" indent="-342797">
              <a:spcAft>
                <a:spcPts val="60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999" dirty="0"/>
              <a:t>Senior Director at Progress</a:t>
            </a:r>
          </a:p>
          <a:p>
            <a:pPr marL="342797" indent="-342797">
              <a:spcAft>
                <a:spcPts val="60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999" dirty="0"/>
              <a:t>C# Developer at Rebellious Software (World of Myths Game)</a:t>
            </a:r>
          </a:p>
          <a:p>
            <a:pPr marL="342797" indent="-342797">
              <a:spcAft>
                <a:spcPts val="60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999" dirty="0">
                <a:sym typeface="Wingdings" pitchFamily="2" charset="2"/>
              </a:rPr>
              <a:t>Microsoft </a:t>
            </a:r>
            <a:r>
              <a:rPr lang="en-US" sz="1999" dirty="0" err="1">
                <a:sym typeface="Wingdings" pitchFamily="2" charset="2"/>
              </a:rPr>
              <a:t>OfficeDev</a:t>
            </a:r>
            <a:r>
              <a:rPr lang="en-US" sz="1999" dirty="0">
                <a:sym typeface="Wingdings" pitchFamily="2" charset="2"/>
              </a:rPr>
              <a:t> PnP Core Team Member</a:t>
            </a:r>
            <a:endParaRPr lang="en-US" sz="1999" dirty="0"/>
          </a:p>
          <a:p>
            <a:pPr marL="342797" indent="-342797">
              <a:spcAft>
                <a:spcPts val="60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999" dirty="0"/>
              <a:t>Conference speaker since 2009</a:t>
            </a:r>
          </a:p>
          <a:p>
            <a:pPr marL="342797" indent="-342797">
              <a:spcAft>
                <a:spcPts val="60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999" dirty="0"/>
              <a:t>Sound Engineer</a:t>
            </a:r>
          </a:p>
          <a:p>
            <a:pPr marL="342797" indent="-342797">
              <a:spcAft>
                <a:spcPts val="60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999" dirty="0"/>
              <a:t>Failed rock star…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B2BA65-AF42-469C-BC4D-5E0230F020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99699" y="5135381"/>
            <a:ext cx="1206064" cy="17386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4D6099E-584F-4E80-B6F8-28F2400528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2575" y="5135380"/>
            <a:ext cx="1249847" cy="17600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EDDC54C-ADFF-4310-BBF4-CCB1C06B368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7306" y="5135381"/>
            <a:ext cx="1292636" cy="172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3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 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00" y="1393711"/>
            <a:ext cx="5742659" cy="3997333"/>
          </a:xfrm>
        </p:spPr>
        <p:txBody>
          <a:bodyPr>
            <a:normAutofit fontScale="92500" lnSpcReduction="10000"/>
          </a:bodyPr>
          <a:lstStyle/>
          <a:p>
            <a:pPr marL="609448" indent="-507873">
              <a:lnSpc>
                <a:spcPct val="115000"/>
              </a:lnSpc>
              <a:spcBef>
                <a:spcPts val="0"/>
              </a:spcBef>
            </a:pPr>
            <a:r>
              <a:rPr lang="en" dirty="0"/>
              <a:t>Every account object contains 4 pieces of data:</a:t>
            </a:r>
          </a:p>
          <a:p>
            <a:pPr marL="1218895" lvl="1" indent="-507873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dirty="0"/>
              <a:t>Nonce</a:t>
            </a:r>
          </a:p>
          <a:p>
            <a:pPr marL="1218895" lvl="1" indent="-507873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dirty="0"/>
              <a:t>Balance</a:t>
            </a:r>
          </a:p>
          <a:p>
            <a:pPr marL="1218895" lvl="1" indent="-507873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dirty="0"/>
              <a:t>Code hash (code = empty string for </a:t>
            </a:r>
            <a:r>
              <a:rPr lang="en-US" dirty="0"/>
              <a:t>normal accounts</a:t>
            </a:r>
            <a:r>
              <a:rPr lang="en" dirty="0"/>
              <a:t>)</a:t>
            </a:r>
          </a:p>
          <a:p>
            <a:pPr marL="1218895" lvl="1" indent="-507873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dirty="0"/>
              <a:t>Storage trie root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D6E56-4DDB-5448-B544-C1B1DCC2E38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765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C566EA-DB57-4F76-8759-1825A20C25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086287-8299-4A18-9A36-68681B1E2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Ethereum Transaction Types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D0745D8-5498-44A9-B30A-501F7F0B8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GB" dirty="0"/>
              <a:t>Normal transactions move currency</a:t>
            </a:r>
          </a:p>
          <a:p>
            <a:pPr lvl="1"/>
            <a:r>
              <a:rPr lang="en-GB" dirty="0"/>
              <a:t>Send tokens between accounts</a:t>
            </a:r>
          </a:p>
          <a:p>
            <a:r>
              <a:rPr lang="en-GB" dirty="0"/>
              <a:t>Transactions to contracts</a:t>
            </a:r>
          </a:p>
          <a:p>
            <a:pPr lvl="1"/>
            <a:r>
              <a:rPr lang="en-GB" dirty="0"/>
              <a:t>Similar to function calls to objects</a:t>
            </a:r>
          </a:p>
          <a:p>
            <a:pPr lvl="1"/>
            <a:r>
              <a:rPr lang="en-GB" dirty="0"/>
              <a:t>You define which object to call, which function, and what data (if possible) to pass to it</a:t>
            </a:r>
          </a:p>
          <a:p>
            <a:r>
              <a:rPr lang="en-GB" dirty="0"/>
              <a:t>Transactions to create contracts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931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C566EA-DB57-4F76-8759-1825A20C25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086287-8299-4A18-9A36-68681B1E2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Ethereum Transactions Have: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D0745D8-5498-44A9-B30A-501F7F0B8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GB" dirty="0"/>
              <a:t>A transaction hash</a:t>
            </a:r>
          </a:p>
          <a:p>
            <a:r>
              <a:rPr lang="en-GB" dirty="0"/>
              <a:t>Nonce</a:t>
            </a:r>
          </a:p>
          <a:p>
            <a:r>
              <a:rPr lang="en-GB" dirty="0"/>
              <a:t>Gas price</a:t>
            </a:r>
          </a:p>
          <a:p>
            <a:r>
              <a:rPr lang="en-GB" dirty="0"/>
              <a:t>Gas limit</a:t>
            </a:r>
          </a:p>
          <a:p>
            <a:r>
              <a:rPr lang="en-GB" dirty="0"/>
              <a:t>To</a:t>
            </a:r>
          </a:p>
          <a:p>
            <a:r>
              <a:rPr lang="en-GB" dirty="0"/>
              <a:t>Value</a:t>
            </a:r>
          </a:p>
          <a:p>
            <a:r>
              <a:rPr lang="en-GB" dirty="0"/>
              <a:t>A few other things…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392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C7C9DD-E5F6-4119-AB3A-F2578576B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101DA-A5B1-4090-B139-6980D1A22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/>
              <a:t>decentralised</a:t>
            </a:r>
            <a:r>
              <a:rPr lang="en-US" i="1" dirty="0"/>
              <a:t> application</a:t>
            </a:r>
            <a:r>
              <a:rPr lang="en-US" dirty="0"/>
              <a:t>s</a:t>
            </a:r>
          </a:p>
          <a:p>
            <a:r>
              <a:rPr lang="en-US" dirty="0"/>
              <a:t>For some: </a:t>
            </a:r>
          </a:p>
          <a:p>
            <a:pPr lvl="1"/>
            <a:r>
              <a:rPr lang="en-US" dirty="0"/>
              <a:t>An application that interacts with a blockchain</a:t>
            </a:r>
          </a:p>
          <a:p>
            <a:r>
              <a:rPr lang="en-US" dirty="0"/>
              <a:t>For others:</a:t>
            </a:r>
          </a:p>
          <a:p>
            <a:pPr lvl="1"/>
            <a:r>
              <a:rPr lang="en-US" dirty="0"/>
              <a:t>Open source</a:t>
            </a:r>
          </a:p>
          <a:p>
            <a:pPr lvl="1"/>
            <a:r>
              <a:rPr lang="en-US" dirty="0"/>
              <a:t>Consumes, stores and generates tokens</a:t>
            </a:r>
          </a:p>
          <a:p>
            <a:pPr lvl="1"/>
            <a:r>
              <a:rPr lang="en-US" dirty="0"/>
              <a:t>Stores all operations on a blockchain</a:t>
            </a:r>
          </a:p>
          <a:p>
            <a:r>
              <a:rPr lang="en-US" dirty="0"/>
              <a:t>Can be written in any language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619700-7FAF-4E93-8B8F-7051FDD52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526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C7C9DD-E5F6-4119-AB3A-F2578576B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619700-7FAF-4E93-8B8F-7051FDD52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Dapps</a:t>
            </a:r>
            <a:r>
              <a:rPr lang="en-US" dirty="0"/>
              <a:t> Simple Architecture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DB3054-B443-4A55-BF6E-3BAB1C65304C}"/>
              </a:ext>
            </a:extLst>
          </p:cNvPr>
          <p:cNvSpPr/>
          <p:nvPr/>
        </p:nvSpPr>
        <p:spPr>
          <a:xfrm>
            <a:off x="2132012" y="1981200"/>
            <a:ext cx="2209800" cy="8382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Ethereum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BCE0AF-458C-4557-AAF6-160D8F3C3878}"/>
              </a:ext>
            </a:extLst>
          </p:cNvPr>
          <p:cNvSpPr/>
          <p:nvPr/>
        </p:nvSpPr>
        <p:spPr>
          <a:xfrm>
            <a:off x="7556612" y="1981200"/>
            <a:ext cx="2209800" cy="8382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IPFS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C8AB5A-6479-49F0-A993-92B1A3508B09}"/>
              </a:ext>
            </a:extLst>
          </p:cNvPr>
          <p:cNvSpPr/>
          <p:nvPr/>
        </p:nvSpPr>
        <p:spPr>
          <a:xfrm>
            <a:off x="4799012" y="4191000"/>
            <a:ext cx="2209800" cy="8382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DApp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B29CA3-84C2-4839-B921-3184175EE0DC}"/>
              </a:ext>
            </a:extLst>
          </p:cNvPr>
          <p:cNvSpPr/>
          <p:nvPr/>
        </p:nvSpPr>
        <p:spPr>
          <a:xfrm>
            <a:off x="4799012" y="5257800"/>
            <a:ext cx="2209800" cy="838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Custom Data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C2777C7-6FE7-465E-99B8-2330E53BF58C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341812" y="2400300"/>
            <a:ext cx="32148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F1164C3-3349-4521-9FF1-3EF41A903B9F}"/>
              </a:ext>
            </a:extLst>
          </p:cNvPr>
          <p:cNvSpPr txBox="1"/>
          <p:nvPr/>
        </p:nvSpPr>
        <p:spPr>
          <a:xfrm>
            <a:off x="4898988" y="2030968"/>
            <a:ext cx="1977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Content references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9B973587-4CE0-48C4-8ED2-7F56A093C657}"/>
              </a:ext>
            </a:extLst>
          </p:cNvPr>
          <p:cNvCxnSpPr>
            <a:stCxn id="14" idx="1"/>
            <a:endCxn id="12" idx="2"/>
          </p:cNvCxnSpPr>
          <p:nvPr/>
        </p:nvCxnSpPr>
        <p:spPr>
          <a:xfrm rot="10800000">
            <a:off x="3236912" y="2819400"/>
            <a:ext cx="1562100" cy="1790700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EBDDB375-E08C-44E2-A953-1892241F574E}"/>
              </a:ext>
            </a:extLst>
          </p:cNvPr>
          <p:cNvCxnSpPr>
            <a:stCxn id="14" idx="3"/>
            <a:endCxn id="13" idx="2"/>
          </p:cNvCxnSpPr>
          <p:nvPr/>
        </p:nvCxnSpPr>
        <p:spPr>
          <a:xfrm flipV="1">
            <a:off x="7008812" y="2819400"/>
            <a:ext cx="1652700" cy="1790700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FC6BEBB-70A5-489C-9525-C24163ED8BA0}"/>
              </a:ext>
            </a:extLst>
          </p:cNvPr>
          <p:cNvSpPr txBox="1"/>
          <p:nvPr/>
        </p:nvSpPr>
        <p:spPr>
          <a:xfrm>
            <a:off x="3236911" y="4227250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web3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FB1EF9-09BE-4FBB-BD57-F1754A06B5E5}"/>
              </a:ext>
            </a:extLst>
          </p:cNvPr>
          <p:cNvSpPr txBox="1"/>
          <p:nvPr/>
        </p:nvSpPr>
        <p:spPr>
          <a:xfrm>
            <a:off x="7183992" y="4240768"/>
            <a:ext cx="1477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Static content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9D9880F-B21B-4FC6-A62A-1D80E9C31A11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5903912" y="5029200"/>
            <a:ext cx="0" cy="228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26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90FA4E-6D9F-4658-9402-F1D99DF06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F4E2B-0614-4922-8E02-CB2CA5026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Ethereum Client</a:t>
            </a:r>
          </a:p>
          <a:p>
            <a:r>
              <a:rPr lang="en-US" dirty="0"/>
              <a:t>The current latest version is v1.8.1 (Iceberg)</a:t>
            </a:r>
          </a:p>
          <a:p>
            <a:r>
              <a:rPr lang="en-US" dirty="0">
                <a:hlinkClick r:id="rId2"/>
              </a:rPr>
              <a:t>https://ethereum.github.io/go-ethereum/downloads/</a:t>
            </a:r>
            <a:endParaRPr lang="en-US" dirty="0"/>
          </a:p>
          <a:p>
            <a:r>
              <a:rPr lang="en-US" dirty="0"/>
              <a:t>Use it to run private blockchains for dev/test, etc.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CE3A4A-E4D8-4D7E-BC58-3C8ACE3C0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246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30D6ED-052A-4A5E-82E4-BD6180FE1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D3F2A-2FE9-4711-A438-D0F42D14B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network – proof-of-work</a:t>
            </a:r>
          </a:p>
          <a:p>
            <a:r>
              <a:rPr lang="en-US" dirty="0" err="1"/>
              <a:t>Ropsten</a:t>
            </a:r>
            <a:r>
              <a:rPr lang="en-US" dirty="0"/>
              <a:t> test network – best reproduction of production</a:t>
            </a:r>
          </a:p>
          <a:p>
            <a:r>
              <a:rPr lang="en-US" dirty="0" err="1"/>
              <a:t>Rinkeby</a:t>
            </a:r>
            <a:r>
              <a:rPr lang="en-US" dirty="0"/>
              <a:t> test network - proof-of-authority based test network</a:t>
            </a:r>
          </a:p>
          <a:p>
            <a:r>
              <a:rPr lang="en-US" dirty="0" err="1"/>
              <a:t>Kovan</a:t>
            </a:r>
            <a:r>
              <a:rPr lang="en-US" dirty="0"/>
              <a:t> – proof-of-authority</a:t>
            </a:r>
          </a:p>
          <a:p>
            <a:r>
              <a:rPr lang="en-US" dirty="0"/>
              <a:t>Local networks</a:t>
            </a:r>
          </a:p>
          <a:p>
            <a:r>
              <a:rPr lang="en-US" dirty="0"/>
              <a:t>Each node stores a copy of the entire blockchain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C39E6E-56A5-4F9B-BE3A-A6B4D545D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Ethereum Networks</a:t>
            </a:r>
          </a:p>
        </p:txBody>
      </p:sp>
    </p:spTree>
    <p:extLst>
      <p:ext uri="{BB962C8B-B14F-4D97-AF65-F5344CB8AC3E}">
        <p14:creationId xmlns:p14="http://schemas.microsoft.com/office/powerpoint/2010/main" val="42309013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9C4EBE-2EE4-4041-A5A8-16979CF0CE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DEB633-904D-4BFC-BB2D-153274C32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815" y="980627"/>
            <a:ext cx="7086600" cy="297366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948DF8C-D3C6-4401-B07A-1B311DB8A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Ethereum Hard Forks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11B22EF-0178-4725-997F-394F57BAB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51434" y="4235202"/>
            <a:ext cx="7543800" cy="246430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2E59F3F-77F1-4A2F-A064-2D9BE9A445EA}"/>
              </a:ext>
            </a:extLst>
          </p:cNvPr>
          <p:cNvSpPr/>
          <p:nvPr/>
        </p:nvSpPr>
        <p:spPr>
          <a:xfrm>
            <a:off x="22826" y="6561011"/>
            <a:ext cx="6092825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https://www.investopedia.com/terms/h/hard-fork.asp</a:t>
            </a:r>
          </a:p>
        </p:txBody>
      </p:sp>
    </p:spTree>
    <p:extLst>
      <p:ext uri="{BB962C8B-B14F-4D97-AF65-F5344CB8AC3E}">
        <p14:creationId xmlns:p14="http://schemas.microsoft.com/office/powerpoint/2010/main" val="752446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C7C9DD-E5F6-4119-AB3A-F2578576B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101DA-A5B1-4090-B139-6980D1A22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/>
          <a:lstStyle/>
          <a:p>
            <a:r>
              <a:rPr lang="en-US" dirty="0"/>
              <a:t>A “browser” tool for Ethereum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619700-7FAF-4E93-8B8F-7051FDD52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677AC5-D241-4764-BBF4-DC0DA4E4A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017" y="1836200"/>
            <a:ext cx="8837613" cy="478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095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4FFB3E-0176-4289-90F4-EF4D55CA61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3E497-BD1E-4131-9631-44F84650C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ERC20 – the only Final token standard</a:t>
            </a:r>
          </a:p>
          <a:p>
            <a:pPr lvl="1"/>
            <a:r>
              <a:rPr lang="en-US" dirty="0"/>
              <a:t>Name, symbol, decimals, </a:t>
            </a:r>
            <a:r>
              <a:rPr lang="en-US" dirty="0" err="1"/>
              <a:t>totalSupply</a:t>
            </a:r>
            <a:r>
              <a:rPr lang="en-US" dirty="0"/>
              <a:t>, </a:t>
            </a:r>
            <a:r>
              <a:rPr lang="en-US" dirty="0" err="1"/>
              <a:t>balanceOf</a:t>
            </a:r>
            <a:r>
              <a:rPr lang="en-US" dirty="0"/>
              <a:t>, transfer, </a:t>
            </a:r>
            <a:r>
              <a:rPr lang="en-US" dirty="0" err="1"/>
              <a:t>transferFrom</a:t>
            </a:r>
            <a:r>
              <a:rPr lang="en-US" dirty="0"/>
              <a:t>, approve, allowance</a:t>
            </a:r>
          </a:p>
          <a:p>
            <a:pPr lvl="1"/>
            <a:r>
              <a:rPr lang="en-US" dirty="0">
                <a:hlinkClick r:id="rId2"/>
              </a:rPr>
              <a:t>https://github.com/ethereum/EIPs/issues/827</a:t>
            </a:r>
            <a:r>
              <a:rPr lang="en-US" dirty="0"/>
              <a:t> </a:t>
            </a:r>
          </a:p>
          <a:p>
            <a:r>
              <a:rPr lang="en-US" dirty="0"/>
              <a:t>ERC223 – Enhances ERC20 with support for token rejection </a:t>
            </a:r>
          </a:p>
          <a:p>
            <a:r>
              <a:rPr lang="en-US" dirty="0"/>
              <a:t>ERC721 – a non-fungible token</a:t>
            </a:r>
          </a:p>
          <a:p>
            <a:r>
              <a:rPr lang="en-US" dirty="0"/>
              <a:t>Many other ERC’s suggesting alteration:</a:t>
            </a:r>
          </a:p>
          <a:p>
            <a:r>
              <a:rPr lang="en-US" dirty="0"/>
              <a:t> </a:t>
            </a:r>
            <a:r>
              <a:rPr lang="en-US" dirty="0">
                <a:hlinkClick r:id="rId3"/>
              </a:rPr>
              <a:t>https://github.com/ethereum/EIPS</a:t>
            </a:r>
            <a:r>
              <a:rPr lang="en-US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E5B6F1-0279-4FB4-8672-53957DA87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Ethereum Tokens</a:t>
            </a:r>
          </a:p>
        </p:txBody>
      </p:sp>
    </p:spTree>
    <p:extLst>
      <p:ext uri="{BB962C8B-B14F-4D97-AF65-F5344CB8AC3E}">
        <p14:creationId xmlns:p14="http://schemas.microsoft.com/office/powerpoint/2010/main" val="2655967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Ethereum Concepts</a:t>
            </a:r>
            <a:endParaRPr lang="bg-BG" dirty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A look at the blockchain</a:t>
            </a:r>
            <a:endParaRPr lang="bg-BG" dirty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Smart Contracts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8A4321C1-0DAC-40C4-A4A0-54B7CB929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4E4636-9FC7-47A6-81F8-93074FFEFD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DE8B3-748C-4ACE-9434-9C66EC7AF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Privacy &amp; Traceability</a:t>
            </a:r>
          </a:p>
          <a:p>
            <a:r>
              <a:rPr lang="en-US" dirty="0"/>
              <a:t>Partner Confidentiality </a:t>
            </a:r>
          </a:p>
          <a:p>
            <a:r>
              <a:rPr lang="en-US" dirty="0"/>
              <a:t>Transaction Cost</a:t>
            </a:r>
          </a:p>
          <a:p>
            <a:r>
              <a:rPr lang="en-US" dirty="0"/>
              <a:t>Off-chain Storage</a:t>
            </a:r>
          </a:p>
          <a:p>
            <a:r>
              <a:rPr lang="en-US" dirty="0"/>
              <a:t>Latency and transaction speed</a:t>
            </a:r>
          </a:p>
          <a:p>
            <a:r>
              <a:rPr lang="en-US" dirty="0"/>
              <a:t>Accessibility of skills, knowledge and development power</a:t>
            </a:r>
          </a:p>
          <a:p>
            <a:r>
              <a:rPr lang="en-US" dirty="0"/>
              <a:t>Trust in platform success</a:t>
            </a:r>
          </a:p>
          <a:p>
            <a:r>
              <a:rPr lang="en-US" dirty="0"/>
              <a:t>Energy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8FCEB6-D510-4CB2-BF91-C9001DC1A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Industry Problems of Ethereum</a:t>
            </a:r>
          </a:p>
        </p:txBody>
      </p:sp>
    </p:spTree>
    <p:extLst>
      <p:ext uri="{BB962C8B-B14F-4D97-AF65-F5344CB8AC3E}">
        <p14:creationId xmlns:p14="http://schemas.microsoft.com/office/powerpoint/2010/main" val="41963243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4FFB3E-0176-4289-90F4-EF4D55CA61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3E497-BD1E-4131-9631-44F84650C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Ethereum Improvement Proposals</a:t>
            </a:r>
          </a:p>
          <a:p>
            <a:r>
              <a:rPr lang="en-US" dirty="0"/>
              <a:t>Ethereum Request for Comments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E5B6F1-0279-4FB4-8672-53957DA87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Ethereum EIPs and ERC’s	</a:t>
            </a:r>
          </a:p>
        </p:txBody>
      </p:sp>
    </p:spTree>
    <p:extLst>
      <p:ext uri="{BB962C8B-B14F-4D97-AF65-F5344CB8AC3E}">
        <p14:creationId xmlns:p14="http://schemas.microsoft.com/office/powerpoint/2010/main" val="2427364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9ED55-2B98-4F6D-8F62-1F5CC9D3A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Contracts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F588F-1884-4828-B57B-17E5E3A59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Better than paper contracts…</a:t>
            </a:r>
          </a:p>
        </p:txBody>
      </p:sp>
    </p:spTree>
    <p:extLst>
      <p:ext uri="{BB962C8B-B14F-4D97-AF65-F5344CB8AC3E}">
        <p14:creationId xmlns:p14="http://schemas.microsoft.com/office/powerpoint/2010/main" val="1819939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DED9DC-2285-4A65-9D36-1D9C97483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07DCB-4D79-4B59-A0BD-FD90BF7C2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that runs in an EVM </a:t>
            </a:r>
          </a:p>
          <a:p>
            <a:r>
              <a:rPr lang="en-US" dirty="0"/>
              <a:t>Manipulates data and state</a:t>
            </a:r>
          </a:p>
          <a:p>
            <a:r>
              <a:rPr lang="en-US" dirty="0" err="1"/>
              <a:t>Decentralised</a:t>
            </a:r>
            <a:r>
              <a:rPr lang="en-US" dirty="0"/>
              <a:t> due to the blockchain</a:t>
            </a:r>
            <a:endParaRPr lang="bg-BG" dirty="0"/>
          </a:p>
          <a:p>
            <a:r>
              <a:rPr lang="en-US" dirty="0"/>
              <a:t>Autonomous</a:t>
            </a:r>
            <a:endParaRPr lang="bg-BG" dirty="0"/>
          </a:p>
          <a:p>
            <a:r>
              <a:rPr lang="en-US" dirty="0"/>
              <a:t>Immutable</a:t>
            </a:r>
            <a:endParaRPr lang="de-DE" dirty="0"/>
          </a:p>
          <a:p>
            <a:r>
              <a:rPr lang="en-US" dirty="0"/>
              <a:t>Uncensored and uncontrolled</a:t>
            </a:r>
            <a:endParaRPr lang="bg-BG" dirty="0"/>
          </a:p>
          <a:p>
            <a:r>
              <a:rPr lang="en-US" dirty="0"/>
              <a:t>Custom rules of trade</a:t>
            </a:r>
          </a:p>
          <a:p>
            <a:r>
              <a:rPr lang="en-US" dirty="0"/>
              <a:t>“Open-source”</a:t>
            </a:r>
            <a:endParaRPr lang="bg-BG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3DD729-149C-4806-96E8-0486177BD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Contracts in Ethereum</a:t>
            </a:r>
          </a:p>
        </p:txBody>
      </p:sp>
    </p:spTree>
    <p:extLst>
      <p:ext uri="{BB962C8B-B14F-4D97-AF65-F5344CB8AC3E}">
        <p14:creationId xmlns:p14="http://schemas.microsoft.com/office/powerpoint/2010/main" val="12905886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AF90CD-B558-441D-812E-C09F8FDD86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2460F-C322-446B-9353-927B6FA06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Read/write data in storage</a:t>
            </a:r>
          </a:p>
          <a:p>
            <a:r>
              <a:rPr lang="en-US" dirty="0"/>
              <a:t>Execute functions (code)</a:t>
            </a:r>
          </a:p>
          <a:p>
            <a:r>
              <a:rPr lang="en-US" dirty="0"/>
              <a:t>Send transactions</a:t>
            </a:r>
          </a:p>
          <a:p>
            <a:r>
              <a:rPr lang="en-US" dirty="0"/>
              <a:t>Interact with other contracts (call them)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785D90-7E1D-49CC-A908-E08011A49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Ethereum Smart Contract Capabilities</a:t>
            </a:r>
          </a:p>
        </p:txBody>
      </p:sp>
    </p:spTree>
    <p:extLst>
      <p:ext uri="{BB962C8B-B14F-4D97-AF65-F5344CB8AC3E}">
        <p14:creationId xmlns:p14="http://schemas.microsoft.com/office/powerpoint/2010/main" val="3343192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520C32-E8A6-47FC-BF89-77EFDAC72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5AEC6-A491-438B-8A50-641C3A29D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complex and practical rules</a:t>
            </a:r>
          </a:p>
          <a:p>
            <a:r>
              <a:rPr lang="en-US" dirty="0"/>
              <a:t>Can be mapped to real-world assets and applications</a:t>
            </a:r>
          </a:p>
          <a:p>
            <a:r>
              <a:rPr lang="en-US" dirty="0"/>
              <a:t>Cannot back out – software does what it is written to do</a:t>
            </a:r>
          </a:p>
          <a:p>
            <a:pPr lvl="1"/>
            <a:r>
              <a:rPr lang="en-US" dirty="0"/>
              <a:t>I promise to send you 1 ETH if you give me 5 stars</a:t>
            </a:r>
          </a:p>
          <a:p>
            <a:r>
              <a:rPr lang="en-US" dirty="0"/>
              <a:t>Guaranteed to execute correctly (*)</a:t>
            </a:r>
          </a:p>
          <a:p>
            <a:r>
              <a:rPr lang="en-US" dirty="0"/>
              <a:t>Publicly visible, eliminating the need for trust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168B98-290F-4D35-890F-BFD4AEE4A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Contracts in Business</a:t>
            </a:r>
          </a:p>
        </p:txBody>
      </p:sp>
    </p:spTree>
    <p:extLst>
      <p:ext uri="{BB962C8B-B14F-4D97-AF65-F5344CB8AC3E}">
        <p14:creationId xmlns:p14="http://schemas.microsoft.com/office/powerpoint/2010/main" val="9689578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11AD6479-8AE6-43DF-8EDC-81B48E4D0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Simple Smart Contract Code Example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309D7E8-2214-4CB6-B33B-90E6260F1256}"/>
              </a:ext>
            </a:extLst>
          </p:cNvPr>
          <p:cNvSpPr txBox="1">
            <a:spLocks/>
          </p:cNvSpPr>
          <p:nvPr/>
        </p:nvSpPr>
        <p:spPr>
          <a:xfrm>
            <a:off x="989012" y="1905000"/>
            <a:ext cx="10363198" cy="37267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000" dirty="0"/>
              <a:t>contract </a:t>
            </a:r>
            <a:r>
              <a:rPr lang="en-US" sz="2000" dirty="0" err="1">
                <a:solidFill>
                  <a:srgbClr val="00B0F0"/>
                </a:solidFill>
              </a:rPr>
              <a:t>NameRegistry</a:t>
            </a:r>
            <a:r>
              <a:rPr lang="en-US" sz="2000" dirty="0"/>
              <a:t> {</a:t>
            </a:r>
          </a:p>
          <a:p>
            <a:r>
              <a:rPr lang="en-US" sz="2000" dirty="0"/>
              <a:t>  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mapping</a:t>
            </a:r>
            <a:r>
              <a:rPr lang="en-US" sz="2000" dirty="0"/>
              <a:t> (</a:t>
            </a:r>
            <a:r>
              <a:rPr lang="en-US" sz="2000" dirty="0">
                <a:solidFill>
                  <a:schemeClr val="accent1"/>
                </a:solidFill>
              </a:rPr>
              <a:t>address</a:t>
            </a:r>
            <a:r>
              <a:rPr lang="en-US" sz="2000" dirty="0"/>
              <a:t> =&gt; </a:t>
            </a:r>
            <a:r>
              <a:rPr lang="en-US" sz="2000" dirty="0">
                <a:solidFill>
                  <a:schemeClr val="accent1"/>
                </a:solidFill>
              </a:rPr>
              <a:t>bytes32</a:t>
            </a:r>
            <a:r>
              <a:rPr lang="en-US" sz="2000" dirty="0"/>
              <a:t>) names;</a:t>
            </a:r>
          </a:p>
          <a:p>
            <a:endParaRPr lang="en-US" sz="2000" dirty="0"/>
          </a:p>
          <a:p>
            <a:r>
              <a:rPr lang="en-US" sz="2000" dirty="0"/>
              <a:t>  function </a:t>
            </a:r>
            <a:r>
              <a:rPr lang="en-US" sz="2000" dirty="0">
                <a:solidFill>
                  <a:schemeClr val="accent3"/>
                </a:solidFill>
              </a:rPr>
              <a:t>register</a:t>
            </a:r>
            <a:r>
              <a:rPr lang="en-US" sz="2000" dirty="0"/>
              <a:t>(</a:t>
            </a:r>
            <a:r>
              <a:rPr lang="en-US" sz="2000" dirty="0">
                <a:solidFill>
                  <a:schemeClr val="accent1"/>
                </a:solidFill>
              </a:rPr>
              <a:t>bytes32</a:t>
            </a:r>
            <a:r>
              <a:rPr lang="en-US" sz="2000" dirty="0"/>
              <a:t> name){</a:t>
            </a:r>
          </a:p>
          <a:p>
            <a:r>
              <a:rPr lang="en-US" sz="2000" dirty="0"/>
              <a:t>    names[</a:t>
            </a:r>
            <a:r>
              <a:rPr lang="en-US" sz="2000" dirty="0" err="1"/>
              <a:t>msg.sender</a:t>
            </a:r>
            <a:r>
              <a:rPr lang="en-US" sz="2000" dirty="0"/>
              <a:t>] = name;</a:t>
            </a:r>
          </a:p>
          <a:p>
            <a:r>
              <a:rPr lang="en-US" sz="2000" dirty="0"/>
              <a:t>  }</a:t>
            </a:r>
          </a:p>
          <a:p>
            <a:endParaRPr lang="en-US" sz="2000" dirty="0"/>
          </a:p>
          <a:p>
            <a:r>
              <a:rPr lang="en-US" sz="2000" dirty="0"/>
              <a:t>  function </a:t>
            </a:r>
            <a:r>
              <a:rPr lang="en-US" sz="2000" dirty="0" err="1">
                <a:solidFill>
                  <a:schemeClr val="accent3"/>
                </a:solidFill>
              </a:rPr>
              <a:t>getName</a:t>
            </a:r>
            <a:r>
              <a:rPr lang="en-US" sz="2000" dirty="0"/>
              <a:t>(</a:t>
            </a:r>
            <a:r>
              <a:rPr lang="en-US" sz="2000" dirty="0">
                <a:solidFill>
                  <a:schemeClr val="accent1"/>
                </a:solidFill>
              </a:rPr>
              <a:t>address</a:t>
            </a:r>
            <a:r>
              <a:rPr lang="en-US" sz="2000" dirty="0"/>
              <a:t> </a:t>
            </a:r>
            <a:r>
              <a:rPr lang="en-US" sz="2000" dirty="0" err="1"/>
              <a:t>addr</a:t>
            </a:r>
            <a:r>
              <a:rPr lang="en-US" sz="2000" dirty="0"/>
              <a:t>) returns (</a:t>
            </a:r>
            <a:r>
              <a:rPr lang="en-US" sz="2000" dirty="0">
                <a:solidFill>
                  <a:schemeClr val="accent1"/>
                </a:solidFill>
              </a:rPr>
              <a:t>bytes32</a:t>
            </a:r>
            <a:r>
              <a:rPr lang="en-US" sz="2000" dirty="0"/>
              <a:t> name){</a:t>
            </a:r>
          </a:p>
          <a:p>
            <a:r>
              <a:rPr lang="en-US" sz="2000" dirty="0"/>
              <a:t>    return names[</a:t>
            </a:r>
            <a:r>
              <a:rPr lang="en-US" sz="2000" dirty="0" err="1"/>
              <a:t>addr</a:t>
            </a:r>
            <a:r>
              <a:rPr lang="en-US" sz="2000" dirty="0"/>
              <a:t>];</a:t>
            </a:r>
          </a:p>
          <a:p>
            <a:r>
              <a:rPr lang="en-US" sz="2000" dirty="0"/>
              <a:t>  }</a:t>
            </a:r>
          </a:p>
          <a:p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7043486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D6E56-4DDB-5448-B544-C1B1DCC2E384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 descr="Screen Shot 2016-09-15 at 01.48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72" y="1627114"/>
            <a:ext cx="6440954" cy="29473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64315" y="1684638"/>
            <a:ext cx="3813947" cy="156927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is-IS" sz="3199" dirty="0">
                <a:solidFill>
                  <a:schemeClr val="bg1"/>
                </a:solidFill>
              </a:rPr>
              <a:t>6060604052604051610250380380610250833981016040528...</a:t>
            </a:r>
            <a:endParaRPr lang="en-US" sz="3199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64315" y="3615016"/>
            <a:ext cx="3658431" cy="353853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199" dirty="0">
                <a:solidFill>
                  <a:schemeClr val="bg1"/>
                </a:solidFill>
              </a:rPr>
              <a:t>PUSH 60	</a:t>
            </a:r>
          </a:p>
          <a:p>
            <a:r>
              <a:rPr lang="de-DE" sz="3199" dirty="0">
                <a:solidFill>
                  <a:schemeClr val="bg1"/>
                </a:solidFill>
              </a:rPr>
              <a:t>      PUSH 40	</a:t>
            </a:r>
          </a:p>
          <a:p>
            <a:r>
              <a:rPr lang="de-DE" sz="3199" dirty="0">
                <a:solidFill>
                  <a:schemeClr val="bg1"/>
                </a:solidFill>
              </a:rPr>
              <a:t>      MSTORE 	</a:t>
            </a:r>
          </a:p>
          <a:p>
            <a:r>
              <a:rPr lang="de-DE" sz="3199" dirty="0">
                <a:solidFill>
                  <a:schemeClr val="bg1"/>
                </a:solidFill>
              </a:rPr>
              <a:t>      PUSH 0	</a:t>
            </a:r>
          </a:p>
          <a:p>
            <a:r>
              <a:rPr lang="de-DE" sz="3199" dirty="0">
                <a:solidFill>
                  <a:schemeClr val="bg1"/>
                </a:solidFill>
              </a:rPr>
              <a:t>      CALLDATALOAD 	</a:t>
            </a:r>
          </a:p>
          <a:p>
            <a:r>
              <a:rPr lang="de-DE" sz="3199" dirty="0">
                <a:solidFill>
                  <a:schemeClr val="bg1"/>
                </a:solidFill>
              </a:rPr>
              <a:t>.....</a:t>
            </a:r>
            <a:endParaRPr lang="en-US" sz="3199" dirty="0">
              <a:solidFill>
                <a:schemeClr val="bg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6751213" y="2099558"/>
            <a:ext cx="1092542" cy="509850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/>
          </a:p>
        </p:txBody>
      </p:sp>
      <p:sp>
        <p:nvSpPr>
          <p:cNvPr id="9" name="Right Arrow 8"/>
          <p:cNvSpPr/>
          <p:nvPr/>
        </p:nvSpPr>
        <p:spPr>
          <a:xfrm rot="5400000">
            <a:off x="9718707" y="3291118"/>
            <a:ext cx="447207" cy="35179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/>
          </a:p>
        </p:txBody>
      </p:sp>
      <p:sp>
        <p:nvSpPr>
          <p:cNvPr id="10" name="Shape 165"/>
          <p:cNvSpPr/>
          <p:nvPr/>
        </p:nvSpPr>
        <p:spPr>
          <a:xfrm>
            <a:off x="1441373" y="4795214"/>
            <a:ext cx="2517043" cy="64001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68" tIns="121868" rIns="121868" bIns="121868" anchor="ctr" anchorCtr="0">
            <a:noAutofit/>
          </a:bodyPr>
          <a:lstStyle/>
          <a:p>
            <a:pPr algn="ctr"/>
            <a:r>
              <a:rPr lang="en-US" sz="2000" b="1" dirty="0"/>
              <a:t>What you write</a:t>
            </a:r>
            <a:endParaRPr lang="en" sz="2000" b="1" dirty="0"/>
          </a:p>
        </p:txBody>
      </p:sp>
      <p:sp>
        <p:nvSpPr>
          <p:cNvPr id="11" name="Shape 165"/>
          <p:cNvSpPr/>
          <p:nvPr/>
        </p:nvSpPr>
        <p:spPr>
          <a:xfrm>
            <a:off x="8574398" y="1002317"/>
            <a:ext cx="2793780" cy="6587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68" tIns="121868" rIns="121868" bIns="121868" anchor="ctr" anchorCtr="0">
            <a:noAutofit/>
          </a:bodyPr>
          <a:lstStyle/>
          <a:p>
            <a:pPr algn="ctr"/>
            <a:r>
              <a:rPr lang="en-US" sz="1600" b="1" dirty="0"/>
              <a:t>What other see on the blockchain</a:t>
            </a:r>
            <a:endParaRPr lang="en" sz="1600" b="1" dirty="0"/>
          </a:p>
        </p:txBody>
      </p:sp>
      <p:sp>
        <p:nvSpPr>
          <p:cNvPr id="12" name="Shape 165"/>
          <p:cNvSpPr/>
          <p:nvPr/>
        </p:nvSpPr>
        <p:spPr>
          <a:xfrm>
            <a:off x="8312223" y="6172200"/>
            <a:ext cx="3162614" cy="5341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68" tIns="121868" rIns="121868" bIns="121868" anchor="ctr" anchorCtr="0">
            <a:noAutofit/>
          </a:bodyPr>
          <a:lstStyle/>
          <a:p>
            <a:pPr algn="ctr"/>
            <a:r>
              <a:rPr lang="en-US" sz="1400" b="1" dirty="0"/>
              <a:t>What people get from the disassembler</a:t>
            </a:r>
            <a:endParaRPr lang="en" sz="1400" b="1" dirty="0"/>
          </a:p>
        </p:txBody>
      </p:sp>
    </p:spTree>
    <p:extLst>
      <p:ext uri="{BB962C8B-B14F-4D97-AF65-F5344CB8AC3E}">
        <p14:creationId xmlns:p14="http://schemas.microsoft.com/office/powerpoint/2010/main" val="9484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10E840-B46F-4A3E-AD03-857127D48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C85C7-8FE9-4542-A041-E3C6EABD6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altLang="de-DE" sz="2000" dirty="0" err="1"/>
              <a:t>Define</a:t>
            </a:r>
            <a:r>
              <a:rPr lang="de-DE" altLang="de-DE" sz="2000" dirty="0"/>
              <a:t> and </a:t>
            </a:r>
            <a:r>
              <a:rPr lang="de-DE" altLang="de-DE" sz="2000" dirty="0" err="1"/>
              <a:t>build</a:t>
            </a:r>
            <a:r>
              <a:rPr lang="de-DE" altLang="de-DE" sz="2000" dirty="0"/>
              <a:t> </a:t>
            </a:r>
            <a:r>
              <a:rPr lang="de-DE" altLang="de-DE" sz="2000" dirty="0" err="1"/>
              <a:t>cryptocurrencies</a:t>
            </a:r>
            <a:endParaRPr lang="de-DE" altLang="de-DE" sz="2000" dirty="0"/>
          </a:p>
          <a:p>
            <a:r>
              <a:rPr lang="de-DE" sz="2000" dirty="0"/>
              <a:t>Public </a:t>
            </a:r>
            <a:r>
              <a:rPr lang="de-DE" sz="2000" dirty="0" err="1"/>
              <a:t>records</a:t>
            </a:r>
            <a:endParaRPr lang="en-US" sz="2000" dirty="0"/>
          </a:p>
          <a:p>
            <a:r>
              <a:rPr lang="de-DE" altLang="de-DE" sz="2000" dirty="0"/>
              <a:t>Implement </a:t>
            </a:r>
            <a:r>
              <a:rPr lang="de-DE" altLang="de-DE" sz="2000" dirty="0" err="1"/>
              <a:t>financial</a:t>
            </a:r>
            <a:r>
              <a:rPr lang="de-DE" altLang="de-DE" sz="2000" dirty="0"/>
              <a:t> derivatives</a:t>
            </a:r>
          </a:p>
          <a:p>
            <a:r>
              <a:rPr lang="de-DE" altLang="de-DE" sz="2000" dirty="0"/>
              <a:t>Voting </a:t>
            </a:r>
            <a:r>
              <a:rPr lang="de-DE" altLang="de-DE" sz="2000" dirty="0" err="1"/>
              <a:t>systems</a:t>
            </a:r>
            <a:endParaRPr lang="de-DE" altLang="de-DE" sz="2000" dirty="0"/>
          </a:p>
          <a:p>
            <a:r>
              <a:rPr lang="de-DE" altLang="de-DE" sz="2000" dirty="0" err="1"/>
              <a:t>Decentralized</a:t>
            </a:r>
            <a:r>
              <a:rPr lang="de-DE" altLang="de-DE" sz="2000" dirty="0"/>
              <a:t> </a:t>
            </a:r>
            <a:r>
              <a:rPr lang="de-DE" altLang="de-DE" sz="2000" dirty="0" err="1"/>
              <a:t>organizations</a:t>
            </a:r>
            <a:endParaRPr lang="de-DE" altLang="de-DE" sz="2000" dirty="0"/>
          </a:p>
          <a:p>
            <a:r>
              <a:rPr lang="de-DE" altLang="de-DE" sz="2000" dirty="0"/>
              <a:t>Data </a:t>
            </a:r>
            <a:r>
              <a:rPr lang="de-DE" altLang="de-DE" sz="2000" dirty="0" err="1"/>
              <a:t>feeds</a:t>
            </a:r>
            <a:endParaRPr lang="de-DE" altLang="de-DE" sz="2000" dirty="0"/>
          </a:p>
          <a:p>
            <a:r>
              <a:rPr lang="de-DE" altLang="de-DE" sz="2000" dirty="0"/>
              <a:t>Title </a:t>
            </a:r>
            <a:r>
              <a:rPr lang="de-DE" altLang="de-DE" sz="2000" dirty="0" err="1"/>
              <a:t>registries</a:t>
            </a:r>
            <a:endParaRPr lang="de-DE" altLang="de-DE" sz="2000" dirty="0"/>
          </a:p>
          <a:p>
            <a:r>
              <a:rPr lang="de-DE" altLang="de-DE" sz="2000" dirty="0"/>
              <a:t>Public </a:t>
            </a:r>
            <a:r>
              <a:rPr lang="de-DE" altLang="de-DE" sz="2000" dirty="0" err="1"/>
              <a:t>messages</a:t>
            </a:r>
            <a:endParaRPr lang="de-DE" altLang="de-DE" sz="2000" dirty="0"/>
          </a:p>
          <a:p>
            <a:r>
              <a:rPr lang="de-DE" altLang="de-DE" sz="2000" dirty="0"/>
              <a:t>Crowdfunding</a:t>
            </a:r>
          </a:p>
          <a:p>
            <a:r>
              <a:rPr lang="de-DE" altLang="de-DE" sz="2000" dirty="0"/>
              <a:t>ICO </a:t>
            </a:r>
            <a:r>
              <a:rPr lang="de-DE" altLang="de-DE" sz="2000" dirty="0" err="1"/>
              <a:t>facilitation</a:t>
            </a:r>
            <a:endParaRPr lang="de-DE" altLang="de-DE" sz="2000" dirty="0"/>
          </a:p>
          <a:p>
            <a:r>
              <a:rPr lang="de-DE" altLang="de-DE" sz="2000" dirty="0" err="1"/>
              <a:t>Thousands</a:t>
            </a:r>
            <a:r>
              <a:rPr lang="de-DE" altLang="de-DE" sz="2000" dirty="0"/>
              <a:t> </a:t>
            </a:r>
            <a:r>
              <a:rPr lang="de-DE" altLang="de-DE" sz="2000" dirty="0" err="1"/>
              <a:t>of</a:t>
            </a:r>
            <a:r>
              <a:rPr lang="de-DE" altLang="de-DE" sz="2000" dirty="0"/>
              <a:t> </a:t>
            </a:r>
            <a:r>
              <a:rPr lang="de-DE" altLang="de-DE" sz="2000" dirty="0" err="1"/>
              <a:t>other</a:t>
            </a:r>
            <a:r>
              <a:rPr lang="de-DE" altLang="de-DE" sz="2000" dirty="0"/>
              <a:t> </a:t>
            </a:r>
            <a:r>
              <a:rPr lang="de-DE" altLang="de-DE" sz="2000" dirty="0" err="1"/>
              <a:t>use</a:t>
            </a:r>
            <a:r>
              <a:rPr lang="de-DE" altLang="de-DE" sz="2000" dirty="0"/>
              <a:t> </a:t>
            </a:r>
            <a:r>
              <a:rPr lang="de-DE" altLang="de-DE" sz="2000" dirty="0" err="1"/>
              <a:t>cases</a:t>
            </a:r>
            <a:endParaRPr lang="de-DE" altLang="de-DE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212762-C739-4DF4-881D-1420B5E0E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Contract Applications</a:t>
            </a:r>
          </a:p>
        </p:txBody>
      </p:sp>
    </p:spTree>
    <p:extLst>
      <p:ext uri="{BB962C8B-B14F-4D97-AF65-F5344CB8AC3E}">
        <p14:creationId xmlns:p14="http://schemas.microsoft.com/office/powerpoint/2010/main" val="39990700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1FCC27-9F18-4D7C-AAAA-398FFA14A7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6F8A3-0491-4B23-A104-8A11E687E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deployed, a contract’s code cannot change</a:t>
            </a:r>
          </a:p>
          <a:p>
            <a:r>
              <a:rPr lang="en-US" dirty="0"/>
              <a:t>When developing, test on alternative networks</a:t>
            </a:r>
          </a:p>
          <a:p>
            <a:r>
              <a:rPr lang="en-US" dirty="0"/>
              <a:t>Many have adopted “strategies” and patterns to work around this feature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577EA2-7A83-4618-8F3D-D0ECF038B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Immutability</a:t>
            </a:r>
          </a:p>
        </p:txBody>
      </p:sp>
    </p:spTree>
    <p:extLst>
      <p:ext uri="{BB962C8B-B14F-4D97-AF65-F5344CB8AC3E}">
        <p14:creationId xmlns:p14="http://schemas.microsoft.com/office/powerpoint/2010/main" val="1108926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BCFA19-0D44-4829-9650-8930DC238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E05D-A654-4B2E-8181-C9DD0FD9F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familiar with Ethereum concepts</a:t>
            </a:r>
          </a:p>
          <a:p>
            <a:r>
              <a:rPr lang="en-US" dirty="0"/>
              <a:t>Understand the details of transactions on the Ethereum blockchain</a:t>
            </a:r>
          </a:p>
          <a:p>
            <a:r>
              <a:rPr lang="en-US" dirty="0"/>
              <a:t>Get familiar with Smart Contracts and what they can do</a:t>
            </a:r>
          </a:p>
          <a:p>
            <a:r>
              <a:rPr lang="en-US" dirty="0"/>
              <a:t>Have fun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5411CD-F41B-4480-A03B-B6FD82D19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Goals</a:t>
            </a:r>
          </a:p>
        </p:txBody>
      </p:sp>
    </p:spTree>
    <p:extLst>
      <p:ext uri="{BB962C8B-B14F-4D97-AF65-F5344CB8AC3E}">
        <p14:creationId xmlns:p14="http://schemas.microsoft.com/office/powerpoint/2010/main" val="792922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1FCC27-9F18-4D7C-AAAA-398FFA14A7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6F8A3-0491-4B23-A104-8A11E687E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doing work on the Ethereum chain, you must pay a</a:t>
            </a:r>
            <a:r>
              <a:rPr lang="en" dirty="0"/>
              <a:t> “fee” per computational step</a:t>
            </a:r>
          </a:p>
          <a:p>
            <a:r>
              <a:rPr lang="en-US" dirty="0"/>
              <a:t>Calculated in Gas, paid in ETH</a:t>
            </a:r>
          </a:p>
          <a:p>
            <a:r>
              <a:rPr lang="en-US" dirty="0"/>
              <a:t>You pay even if your transaction fails</a:t>
            </a:r>
          </a:p>
          <a:p>
            <a:r>
              <a:rPr lang="en-US" dirty="0"/>
              <a:t>Gas limit</a:t>
            </a:r>
          </a:p>
          <a:p>
            <a:r>
              <a:rPr lang="en-US" dirty="0"/>
              <a:t>Gas price</a:t>
            </a:r>
          </a:p>
          <a:p>
            <a:r>
              <a:rPr lang="en-US" dirty="0"/>
              <a:t>TX Fee = gas limit * gas price</a:t>
            </a:r>
            <a:endParaRPr lang="en" dirty="0"/>
          </a:p>
          <a:p>
            <a:r>
              <a:rPr lang="en" dirty="0"/>
              <a:t>Prevents everyone from doing anything </a:t>
            </a:r>
            <a:r>
              <a:rPr lang="en-US" dirty="0"/>
              <a:t>useless</a:t>
            </a:r>
            <a:r>
              <a:rPr lang="en" dirty="0"/>
              <a:t> on the chain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577EA2-7A83-4618-8F3D-D0ECF038B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Gas and Fees</a:t>
            </a:r>
          </a:p>
        </p:txBody>
      </p:sp>
      <p:pic>
        <p:nvPicPr>
          <p:cNvPr id="5" name="Picture 4" descr="Screen Shot 2017-01-16 at 10.06.39.png">
            <a:extLst>
              <a:ext uri="{FF2B5EF4-FFF2-40B4-BE49-F238E27FC236}">
                <a16:creationId xmlns:a16="http://schemas.microsoft.com/office/drawing/2014/main" id="{5BFA97D0-D6CB-4BCD-A697-1F11CB89A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240" y="2169454"/>
            <a:ext cx="2819583" cy="3323899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016831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799600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Check out Ethereum, the most popular blockchain for </a:t>
            </a:r>
            <a:r>
              <a:rPr lang="en-US" sz="3200" dirty="0" err="1"/>
              <a:t>decentralised</a:t>
            </a:r>
            <a:r>
              <a:rPr lang="en-US" sz="3200" dirty="0"/>
              <a:t> applications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Check out blockchain based startups and their Smart Contracts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000" dirty="0"/>
              <a:t>Explore </a:t>
            </a:r>
            <a:r>
              <a:rPr lang="en-US" sz="3000" dirty="0" err="1"/>
              <a:t>geth</a:t>
            </a:r>
            <a:r>
              <a:rPr lang="en-US" sz="3000" dirty="0"/>
              <a:t>, and the Ethereum chain on etherscan.io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E6570-DF10-4D43-9B0A-9612F38365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18612" y="1295400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366459-CDB8-46D9-AEF7-34775F60A1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9EBEB-8FAB-45C2-9F81-5AC4EA9AC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https://github.com/ethereum/wiki/wiki/Glossary</a:t>
            </a:r>
            <a:r>
              <a:rPr lang="en-US" dirty="0"/>
              <a:t> - a good resource for terminology</a:t>
            </a:r>
            <a:endParaRPr lang="bg-BG" dirty="0"/>
          </a:p>
          <a:p>
            <a:r>
              <a:rPr lang="en-US" dirty="0">
                <a:hlinkClick r:id="rId3"/>
              </a:rPr>
              <a:t>https://github.com/ethereum/wiki/wiki/White-Paper</a:t>
            </a:r>
            <a:r>
              <a:rPr lang="bg-BG" dirty="0"/>
              <a:t> -</a:t>
            </a:r>
            <a:r>
              <a:rPr lang="en-US" dirty="0"/>
              <a:t> the Ethereum white paper</a:t>
            </a:r>
          </a:p>
          <a:p>
            <a:r>
              <a:rPr lang="en-US" dirty="0">
                <a:hlinkClick r:id="rId4"/>
              </a:rPr>
              <a:t>https://medium.com/loom-network/understanding-blockchain-fundamentals-part-1-byzantine-fault-tolerance-245f46fe8419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https://www.youtube.com/watch?v=tWuN2R2DC6c</a:t>
            </a:r>
            <a:r>
              <a:rPr lang="en-US" dirty="0"/>
              <a:t> – Nick Szabo on Smart Contracts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BE0F89-4DB9-4EBD-8177-7C088FD3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List	</a:t>
            </a:r>
          </a:p>
        </p:txBody>
      </p:sp>
    </p:spTree>
    <p:extLst>
      <p:ext uri="{BB962C8B-B14F-4D97-AF65-F5344CB8AC3E}">
        <p14:creationId xmlns:p14="http://schemas.microsoft.com/office/powerpoint/2010/main" val="3766750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What is the Contract Address of the </a:t>
            </a:r>
            <a:r>
              <a:rPr lang="en-US" dirty="0" err="1"/>
              <a:t>CryptoKitties</a:t>
            </a:r>
            <a:r>
              <a:rPr lang="en-US" dirty="0"/>
              <a:t> project?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FDFFFF"/>
                </a:solidFill>
              </a:rPr>
              <a:t>To what token specification does the </a:t>
            </a:r>
            <a:r>
              <a:rPr lang="en-US" dirty="0" err="1">
                <a:solidFill>
                  <a:srgbClr val="FDFFFF"/>
                </a:solidFill>
              </a:rPr>
              <a:t>CryptoKitties</a:t>
            </a:r>
            <a:r>
              <a:rPr lang="en-US" dirty="0">
                <a:solidFill>
                  <a:srgbClr val="FDFFFF"/>
                </a:solidFill>
              </a:rPr>
              <a:t> token conform to?</a:t>
            </a:r>
          </a:p>
          <a:p>
            <a:pPr marL="819096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FDFFFF"/>
                </a:solidFill>
              </a:rPr>
              <a:t>BONUS for </a:t>
            </a:r>
            <a:r>
              <a:rPr lang="en-US" sz="2400" dirty="0" err="1">
                <a:solidFill>
                  <a:srgbClr val="FDFFFF"/>
                </a:solidFill>
              </a:rPr>
              <a:t>devs</a:t>
            </a:r>
            <a:r>
              <a:rPr lang="en-US" sz="2400" dirty="0">
                <a:solidFill>
                  <a:srgbClr val="FDFFFF"/>
                </a:solidFill>
              </a:rPr>
              <a:t>: which line of code in the </a:t>
            </a:r>
            <a:r>
              <a:rPr lang="en-US" sz="2400" dirty="0" err="1">
                <a:solidFill>
                  <a:srgbClr val="FDFFFF"/>
                </a:solidFill>
              </a:rPr>
              <a:t>CryptoKitties</a:t>
            </a:r>
            <a:r>
              <a:rPr lang="en-US" sz="2400" dirty="0">
                <a:solidFill>
                  <a:srgbClr val="FDFFFF"/>
                </a:solidFill>
              </a:rPr>
              <a:t> contract defines that the contract conforms to the token standard?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FDFFFF"/>
                </a:solidFill>
              </a:rPr>
              <a:t>What is the last successful transaction hash on the </a:t>
            </a:r>
            <a:r>
              <a:rPr lang="en-US" dirty="0" err="1">
                <a:solidFill>
                  <a:srgbClr val="FDFFFF"/>
                </a:solidFill>
              </a:rPr>
              <a:t>CryptoKitties</a:t>
            </a:r>
            <a:r>
              <a:rPr lang="en-US" dirty="0">
                <a:solidFill>
                  <a:srgbClr val="FDFFFF"/>
                </a:solidFill>
              </a:rPr>
              <a:t> contract before 2018-02-03 17:00 UTC (start of lecture)?</a:t>
            </a:r>
          </a:p>
          <a:p>
            <a:pPr marL="819096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FDFFFF"/>
                </a:solidFill>
              </a:rPr>
              <a:t>Which contract function did it call?</a:t>
            </a:r>
          </a:p>
          <a:p>
            <a:pPr marL="819096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FDFFFF"/>
                </a:solidFill>
              </a:rPr>
              <a:t>What was the gas limit and gas consumption?</a:t>
            </a:r>
          </a:p>
          <a:p>
            <a:pPr marL="819096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FDFFFF"/>
                </a:solidFill>
              </a:rPr>
              <a:t>How much did the transaction cost in Ether?</a:t>
            </a:r>
          </a:p>
          <a:p>
            <a:pPr marL="819096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FDFFFF"/>
                </a:solidFill>
              </a:rPr>
              <a:t>What is the number of the block?</a:t>
            </a:r>
          </a:p>
          <a:p>
            <a:pPr marL="819096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FDFFFF"/>
                </a:solidFill>
              </a:rPr>
              <a:t>Who mined the block of the transaction?</a:t>
            </a:r>
          </a:p>
          <a:p>
            <a:pPr marL="819096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FDFFFF"/>
                </a:solidFill>
              </a:rPr>
              <a:t>How many transactions occurred on the block?</a:t>
            </a:r>
          </a:p>
          <a:p>
            <a:pPr marL="819096" lvl="1" indent="-514350">
              <a:lnSpc>
                <a:spcPct val="100000"/>
              </a:lnSpc>
              <a:buFont typeface="+mj-lt"/>
              <a:buAutoNum type="arabicPeriod"/>
            </a:pPr>
            <a:endParaRPr lang="en-US" dirty="0">
              <a:solidFill>
                <a:srgbClr val="FDFFFF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</p:spTree>
    <p:extLst>
      <p:ext uri="{BB962C8B-B14F-4D97-AF65-F5344CB8AC3E}">
        <p14:creationId xmlns:p14="http://schemas.microsoft.com/office/powerpoint/2010/main" val="30902993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DD27AB-2A95-461F-A9EC-F8411D8FB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70990-E6A6-4E5C-B941-B04C99688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>
                <a:hlinkClick r:id="rId2"/>
              </a:rPr>
              <a:t>https://etherscan.io</a:t>
            </a:r>
            <a:endParaRPr lang="en-US" dirty="0"/>
          </a:p>
          <a:p>
            <a:r>
              <a:rPr lang="en-US" dirty="0"/>
              <a:t>Enjoy exploring the events on the blockchain</a:t>
            </a:r>
          </a:p>
          <a:p>
            <a:r>
              <a:rPr lang="en-US" dirty="0"/>
              <a:t>Learn what all elements on the screens of etherscan.io mean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BB4661-D961-46BB-B4BA-0C29B9968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Tips</a:t>
            </a:r>
          </a:p>
        </p:txBody>
      </p:sp>
    </p:spTree>
    <p:extLst>
      <p:ext uri="{BB962C8B-B14F-4D97-AF65-F5344CB8AC3E}">
        <p14:creationId xmlns:p14="http://schemas.microsoft.com/office/powerpoint/2010/main" val="884351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BA88C-C72C-46FC-B1CD-F9B946D90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course assignments require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search in Internet</a:t>
            </a:r>
          </a:p>
          <a:p>
            <a:pPr lvl="1"/>
            <a:r>
              <a:rPr lang="en-US" dirty="0"/>
              <a:t>This is an important part of the learning process</a:t>
            </a:r>
          </a:p>
          <a:p>
            <a:pPr lvl="1"/>
            <a:r>
              <a:rPr lang="en-US" dirty="0"/>
              <a:t>Some exercises intentionally have no hints</a:t>
            </a:r>
          </a:p>
          <a:p>
            <a:pPr>
              <a:spcBef>
                <a:spcPts val="1800"/>
              </a:spcBef>
            </a:pPr>
            <a:r>
              <a:rPr lang="en-US" dirty="0"/>
              <a:t>Learn to find solutions!</a:t>
            </a:r>
          </a:p>
          <a:p>
            <a:pPr lvl="1"/>
            <a:r>
              <a:rPr lang="en-US" dirty="0"/>
              <a:t>Software development includes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everyday searching and learning</a:t>
            </a:r>
          </a:p>
          <a:p>
            <a:pPr lvl="1"/>
            <a:r>
              <a:rPr lang="en-US" dirty="0"/>
              <a:t>No excuses, 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to study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Developers learn new technologies, tools, languages every day!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to Search in Internet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B78E1C-877B-427F-AAEF-BEAD8D3C6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502" y="3956598"/>
            <a:ext cx="1591194" cy="1774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087262-3054-478E-93C5-581F1CE8636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BEEDC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161212" y="3874306"/>
            <a:ext cx="1939930" cy="1946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D0849A-0B29-4F4F-8E67-058FA055A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8475" y="1981200"/>
            <a:ext cx="1719221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79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300" y="4956293"/>
            <a:ext cx="9832319" cy="774883"/>
          </a:xfrm>
        </p:spPr>
        <p:txBody>
          <a:bodyPr/>
          <a:lstStyle/>
          <a:p>
            <a:pPr>
              <a:lnSpc>
                <a:spcPts val="5400"/>
              </a:lnSpc>
            </a:pP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173300" y="5712544"/>
            <a:ext cx="9832319" cy="68825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Short explanation of the </a:t>
            </a:r>
            <a:r>
              <a:rPr lang="en-US" dirty="0">
                <a:solidFill>
                  <a:schemeClr val="accent1"/>
                </a:solidFill>
              </a:rPr>
              <a:t>slide topic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Keep slide content </a:t>
            </a:r>
            <a:r>
              <a:rPr lang="en-US" dirty="0">
                <a:solidFill>
                  <a:schemeClr val="accent1"/>
                </a:solidFill>
              </a:rPr>
              <a:t>centered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Slide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4" y="2492559"/>
            <a:ext cx="10363198" cy="38498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let names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new Set()</a:t>
            </a:r>
            <a:r>
              <a:rPr lang="en-US" sz="2800" dirty="0"/>
              <a:t>;</a:t>
            </a:r>
          </a:p>
          <a:p>
            <a:r>
              <a:rPr lang="en-US" sz="2800" dirty="0"/>
              <a:t>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("Peter"); 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(20);</a:t>
            </a:r>
          </a:p>
          <a:p>
            <a:r>
              <a:rPr lang="en-US" sz="2800" dirty="0"/>
              <a:t>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("Maria"); 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(5);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console.log(names.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has</a:t>
            </a:r>
            <a:r>
              <a:rPr lang="en-US" sz="2800" dirty="0"/>
              <a:t>('Peter'));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true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("Maria");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Duplicates are skipped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delete</a:t>
            </a:r>
            <a:r>
              <a:rPr lang="en-US" sz="2800" dirty="0"/>
              <a:t>(20);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Delete element if exists</a:t>
            </a:r>
          </a:p>
          <a:p>
            <a:pPr>
              <a:spcBef>
                <a:spcPts val="1200"/>
              </a:spcBef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800" dirty="0"/>
              <a:t> (let name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800" dirty="0"/>
              <a:t> names) console.log(name);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084" y="2370947"/>
            <a:ext cx="5194599" cy="563565"/>
          </a:xfrm>
          <a:prstGeom prst="roundRect">
            <a:avLst>
              <a:gd name="adj" fmla="val 458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412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Elements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4419600"/>
            <a:ext cx="5062623" cy="19020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 devs use Node.js for server-side JS.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 devs use JS.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-- JS for devs --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389812" y="4678131"/>
            <a:ext cx="3789507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js, devs, use, node, for, server, side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6475412" y="5180128"/>
            <a:ext cx="542966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29" name="Group 28"/>
          <p:cNvGrpSpPr/>
          <p:nvPr/>
        </p:nvGrpSpPr>
        <p:grpSpPr>
          <a:xfrm>
            <a:off x="1638041" y="1719544"/>
            <a:ext cx="2057400" cy="2266860"/>
            <a:chOff x="6475412" y="933540"/>
            <a:chExt cx="2057400" cy="2266860"/>
          </a:xfrm>
        </p:grpSpPr>
        <p:sp>
          <p:nvSpPr>
            <p:cNvPr id="23" name="Rectangle: Rounded Corners 22"/>
            <p:cNvSpPr/>
            <p:nvPr/>
          </p:nvSpPr>
          <p:spPr>
            <a:xfrm>
              <a:off x="6475412" y="933540"/>
              <a:ext cx="2057400" cy="226686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AMD</a:t>
              </a: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6727403" y="1447800"/>
              <a:ext cx="1553419" cy="1552371"/>
              <a:chOff x="6746894" y="1549511"/>
              <a:chExt cx="1553419" cy="1552371"/>
            </a:xfrm>
          </p:grpSpPr>
          <p:sp>
            <p:nvSpPr>
              <p:cNvPr id="25" name="Rectangle: Rounded Corners 13"/>
              <p:cNvSpPr/>
              <p:nvPr/>
            </p:nvSpPr>
            <p:spPr>
              <a:xfrm>
                <a:off x="6746894" y="2066970"/>
                <a:ext cx="1553419" cy="517456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FBEEDC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Curl.js</a:t>
                </a:r>
              </a:p>
            </p:txBody>
          </p:sp>
          <p:sp>
            <p:nvSpPr>
              <p:cNvPr id="26" name="Rectangle: Rounded Corners 13"/>
              <p:cNvSpPr/>
              <p:nvPr/>
            </p:nvSpPr>
            <p:spPr>
              <a:xfrm>
                <a:off x="6746894" y="1549511"/>
                <a:ext cx="1553418" cy="517456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FBEEDC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Require</a:t>
                </a:r>
              </a:p>
            </p:txBody>
          </p:sp>
          <p:sp>
            <p:nvSpPr>
              <p:cNvPr id="27" name="Rectangle: Rounded Corners 13"/>
              <p:cNvSpPr/>
              <p:nvPr/>
            </p:nvSpPr>
            <p:spPr>
              <a:xfrm>
                <a:off x="6746894" y="2584426"/>
                <a:ext cx="1553419" cy="517456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noProof="1">
                    <a:solidFill>
                      <a:srgbClr val="FBEEDC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SystemJS</a:t>
                </a:r>
              </a:p>
            </p:txBody>
          </p:sp>
        </p:grpSp>
      </p:grpSp>
      <p:sp>
        <p:nvSpPr>
          <p:cNvPr id="32" name="Rectangle: Rounded Corners 31"/>
          <p:cNvSpPr/>
          <p:nvPr/>
        </p:nvSpPr>
        <p:spPr>
          <a:xfrm>
            <a:off x="6475412" y="1043291"/>
            <a:ext cx="2502582" cy="808023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JavaScript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5048995" y="3468948"/>
            <a:ext cx="5355416" cy="517456"/>
            <a:chOff x="568292" y="5426144"/>
            <a:chExt cx="5355416" cy="517456"/>
          </a:xfrm>
        </p:grpSpPr>
        <p:sp>
          <p:nvSpPr>
            <p:cNvPr id="34" name="Rectangle: Rounded Corners 13"/>
            <p:cNvSpPr/>
            <p:nvPr/>
          </p:nvSpPr>
          <p:spPr>
            <a:xfrm>
              <a:off x="2469290" y="5426144"/>
              <a:ext cx="1553419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Chrome</a:t>
              </a:r>
            </a:p>
          </p:txBody>
        </p:sp>
        <p:sp>
          <p:nvSpPr>
            <p:cNvPr id="35" name="Rectangle: Rounded Corners 13"/>
            <p:cNvSpPr/>
            <p:nvPr/>
          </p:nvSpPr>
          <p:spPr>
            <a:xfrm>
              <a:off x="568292" y="5426144"/>
              <a:ext cx="1553418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Edge</a:t>
              </a:r>
            </a:p>
          </p:txBody>
        </p:sp>
        <p:sp>
          <p:nvSpPr>
            <p:cNvPr id="36" name="Rectangle: Rounded Corners 13"/>
            <p:cNvSpPr/>
            <p:nvPr/>
          </p:nvSpPr>
          <p:spPr>
            <a:xfrm>
              <a:off x="4370289" y="5426144"/>
              <a:ext cx="1553419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Firefox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825704" y="1851314"/>
            <a:ext cx="3801998" cy="1617634"/>
            <a:chOff x="5825704" y="1851314"/>
            <a:chExt cx="3801998" cy="1617634"/>
          </a:xfrm>
        </p:grpSpPr>
        <p:cxnSp>
          <p:nvCxnSpPr>
            <p:cNvPr id="38" name="Straight Connector 37"/>
            <p:cNvCxnSpPr>
              <a:cxnSpLocks/>
              <a:stCxn id="32" idx="2"/>
              <a:endCxn id="35" idx="0"/>
            </p:cNvCxnSpPr>
            <p:nvPr/>
          </p:nvCxnSpPr>
          <p:spPr>
            <a:xfrm flipH="1">
              <a:off x="5825704" y="1851314"/>
              <a:ext cx="1900999" cy="1617634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Straight Connector 38"/>
            <p:cNvCxnSpPr>
              <a:cxnSpLocks/>
              <a:stCxn id="32" idx="2"/>
              <a:endCxn id="34" idx="0"/>
            </p:cNvCxnSpPr>
            <p:nvPr/>
          </p:nvCxnSpPr>
          <p:spPr>
            <a:xfrm>
              <a:off x="7726703" y="1851314"/>
              <a:ext cx="0" cy="1617634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Straight Connector 39"/>
            <p:cNvCxnSpPr>
              <a:stCxn id="32" idx="2"/>
              <a:endCxn id="36" idx="0"/>
            </p:cNvCxnSpPr>
            <p:nvPr/>
          </p:nvCxnSpPr>
          <p:spPr>
            <a:xfrm>
              <a:off x="7726703" y="1851314"/>
              <a:ext cx="1900999" cy="1617634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08349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Elements (2)</a:t>
            </a:r>
          </a:p>
        </p:txBody>
      </p:sp>
      <p:sp>
        <p:nvSpPr>
          <p:cNvPr id="22" name="Text Placeholder 3"/>
          <p:cNvSpPr txBox="1">
            <a:spLocks/>
          </p:cNvSpPr>
          <p:nvPr/>
        </p:nvSpPr>
        <p:spPr>
          <a:xfrm>
            <a:off x="379412" y="2011054"/>
            <a:ext cx="5334000" cy="40849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class Person {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  constructor(name) {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    this.name = name;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  }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  toString() {</a:t>
            </a:r>
          </a:p>
          <a:p>
            <a:pPr marL="900113" indent="-900113"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    return `I'm ${this.name}`;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  }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}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module.exports</a:t>
            </a:r>
            <a:r>
              <a:rPr lang="en-US" sz="2400" noProof="1">
                <a:solidFill>
                  <a:srgbClr val="FBEEDC"/>
                </a:solidFill>
              </a:rPr>
              <a:t> = Person;</a:t>
            </a:r>
          </a:p>
        </p:txBody>
      </p:sp>
      <p:sp>
        <p:nvSpPr>
          <p:cNvPr id="24" name="Text Placeholder 3"/>
          <p:cNvSpPr txBox="1">
            <a:spLocks/>
          </p:cNvSpPr>
          <p:nvPr/>
        </p:nvSpPr>
        <p:spPr>
          <a:xfrm>
            <a:off x="379412" y="1423613"/>
            <a:ext cx="5334000" cy="587441"/>
          </a:xfrm>
          <a:prstGeom prst="rect">
            <a:avLst/>
          </a:prstGeom>
          <a:solidFill>
            <a:srgbClr val="C6C0AA">
              <a:alpha val="50196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108000" rIns="108000" bIns="108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persons.js</a:t>
            </a:r>
          </a:p>
        </p:txBody>
      </p:sp>
      <p:sp>
        <p:nvSpPr>
          <p:cNvPr id="30" name="Text Placeholder 3"/>
          <p:cNvSpPr txBox="1">
            <a:spLocks/>
          </p:cNvSpPr>
          <p:nvPr/>
        </p:nvSpPr>
        <p:spPr>
          <a:xfrm>
            <a:off x="6065822" y="3230255"/>
            <a:ext cx="5782837" cy="18535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let Person = 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require</a:t>
            </a:r>
            <a:r>
              <a:rPr lang="en-US" sz="2400" noProof="1">
                <a:solidFill>
                  <a:srgbClr val="FBEEDC"/>
                </a:solidFill>
              </a:rPr>
              <a:t>('./person');</a:t>
            </a:r>
          </a:p>
          <a:p>
            <a:pPr>
              <a:spcBef>
                <a:spcPts val="600"/>
              </a:spcBef>
            </a:pPr>
            <a:endParaRPr lang="en-US" sz="2400" noProof="1">
              <a:solidFill>
                <a:srgbClr val="FBEEDC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let p = new Person('Pesho');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console.log(p.toString());</a:t>
            </a:r>
          </a:p>
        </p:txBody>
      </p:sp>
      <p:sp>
        <p:nvSpPr>
          <p:cNvPr id="31" name="Text Placeholder 3"/>
          <p:cNvSpPr txBox="1">
            <a:spLocks/>
          </p:cNvSpPr>
          <p:nvPr/>
        </p:nvSpPr>
        <p:spPr>
          <a:xfrm>
            <a:off x="6065823" y="2642813"/>
            <a:ext cx="5782836" cy="587441"/>
          </a:xfrm>
          <a:prstGeom prst="rect">
            <a:avLst/>
          </a:prstGeom>
          <a:solidFill>
            <a:srgbClr val="C6C0AA">
              <a:alpha val="50196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108000" rIns="108000" bIns="108000">
            <a:spAutoFit/>
          </a:bodyPr>
          <a:lstStyle>
            <a:defPPr>
              <a:defRPr lang="en-US"/>
            </a:defPPr>
            <a:lvl1pPr indent="0" algn="ctr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app.js</a:t>
            </a:r>
          </a:p>
        </p:txBody>
      </p:sp>
      <p:sp>
        <p:nvSpPr>
          <p:cNvPr id="41" name="Oval 40"/>
          <p:cNvSpPr/>
          <p:nvPr/>
        </p:nvSpPr>
        <p:spPr>
          <a:xfrm>
            <a:off x="1192205" y="2071312"/>
            <a:ext cx="1649412" cy="419101"/>
          </a:xfrm>
          <a:prstGeom prst="ellipse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2" name="Freeform: Shape 41"/>
          <p:cNvSpPr/>
          <p:nvPr/>
        </p:nvSpPr>
        <p:spPr>
          <a:xfrm>
            <a:off x="2828269" y="2062816"/>
            <a:ext cx="5714904" cy="2197238"/>
          </a:xfrm>
          <a:custGeom>
            <a:avLst/>
            <a:gdLst>
              <a:gd name="connsiteX0" fmla="*/ 0 w 4618029"/>
              <a:gd name="connsiteY0" fmla="*/ 3052689 h 3052689"/>
              <a:gd name="connsiteX1" fmla="*/ 2236763 w 4618029"/>
              <a:gd name="connsiteY1" fmla="*/ 379828 h 3052689"/>
              <a:gd name="connsiteX2" fmla="*/ 4473526 w 4618029"/>
              <a:gd name="connsiteY2" fmla="*/ 956603 h 3052689"/>
              <a:gd name="connsiteX3" fmla="*/ 4403188 w 4618029"/>
              <a:gd name="connsiteY3" fmla="*/ 309489 h 3052689"/>
              <a:gd name="connsiteX4" fmla="*/ 4459459 w 4618029"/>
              <a:gd name="connsiteY4" fmla="*/ 0 h 3052689"/>
              <a:gd name="connsiteX0" fmla="*/ 0 w 4618029"/>
              <a:gd name="connsiteY0" fmla="*/ 2750876 h 2750876"/>
              <a:gd name="connsiteX1" fmla="*/ 2236763 w 4618029"/>
              <a:gd name="connsiteY1" fmla="*/ 78015 h 2750876"/>
              <a:gd name="connsiteX2" fmla="*/ 4473526 w 4618029"/>
              <a:gd name="connsiteY2" fmla="*/ 654790 h 2750876"/>
              <a:gd name="connsiteX3" fmla="*/ 4403188 w 4618029"/>
              <a:gd name="connsiteY3" fmla="*/ 7676 h 2750876"/>
              <a:gd name="connsiteX0" fmla="*/ 0 w 4473526"/>
              <a:gd name="connsiteY0" fmla="*/ 2750876 h 2750876"/>
              <a:gd name="connsiteX1" fmla="*/ 2236763 w 4473526"/>
              <a:gd name="connsiteY1" fmla="*/ 78015 h 2750876"/>
              <a:gd name="connsiteX2" fmla="*/ 4473526 w 4473526"/>
              <a:gd name="connsiteY2" fmla="*/ 654790 h 2750876"/>
              <a:gd name="connsiteX0" fmla="*/ 0 w 4473526"/>
              <a:gd name="connsiteY0" fmla="*/ 3084601 h 3084601"/>
              <a:gd name="connsiteX1" fmla="*/ 3010486 w 4473526"/>
              <a:gd name="connsiteY1" fmla="*/ 60047 h 3084601"/>
              <a:gd name="connsiteX2" fmla="*/ 4473526 w 4473526"/>
              <a:gd name="connsiteY2" fmla="*/ 988515 h 3084601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881310"/>
              <a:gd name="connsiteY0" fmla="*/ 662169 h 1708188"/>
              <a:gd name="connsiteX1" fmla="*/ 3418270 w 4881310"/>
              <a:gd name="connsiteY1" fmla="*/ 779720 h 1708188"/>
              <a:gd name="connsiteX2" fmla="*/ 4881310 w 4881310"/>
              <a:gd name="connsiteY2" fmla="*/ 1708188 h 1708188"/>
              <a:gd name="connsiteX0" fmla="*/ 0 w 6371291"/>
              <a:gd name="connsiteY0" fmla="*/ 829167 h 5715537"/>
              <a:gd name="connsiteX1" fmla="*/ 3418270 w 6371291"/>
              <a:gd name="connsiteY1" fmla="*/ 946718 h 5715537"/>
              <a:gd name="connsiteX2" fmla="*/ 6371291 w 6371291"/>
              <a:gd name="connsiteY2" fmla="*/ 5715537 h 5715537"/>
              <a:gd name="connsiteX0" fmla="*/ 0 w 6371291"/>
              <a:gd name="connsiteY0" fmla="*/ 829167 h 5715537"/>
              <a:gd name="connsiteX1" fmla="*/ 3543743 w 6371291"/>
              <a:gd name="connsiteY1" fmla="*/ 946717 h 5715537"/>
              <a:gd name="connsiteX2" fmla="*/ 6371291 w 6371291"/>
              <a:gd name="connsiteY2" fmla="*/ 5715537 h 5715537"/>
              <a:gd name="connsiteX0" fmla="*/ 0 w 6371522"/>
              <a:gd name="connsiteY0" fmla="*/ 829167 h 5715537"/>
              <a:gd name="connsiteX1" fmla="*/ 3543743 w 6371522"/>
              <a:gd name="connsiteY1" fmla="*/ 946717 h 5715537"/>
              <a:gd name="connsiteX2" fmla="*/ 6371291 w 6371522"/>
              <a:gd name="connsiteY2" fmla="*/ 5715537 h 5715537"/>
              <a:gd name="connsiteX0" fmla="*/ 0 w 6371522"/>
              <a:gd name="connsiteY0" fmla="*/ 566592 h 5452962"/>
              <a:gd name="connsiteX1" fmla="*/ 3543743 w 6371522"/>
              <a:gd name="connsiteY1" fmla="*/ 684142 h 5452962"/>
              <a:gd name="connsiteX2" fmla="*/ 6371291 w 6371522"/>
              <a:gd name="connsiteY2" fmla="*/ 5452962 h 545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71522" h="5452962">
                <a:moveTo>
                  <a:pt x="0" y="566592"/>
                </a:moveTo>
                <a:cubicBezTo>
                  <a:pt x="1425807" y="-276232"/>
                  <a:pt x="2481861" y="-130253"/>
                  <a:pt x="3543743" y="684142"/>
                </a:cubicBezTo>
                <a:cubicBezTo>
                  <a:pt x="4605625" y="1498537"/>
                  <a:pt x="6394897" y="3749871"/>
                  <a:pt x="6371291" y="5452962"/>
                </a:cubicBezTo>
              </a:path>
            </a:pathLst>
          </a:custGeom>
          <a:noFill/>
          <a:ln w="38100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2970212" y="5538413"/>
            <a:ext cx="1851811" cy="557587"/>
          </a:xfrm>
          <a:prstGeom prst="ellipse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4" name="Freeform: Shape 43"/>
          <p:cNvSpPr/>
          <p:nvPr/>
        </p:nvSpPr>
        <p:spPr>
          <a:xfrm>
            <a:off x="4170633" y="2731030"/>
            <a:ext cx="3135421" cy="2788246"/>
          </a:xfrm>
          <a:custGeom>
            <a:avLst/>
            <a:gdLst>
              <a:gd name="connsiteX0" fmla="*/ 0 w 4618029"/>
              <a:gd name="connsiteY0" fmla="*/ 3052689 h 3052689"/>
              <a:gd name="connsiteX1" fmla="*/ 2236763 w 4618029"/>
              <a:gd name="connsiteY1" fmla="*/ 379828 h 3052689"/>
              <a:gd name="connsiteX2" fmla="*/ 4473526 w 4618029"/>
              <a:gd name="connsiteY2" fmla="*/ 956603 h 3052689"/>
              <a:gd name="connsiteX3" fmla="*/ 4403188 w 4618029"/>
              <a:gd name="connsiteY3" fmla="*/ 309489 h 3052689"/>
              <a:gd name="connsiteX4" fmla="*/ 4459459 w 4618029"/>
              <a:gd name="connsiteY4" fmla="*/ 0 h 3052689"/>
              <a:gd name="connsiteX0" fmla="*/ 0 w 4618029"/>
              <a:gd name="connsiteY0" fmla="*/ 2750876 h 2750876"/>
              <a:gd name="connsiteX1" fmla="*/ 2236763 w 4618029"/>
              <a:gd name="connsiteY1" fmla="*/ 78015 h 2750876"/>
              <a:gd name="connsiteX2" fmla="*/ 4473526 w 4618029"/>
              <a:gd name="connsiteY2" fmla="*/ 654790 h 2750876"/>
              <a:gd name="connsiteX3" fmla="*/ 4403188 w 4618029"/>
              <a:gd name="connsiteY3" fmla="*/ 7676 h 2750876"/>
              <a:gd name="connsiteX0" fmla="*/ 0 w 4473526"/>
              <a:gd name="connsiteY0" fmla="*/ 2750876 h 2750876"/>
              <a:gd name="connsiteX1" fmla="*/ 2236763 w 4473526"/>
              <a:gd name="connsiteY1" fmla="*/ 78015 h 2750876"/>
              <a:gd name="connsiteX2" fmla="*/ 4473526 w 4473526"/>
              <a:gd name="connsiteY2" fmla="*/ 654790 h 2750876"/>
              <a:gd name="connsiteX0" fmla="*/ 0 w 4473526"/>
              <a:gd name="connsiteY0" fmla="*/ 3084601 h 3084601"/>
              <a:gd name="connsiteX1" fmla="*/ 3010486 w 4473526"/>
              <a:gd name="connsiteY1" fmla="*/ 60047 h 3084601"/>
              <a:gd name="connsiteX2" fmla="*/ 4473526 w 4473526"/>
              <a:gd name="connsiteY2" fmla="*/ 988515 h 3084601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881310"/>
              <a:gd name="connsiteY0" fmla="*/ 662169 h 1708188"/>
              <a:gd name="connsiteX1" fmla="*/ 3418270 w 4881310"/>
              <a:gd name="connsiteY1" fmla="*/ 779720 h 1708188"/>
              <a:gd name="connsiteX2" fmla="*/ 4881310 w 4881310"/>
              <a:gd name="connsiteY2" fmla="*/ 1708188 h 1708188"/>
              <a:gd name="connsiteX0" fmla="*/ 0 w 6371291"/>
              <a:gd name="connsiteY0" fmla="*/ 829167 h 5715537"/>
              <a:gd name="connsiteX1" fmla="*/ 3418270 w 6371291"/>
              <a:gd name="connsiteY1" fmla="*/ 946718 h 5715537"/>
              <a:gd name="connsiteX2" fmla="*/ 6371291 w 6371291"/>
              <a:gd name="connsiteY2" fmla="*/ 5715537 h 5715537"/>
              <a:gd name="connsiteX0" fmla="*/ 0 w 6371291"/>
              <a:gd name="connsiteY0" fmla="*/ 829167 h 5715537"/>
              <a:gd name="connsiteX1" fmla="*/ 3543743 w 6371291"/>
              <a:gd name="connsiteY1" fmla="*/ 946717 h 5715537"/>
              <a:gd name="connsiteX2" fmla="*/ 6371291 w 6371291"/>
              <a:gd name="connsiteY2" fmla="*/ 5715537 h 5715537"/>
              <a:gd name="connsiteX0" fmla="*/ 0 w 6371522"/>
              <a:gd name="connsiteY0" fmla="*/ 829167 h 5715537"/>
              <a:gd name="connsiteX1" fmla="*/ 3543743 w 6371522"/>
              <a:gd name="connsiteY1" fmla="*/ 946717 h 5715537"/>
              <a:gd name="connsiteX2" fmla="*/ 6371291 w 6371522"/>
              <a:gd name="connsiteY2" fmla="*/ 5715537 h 5715537"/>
              <a:gd name="connsiteX0" fmla="*/ 0 w 6371522"/>
              <a:gd name="connsiteY0" fmla="*/ 566592 h 5452962"/>
              <a:gd name="connsiteX1" fmla="*/ 3543743 w 6371522"/>
              <a:gd name="connsiteY1" fmla="*/ 684142 h 5452962"/>
              <a:gd name="connsiteX2" fmla="*/ 6371291 w 6371522"/>
              <a:gd name="connsiteY2" fmla="*/ 5452962 h 5452962"/>
              <a:gd name="connsiteX0" fmla="*/ 0 w 3485616"/>
              <a:gd name="connsiteY0" fmla="*/ 10349573 h 10349574"/>
              <a:gd name="connsiteX1" fmla="*/ 657886 w 3485616"/>
              <a:gd name="connsiteY1" fmla="*/ 133090 h 10349574"/>
              <a:gd name="connsiteX2" fmla="*/ 3485434 w 3485616"/>
              <a:gd name="connsiteY2" fmla="*/ 4901910 h 10349574"/>
              <a:gd name="connsiteX0" fmla="*/ 14249 w 3499865"/>
              <a:gd name="connsiteY0" fmla="*/ 10349573 h 10349574"/>
              <a:gd name="connsiteX1" fmla="*/ 672135 w 3499865"/>
              <a:gd name="connsiteY1" fmla="*/ 133090 h 10349574"/>
              <a:gd name="connsiteX2" fmla="*/ 3499683 w 3499865"/>
              <a:gd name="connsiteY2" fmla="*/ 4901910 h 10349574"/>
              <a:gd name="connsiteX0" fmla="*/ 5872 w 3491519"/>
              <a:gd name="connsiteY0" fmla="*/ 6629202 h 6629203"/>
              <a:gd name="connsiteX1" fmla="*/ 993123 w 3491519"/>
              <a:gd name="connsiteY1" fmla="*/ 776756 h 6629203"/>
              <a:gd name="connsiteX2" fmla="*/ 3491306 w 3491519"/>
              <a:gd name="connsiteY2" fmla="*/ 1181539 h 6629203"/>
              <a:gd name="connsiteX0" fmla="*/ 9992 w 3495668"/>
              <a:gd name="connsiteY0" fmla="*/ 6919687 h 6919688"/>
              <a:gd name="connsiteX1" fmla="*/ 997243 w 3495668"/>
              <a:gd name="connsiteY1" fmla="*/ 1067241 h 6919688"/>
              <a:gd name="connsiteX2" fmla="*/ 3495426 w 3495668"/>
              <a:gd name="connsiteY2" fmla="*/ 1472024 h 6919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5668" h="6919688">
                <a:moveTo>
                  <a:pt x="9992" y="6919687"/>
                </a:moveTo>
                <a:cubicBezTo>
                  <a:pt x="-54183" y="5518267"/>
                  <a:pt x="181078" y="2708341"/>
                  <a:pt x="997243" y="1067241"/>
                </a:cubicBezTo>
                <a:cubicBezTo>
                  <a:pt x="1813408" y="-573859"/>
                  <a:pt x="3519032" y="-231067"/>
                  <a:pt x="3495426" y="1472024"/>
                </a:cubicBezTo>
              </a:path>
            </a:pathLst>
          </a:custGeom>
          <a:noFill/>
          <a:ln w="38100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3"/>
          <p:cNvSpPr>
            <a:spLocks noChangeArrowheads="1"/>
          </p:cNvSpPr>
          <p:nvPr/>
        </p:nvSpPr>
        <p:spPr bwMode="auto">
          <a:xfrm>
            <a:off x="6765925" y="3299847"/>
            <a:ext cx="1174750" cy="4180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317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  <p:bldP spid="43" grpId="0" animBg="1"/>
      <p:bldP spid="44" grpId="0" animBg="1"/>
      <p:bldP spid="46" grpId="0" animBg="1"/>
      <p:bldP spid="4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1" y="1905000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my-slido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9314961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Screen Elements (3)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428212" y="4495800"/>
            <a:ext cx="1872000" cy="18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ES6</a:t>
            </a:r>
          </a:p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524099" y="4495800"/>
            <a:ext cx="1872000" cy="18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AMD, </a:t>
            </a:r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CommonJS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etc.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790412" y="4310400"/>
            <a:ext cx="2242800" cy="2242800"/>
            <a:chOff x="3790412" y="3548400"/>
            <a:chExt cx="2242800" cy="2242800"/>
          </a:xfrm>
          <a:solidFill>
            <a:schemeClr val="accent3"/>
          </a:solidFill>
        </p:grpSpPr>
        <p:sp>
          <p:nvSpPr>
            <p:cNvPr id="16" name="Diamond 15"/>
            <p:cNvSpPr/>
            <p:nvPr/>
          </p:nvSpPr>
          <p:spPr>
            <a:xfrm>
              <a:off x="3790412" y="3548400"/>
              <a:ext cx="2242800" cy="2242800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035512" y="4408190"/>
              <a:ext cx="1752600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Transpiler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575183" y="3524307"/>
            <a:ext cx="2673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Development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888612" y="4495800"/>
            <a:ext cx="1872000" cy="18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RequireJS, SystemJS, etc.</a:t>
            </a:r>
          </a:p>
        </p:txBody>
      </p:sp>
      <p:cxnSp>
        <p:nvCxnSpPr>
          <p:cNvPr id="20" name="Straight Connector 19"/>
          <p:cNvCxnSpPr>
            <a:stCxn id="13" idx="3"/>
            <a:endCxn id="16" idx="1"/>
          </p:cNvCxnSpPr>
          <p:nvPr/>
        </p:nvCxnSpPr>
        <p:spPr>
          <a:xfrm>
            <a:off x="3300212" y="5431800"/>
            <a:ext cx="490200" cy="0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/>
          <p:cNvCxnSpPr>
            <a:stCxn id="16" idx="3"/>
            <a:endCxn id="14" idx="1"/>
          </p:cNvCxnSpPr>
          <p:nvPr/>
        </p:nvCxnSpPr>
        <p:spPr>
          <a:xfrm>
            <a:off x="6033212" y="5431800"/>
            <a:ext cx="490887" cy="0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Straight Connector 22"/>
          <p:cNvCxnSpPr>
            <a:stCxn id="14" idx="3"/>
            <a:endCxn id="19" idx="1"/>
          </p:cNvCxnSpPr>
          <p:nvPr/>
        </p:nvCxnSpPr>
        <p:spPr>
          <a:xfrm>
            <a:off x="8396099" y="5431800"/>
            <a:ext cx="492513" cy="0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Rectangle: Rounded Corners 24"/>
          <p:cNvSpPr/>
          <p:nvPr/>
        </p:nvSpPr>
        <p:spPr>
          <a:xfrm>
            <a:off x="1217612" y="4191000"/>
            <a:ext cx="7315200" cy="2514600"/>
          </a:xfrm>
          <a:prstGeom prst="round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" name="Rectangle: Rounded Corners 25"/>
          <p:cNvSpPr/>
          <p:nvPr/>
        </p:nvSpPr>
        <p:spPr>
          <a:xfrm>
            <a:off x="6248441" y="4191000"/>
            <a:ext cx="4849446" cy="2514600"/>
          </a:xfrm>
          <a:prstGeom prst="round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TextBox 26"/>
          <p:cNvSpPr txBox="1"/>
          <p:nvPr/>
        </p:nvSpPr>
        <p:spPr>
          <a:xfrm>
            <a:off x="7305726" y="3524307"/>
            <a:ext cx="2673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Runtime</a:t>
            </a:r>
          </a:p>
        </p:txBody>
      </p:sp>
      <p:sp>
        <p:nvSpPr>
          <p:cNvPr id="28" name="Text Placeholder 7"/>
          <p:cNvSpPr txBox="1">
            <a:spLocks/>
          </p:cNvSpPr>
          <p:nvPr/>
        </p:nvSpPr>
        <p:spPr>
          <a:xfrm>
            <a:off x="1428212" y="1257850"/>
            <a:ext cx="1879235" cy="21597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29" name="Text Placeholder 7"/>
          <p:cNvSpPr txBox="1">
            <a:spLocks/>
          </p:cNvSpPr>
          <p:nvPr/>
        </p:nvSpPr>
        <p:spPr>
          <a:xfrm>
            <a:off x="1574309" y="1414174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2</a:t>
            </a:r>
          </a:p>
        </p:txBody>
      </p:sp>
      <p:sp>
        <p:nvSpPr>
          <p:cNvPr id="32" name="Text Placeholder 7"/>
          <p:cNvSpPr txBox="1">
            <a:spLocks/>
          </p:cNvSpPr>
          <p:nvPr/>
        </p:nvSpPr>
        <p:spPr>
          <a:xfrm>
            <a:off x="1574309" y="2084078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10</a:t>
            </a:r>
          </a:p>
        </p:txBody>
      </p:sp>
      <p:sp>
        <p:nvSpPr>
          <p:cNvPr id="33" name="Text Placeholder 7"/>
          <p:cNvSpPr txBox="1">
            <a:spLocks/>
          </p:cNvSpPr>
          <p:nvPr/>
        </p:nvSpPr>
        <p:spPr>
          <a:xfrm>
            <a:off x="1574309" y="2753982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38557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8" grpId="0"/>
      <p:bldP spid="18" grpId="1"/>
      <p:bldP spid="19" grpId="0" animBg="1"/>
      <p:bldP spid="25" grpId="0" animBg="1"/>
      <p:bldP spid="25" grpId="1" animBg="1"/>
      <p:bldP spid="26" grpId="0" animBg="1"/>
      <p:bldP spid="2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367607" y="1146220"/>
            <a:ext cx="22860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Lorem Ipsum</a:t>
            </a:r>
          </a:p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Lorem Ipsum</a:t>
            </a:r>
          </a:p>
        </p:txBody>
      </p:sp>
      <p:sp>
        <p:nvSpPr>
          <p:cNvPr id="9" name="Arrow: Right 8"/>
          <p:cNvSpPr/>
          <p:nvPr/>
        </p:nvSpPr>
        <p:spPr>
          <a:xfrm>
            <a:off x="1129607" y="3560802"/>
            <a:ext cx="762000" cy="553998"/>
          </a:xfrm>
          <a:prstGeom prst="rightArrow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" name="Rectangle 5"/>
          <p:cNvSpPr/>
          <p:nvPr/>
        </p:nvSpPr>
        <p:spPr>
          <a:xfrm>
            <a:off x="3423477" y="1146220"/>
            <a:ext cx="2286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Lorem Ipsum</a:t>
            </a:r>
          </a:p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Lorem Ipsum</a:t>
            </a:r>
          </a:p>
        </p:txBody>
      </p:sp>
      <p:sp>
        <p:nvSpPr>
          <p:cNvPr id="10" name="Arrow: Right 9"/>
          <p:cNvSpPr/>
          <p:nvPr/>
        </p:nvSpPr>
        <p:spPr>
          <a:xfrm>
            <a:off x="4185477" y="3560802"/>
            <a:ext cx="762000" cy="55399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" name="Rectangle 6"/>
          <p:cNvSpPr/>
          <p:nvPr/>
        </p:nvSpPr>
        <p:spPr>
          <a:xfrm>
            <a:off x="6479347" y="1143000"/>
            <a:ext cx="2286000" cy="228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Lorem Ipsum</a:t>
            </a:r>
          </a:p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Lorem Ipsum</a:t>
            </a:r>
          </a:p>
        </p:txBody>
      </p:sp>
      <p:sp>
        <p:nvSpPr>
          <p:cNvPr id="11" name="Arrow: Right 10"/>
          <p:cNvSpPr/>
          <p:nvPr/>
        </p:nvSpPr>
        <p:spPr>
          <a:xfrm>
            <a:off x="7241347" y="3560802"/>
            <a:ext cx="762000" cy="553998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/>
          <p:nvPr/>
        </p:nvSpPr>
        <p:spPr>
          <a:xfrm>
            <a:off x="9535218" y="1143000"/>
            <a:ext cx="2286000" cy="228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Lorem Ipsum</a:t>
            </a:r>
          </a:p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Lorem Ipsum</a:t>
            </a:r>
          </a:p>
        </p:txBody>
      </p:sp>
      <p:sp>
        <p:nvSpPr>
          <p:cNvPr id="12" name="Arrow: Right 11"/>
          <p:cNvSpPr/>
          <p:nvPr/>
        </p:nvSpPr>
        <p:spPr>
          <a:xfrm>
            <a:off x="10297218" y="3560802"/>
            <a:ext cx="762000" cy="553998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22" name="Group 21"/>
          <p:cNvGrpSpPr/>
          <p:nvPr/>
        </p:nvGrpSpPr>
        <p:grpSpPr>
          <a:xfrm>
            <a:off x="422544" y="4191000"/>
            <a:ext cx="2362200" cy="2362200"/>
            <a:chOff x="3275012" y="1676400"/>
            <a:chExt cx="4572000" cy="4572000"/>
          </a:xfrm>
        </p:grpSpPr>
        <p:sp>
          <p:nvSpPr>
            <p:cNvPr id="23" name="Rectangle 22"/>
            <p:cNvSpPr/>
            <p:nvPr/>
          </p:nvSpPr>
          <p:spPr>
            <a:xfrm>
              <a:off x="3275012" y="1676400"/>
              <a:ext cx="2286000" cy="2286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561012" y="1676400"/>
              <a:ext cx="2286000" cy="228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75012" y="3962400"/>
              <a:ext cx="2286000" cy="228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561012" y="3962400"/>
              <a:ext cx="2286000" cy="228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416390" y="4191000"/>
            <a:ext cx="2362200" cy="2362200"/>
            <a:chOff x="4076923" y="4359279"/>
            <a:chExt cx="2362200" cy="2362200"/>
          </a:xfrm>
        </p:grpSpPr>
        <p:sp>
          <p:nvSpPr>
            <p:cNvPr id="28" name="Rectangle 27"/>
            <p:cNvSpPr/>
            <p:nvPr/>
          </p:nvSpPr>
          <p:spPr>
            <a:xfrm>
              <a:off x="5254769" y="4359279"/>
              <a:ext cx="1181100" cy="11811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078550" y="4359279"/>
              <a:ext cx="1181100" cy="1181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076923" y="5540379"/>
              <a:ext cx="1181100" cy="1181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258023" y="5540379"/>
              <a:ext cx="1181100" cy="1181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6410236" y="4191000"/>
            <a:ext cx="2362200" cy="2362200"/>
            <a:chOff x="6403147" y="4359279"/>
            <a:chExt cx="2362200" cy="2362200"/>
          </a:xfrm>
        </p:grpSpPr>
        <p:sp>
          <p:nvSpPr>
            <p:cNvPr id="34" name="Rectangle 33"/>
            <p:cNvSpPr/>
            <p:nvPr/>
          </p:nvSpPr>
          <p:spPr>
            <a:xfrm>
              <a:off x="6403147" y="4359279"/>
              <a:ext cx="1181100" cy="11811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584247" y="4359279"/>
              <a:ext cx="1181100" cy="11811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403147" y="5540379"/>
              <a:ext cx="1181100" cy="118110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584247" y="5540379"/>
              <a:ext cx="1181100" cy="1181100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9404081" y="4191000"/>
            <a:ext cx="2362200" cy="2362200"/>
            <a:chOff x="9367948" y="4359279"/>
            <a:chExt cx="2362200" cy="2362200"/>
          </a:xfrm>
        </p:grpSpPr>
        <p:sp>
          <p:nvSpPr>
            <p:cNvPr id="39" name="Rectangle 38"/>
            <p:cNvSpPr/>
            <p:nvPr/>
          </p:nvSpPr>
          <p:spPr>
            <a:xfrm>
              <a:off x="10545794" y="4359279"/>
              <a:ext cx="1181100" cy="11811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9369575" y="4359279"/>
              <a:ext cx="1181100" cy="11811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9367948" y="5540379"/>
              <a:ext cx="1181100" cy="118110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549048" y="5540379"/>
              <a:ext cx="1181100" cy="1181100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32765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Accents (2)</a:t>
            </a:r>
          </a:p>
        </p:txBody>
      </p:sp>
      <p:graphicFrame>
        <p:nvGraphicFramePr>
          <p:cNvPr id="33" name="Group 49"/>
          <p:cNvGraphicFramePr>
            <a:graphicFrameLocks noGrp="1"/>
          </p:cNvGraphicFramePr>
          <p:nvPr>
            <p:ph idx="1"/>
            <p:extLst/>
          </p:nvPr>
        </p:nvGraphicFramePr>
        <p:xfrm>
          <a:off x="2435614" y="2133600"/>
          <a:ext cx="7317596" cy="3240024"/>
        </p:xfrm>
        <a:graphic>
          <a:graphicData uri="http://schemas.openxmlformats.org/drawingml/2006/table">
            <a:tbl>
              <a:tblPr/>
              <a:tblGrid>
                <a:gridCol w="1806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53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5391">
                  <a:extLst>
                    <a:ext uri="{9D8B030D-6E8A-4147-A177-3AD203B41FA5}">
                      <a16:colId xmlns:a16="http://schemas.microsoft.com/office/drawing/2014/main" val="762382586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r>
                        <a:rPr 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Employee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DepartmentName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Salary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Adam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Database Support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5,000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Database Support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15,000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Jane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 Support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10,000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George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Application Support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15,000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Lila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Application Support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5,000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Fred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Software Support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15,000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117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14455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Sets</a:t>
            </a:r>
            <a:r>
              <a:rPr lang="en-US" dirty="0"/>
              <a:t> in JS are collections of unique objects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insertion order </a:t>
            </a:r>
            <a:r>
              <a:rPr lang="en-US" dirty="0"/>
              <a:t>is preserved,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 duplicates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Set Class in JS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4" y="2492559"/>
            <a:ext cx="10363198" cy="38498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let names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new Set()</a:t>
            </a:r>
            <a:r>
              <a:rPr lang="en-US" sz="2800" dirty="0"/>
              <a:t>;</a:t>
            </a:r>
          </a:p>
          <a:p>
            <a:r>
              <a:rPr lang="en-US" sz="2800" dirty="0"/>
              <a:t>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("Peter"); 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(20);</a:t>
            </a:r>
          </a:p>
          <a:p>
            <a:r>
              <a:rPr lang="en-US" sz="2800" dirty="0"/>
              <a:t>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("Maria"); 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(5);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console.log(names.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has</a:t>
            </a:r>
            <a:r>
              <a:rPr lang="en-US" sz="2800" dirty="0"/>
              <a:t>('Peter'));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true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("Maria");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Duplicates are skipped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delete</a:t>
            </a:r>
            <a:r>
              <a:rPr lang="en-US" sz="2800" dirty="0"/>
              <a:t>(20);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Delete element if exists</a:t>
            </a:r>
          </a:p>
          <a:p>
            <a:pPr>
              <a:spcBef>
                <a:spcPts val="1200"/>
              </a:spcBef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800" dirty="0"/>
              <a:t> (let name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800" dirty="0"/>
              <a:t> names) console.log(name);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084" y="2370947"/>
            <a:ext cx="5194599" cy="563565"/>
          </a:xfrm>
          <a:prstGeom prst="roundRect">
            <a:avLst>
              <a:gd name="adj" fmla="val 458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526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JS function to extract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unique words </a:t>
            </a:r>
            <a:r>
              <a:rPr lang="en-US" dirty="0"/>
              <a:t>from a text (case insensitive)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Words are sequences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letters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digits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_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</a:t>
            </a:r>
            <a:r>
              <a:rPr lang="en-US" dirty="0"/>
              <a:t> comes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strings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output</a:t>
            </a:r>
            <a:r>
              <a:rPr lang="en-US" dirty="0"/>
              <a:t> should hold the words in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order of appearance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Extract Unique Words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4419600"/>
            <a:ext cx="5062623" cy="19020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 devs use Node.js for server-side JS.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 devs use JS.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-- JS for devs --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389812" y="4678131"/>
            <a:ext cx="3789507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js, devs, use, node, for, server, side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6475412" y="5180128"/>
            <a:ext cx="542966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1336831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Extract Unique Words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0960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1812" y="1219199"/>
            <a:ext cx="11049000" cy="462693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/>
              <a:t>function extractWords(inputSentences) {</a:t>
            </a:r>
          </a:p>
          <a:p>
            <a:r>
              <a:rPr lang="en-US" sz="3000" dirty="0"/>
              <a:t>  let wordPattern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3000" dirty="0"/>
              <a:t>\b[a-zA-Z0-9_]+\b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3000" dirty="0"/>
              <a:t>g;</a:t>
            </a:r>
          </a:p>
          <a:p>
            <a:r>
              <a:rPr lang="en-US" sz="3000" dirty="0"/>
              <a:t>  let words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new Set()</a:t>
            </a:r>
            <a:r>
              <a:rPr lang="en-US" sz="3000" dirty="0"/>
              <a:t>;</a:t>
            </a:r>
          </a:p>
          <a:p>
            <a:r>
              <a:rPr lang="en-US" sz="3000" dirty="0"/>
              <a:t> 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3000" dirty="0"/>
              <a:t> (let sentence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3000" dirty="0"/>
              <a:t> inputSentences) {</a:t>
            </a:r>
          </a:p>
          <a:p>
            <a:r>
              <a:rPr lang="en-US" sz="3000" dirty="0"/>
              <a:t>    let matches = sentence.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match</a:t>
            </a:r>
            <a:r>
              <a:rPr lang="en-US" sz="3000" dirty="0"/>
              <a:t>(wordPattern);</a:t>
            </a:r>
          </a:p>
          <a:p>
            <a:r>
              <a:rPr lang="en-US" sz="3000" dirty="0"/>
              <a:t>    matches.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forEach</a:t>
            </a:r>
            <a:r>
              <a:rPr lang="en-US" sz="3000" dirty="0"/>
              <a:t>(x=&gt;words.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3000" dirty="0"/>
              <a:t>(x.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toLowerCase()</a:t>
            </a:r>
            <a:r>
              <a:rPr lang="en-US" sz="3000" dirty="0"/>
              <a:t>));</a:t>
            </a:r>
          </a:p>
          <a:p>
            <a:r>
              <a:rPr lang="en-US" sz="3000" dirty="0"/>
              <a:t>  }</a:t>
            </a:r>
          </a:p>
          <a:p>
            <a:r>
              <a:rPr lang="en-US" sz="3000" dirty="0"/>
              <a:t>  console.log([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...</a:t>
            </a:r>
            <a:r>
              <a:rPr lang="en-US" sz="3000" dirty="0"/>
              <a:t>words.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values()</a:t>
            </a:r>
            <a:r>
              <a:rPr lang="en-US" sz="3000" dirty="0"/>
              <a:t>].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sz="3000" dirty="0"/>
              <a:t>(", "));</a:t>
            </a:r>
          </a:p>
          <a:p>
            <a:r>
              <a:rPr lang="en-US" sz="30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598612" y="5342256"/>
            <a:ext cx="9982200" cy="503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500" dirty="0"/>
              <a:t>extractWords(['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JS and Node.js</a:t>
            </a:r>
            <a:r>
              <a:rPr lang="en-US" sz="2500" dirty="0"/>
              <a:t>',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/>
              <a:t>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JS again and again</a:t>
            </a:r>
            <a:r>
              <a:rPr lang="en-US" sz="2500" dirty="0"/>
              <a:t>',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/>
              <a:t>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Oh, JS?</a:t>
            </a:r>
            <a:r>
              <a:rPr lang="en-US" sz="2500" dirty="0"/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9066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Code – How It Works?</a:t>
            </a:r>
            <a:endParaRPr lang="bg-BG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492548" name="Rectangle 4"/>
          <p:cNvSpPr>
            <a:spLocks noChangeArrowheads="1"/>
          </p:cNvSpPr>
          <p:nvPr/>
        </p:nvSpPr>
        <p:spPr bwMode="auto">
          <a:xfrm>
            <a:off x="912813" y="2492376"/>
            <a:ext cx="10363200" cy="35420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HelloCSharp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void Main()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Console.WriteLine("Hello, C#");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92549" name="AutoShape 5"/>
          <p:cNvSpPr>
            <a:spLocks noChangeArrowheads="1"/>
          </p:cNvSpPr>
          <p:nvPr/>
        </p:nvSpPr>
        <p:spPr bwMode="auto">
          <a:xfrm>
            <a:off x="525562" y="1079835"/>
            <a:ext cx="4067176" cy="1055608"/>
          </a:xfrm>
          <a:prstGeom prst="wedgeRoundRectCallout">
            <a:avLst>
              <a:gd name="adj1" fmla="val -4151"/>
              <a:gd name="adj2" fmla="val 9564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Include the standard .NET namespace "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</a:t>
            </a:r>
            <a:r>
              <a:rPr lang="en-US" sz="2800" dirty="0">
                <a:solidFill>
                  <a:srgbClr val="FFFFFF"/>
                </a:solidFill>
              </a:rPr>
              <a:t>"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492551" name="AutoShape 7"/>
          <p:cNvSpPr>
            <a:spLocks noChangeArrowheads="1"/>
          </p:cNvSpPr>
          <p:nvPr/>
        </p:nvSpPr>
        <p:spPr bwMode="auto">
          <a:xfrm>
            <a:off x="5103812" y="1075135"/>
            <a:ext cx="3527425" cy="1055608"/>
          </a:xfrm>
          <a:prstGeom prst="wedgeRoundRectCallout">
            <a:avLst>
              <a:gd name="adj1" fmla="val -98040"/>
              <a:gd name="adj2" fmla="val 1628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Define a class called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HelloCSharp</a:t>
            </a:r>
            <a:r>
              <a:rPr lang="en-US" sz="2800" noProof="1">
                <a:solidFill>
                  <a:srgbClr val="FFFFFF"/>
                </a:solidFill>
              </a:rPr>
              <a:t>"</a:t>
            </a:r>
          </a:p>
        </p:txBody>
      </p:sp>
      <p:sp>
        <p:nvSpPr>
          <p:cNvPr id="492552" name="AutoShape 8"/>
          <p:cNvSpPr>
            <a:spLocks noChangeArrowheads="1"/>
          </p:cNvSpPr>
          <p:nvPr/>
        </p:nvSpPr>
        <p:spPr bwMode="auto">
          <a:xfrm>
            <a:off x="6238987" y="2669642"/>
            <a:ext cx="3527425" cy="1532334"/>
          </a:xfrm>
          <a:prstGeom prst="wedgeRoundRectCallout">
            <a:avLst>
              <a:gd name="adj1" fmla="val -89018"/>
              <a:gd name="adj2" fmla="val 5083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Define </a:t>
            </a:r>
            <a:r>
              <a:rPr lang="en-US" sz="2800" dirty="0">
                <a:solidFill>
                  <a:srgbClr val="FFFFFF"/>
                </a:solidFill>
              </a:rPr>
              <a:t>the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</a:t>
            </a:r>
            <a:r>
              <a:rPr lang="en-US" sz="2800" dirty="0">
                <a:solidFill>
                  <a:srgbClr val="FFFFFF"/>
                </a:solidFill>
              </a:rPr>
              <a:t>method – the program entry point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492553" name="AutoShape 9"/>
          <p:cNvSpPr>
            <a:spLocks noChangeArrowheads="1"/>
          </p:cNvSpPr>
          <p:nvPr/>
        </p:nvSpPr>
        <p:spPr bwMode="auto">
          <a:xfrm>
            <a:off x="3360782" y="5483942"/>
            <a:ext cx="7153230" cy="1038602"/>
          </a:xfrm>
          <a:prstGeom prst="wedgeRoundRectCallout">
            <a:avLst>
              <a:gd name="adj1" fmla="val -37215"/>
              <a:gd name="adj2" fmla="val -797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a text on the console by calling the method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2800" dirty="0">
                <a:solidFill>
                  <a:srgbClr val="FFFFFF"/>
                </a:solidFill>
              </a:rPr>
              <a:t>" of the class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2800" dirty="0">
                <a:solidFill>
                  <a:srgbClr val="FFFFFF"/>
                </a:solidFill>
              </a:rPr>
              <a:t>"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1242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2549" grpId="0" animBg="1"/>
      <p:bldP spid="492551" grpId="0" animBg="1"/>
      <p:bldP spid="492552" grpId="0" animBg="1"/>
      <p:bldP spid="49255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303212" y="1292555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TIME’S UP!</a:t>
            </a:r>
            <a:endParaRPr lang="bg-BG" sz="1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848142"/>
            <a:ext cx="11804822" cy="4873334"/>
          </a:xfrm>
        </p:spPr>
        <p:txBody>
          <a:bodyPr>
            <a:noAutofit/>
          </a:bodyPr>
          <a:lstStyle/>
          <a:p>
            <a:r>
              <a:rPr lang="en-US" dirty="0"/>
              <a:t>Consider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web application </a:t>
            </a:r>
            <a:r>
              <a:rPr lang="en-US" dirty="0"/>
              <a:t>in which </a:t>
            </a:r>
          </a:p>
          <a:p>
            <a:pPr lvl="1"/>
            <a:r>
              <a:rPr lang="en-US" sz="3400" b="1" dirty="0">
                <a:solidFill>
                  <a:schemeClr val="tx2">
                    <a:lumMod val="75000"/>
                  </a:schemeClr>
                </a:solidFill>
              </a:rPr>
              <a:t>searches</a:t>
            </a:r>
            <a:r>
              <a:rPr lang="en-US" dirty="0"/>
              <a:t> are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</a:rPr>
              <a:t>far more frequent </a:t>
            </a:r>
            <a:r>
              <a:rPr lang="en-US" dirty="0"/>
              <a:t>than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</a:rPr>
              <a:t>insertions/deletions</a:t>
            </a:r>
          </a:p>
          <a:p>
            <a:r>
              <a:rPr lang="en-US" dirty="0"/>
              <a:t>Which of the following do you prefer:</a:t>
            </a:r>
          </a:p>
          <a:p>
            <a:pPr lvl="1"/>
            <a:r>
              <a:rPr lang="en-US" dirty="0">
                <a:hlinkClick r:id="" action="ppaction://noaction"/>
              </a:rPr>
              <a:t>AVL</a:t>
            </a:r>
            <a:endParaRPr lang="en-US" dirty="0"/>
          </a:p>
          <a:p>
            <a:pPr lvl="1"/>
            <a:r>
              <a:rPr lang="en-US" dirty="0">
                <a:hlinkClick r:id="" action="ppaction://noaction"/>
              </a:rPr>
              <a:t>Linked List</a:t>
            </a:r>
          </a:p>
          <a:p>
            <a:pPr lvl="1"/>
            <a:r>
              <a:rPr lang="en-US" dirty="0">
                <a:hlinkClick r:id="" action="ppaction://noaction"/>
              </a:rPr>
              <a:t>Red-Black</a:t>
            </a:r>
          </a:p>
          <a:p>
            <a:pPr lvl="1"/>
            <a:r>
              <a:rPr lang="en-US" dirty="0">
                <a:hlinkClick r:id="" action="ppaction://noaction"/>
              </a:rPr>
              <a:t>B+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Trees - Quiz</a:t>
            </a:r>
          </a:p>
        </p:txBody>
      </p:sp>
      <p:sp>
        <p:nvSpPr>
          <p:cNvPr id="17" name="Rectangle 16"/>
          <p:cNvSpPr/>
          <p:nvPr/>
        </p:nvSpPr>
        <p:spPr>
          <a:xfrm rot="16200000">
            <a:off x="3094223" y="-770679"/>
            <a:ext cx="285379" cy="449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8" name="TextBox 17"/>
          <p:cNvSpPr txBox="1"/>
          <p:nvPr/>
        </p:nvSpPr>
        <p:spPr>
          <a:xfrm>
            <a:off x="303212" y="1295400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TIME:</a:t>
            </a:r>
            <a:endParaRPr lang="bg-BG" sz="1800" dirty="0"/>
          </a:p>
        </p:txBody>
      </p:sp>
    </p:spTree>
    <p:extLst>
      <p:ext uri="{BB962C8B-B14F-4D97-AF65-F5344CB8AC3E}">
        <p14:creationId xmlns:p14="http://schemas.microsoft.com/office/powerpoint/2010/main" val="244400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8" dur="1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0"/>
                            </p:stCondLst>
                            <p:childTnLst>
                              <p:par>
                                <p:cTn id="3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" grpId="0" uiExpand="1" build="p"/>
      <p:bldP spid="17" grpId="0" animBg="1"/>
      <p:bldP spid="17" grpId="1" animBg="1"/>
      <p:bldP spid="18" grpId="0"/>
      <p:bldP spid="18" grpId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Screen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836862" y="1238250"/>
            <a:ext cx="6515100" cy="5010150"/>
            <a:chOff x="2836862" y="1238250"/>
            <a:chExt cx="6515100" cy="501015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36862" y="1238250"/>
              <a:ext cx="6515100" cy="5010150"/>
            </a:xfrm>
            <a:prstGeom prst="roundRect">
              <a:avLst>
                <a:gd name="adj" fmla="val 673"/>
              </a:avLst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5502644" y="1895272"/>
              <a:ext cx="914400" cy="45720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" name="Arrow: Bent 7"/>
            <p:cNvSpPr/>
            <p:nvPr/>
          </p:nvSpPr>
          <p:spPr>
            <a:xfrm flipH="1" flipV="1">
              <a:off x="5094082" y="2598500"/>
              <a:ext cx="956522" cy="802532"/>
            </a:xfrm>
            <a:prstGeom prst="bentArrow">
              <a:avLst>
                <a:gd name="adj1" fmla="val 23788"/>
                <a:gd name="adj2" fmla="val 28102"/>
                <a:gd name="adj3" fmla="val 38696"/>
                <a:gd name="adj4" fmla="val 3041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08256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7953" name="Group 4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2149492"/>
              </p:ext>
            </p:extLst>
          </p:nvPr>
        </p:nvGraphicFramePr>
        <p:xfrm>
          <a:off x="529414" y="1150938"/>
          <a:ext cx="11127598" cy="5324856"/>
        </p:xfrm>
        <a:graphic>
          <a:graphicData uri="http://schemas.openxmlformats.org/drawingml/2006/table">
            <a:tbl>
              <a:tblPr/>
              <a:tblGrid>
                <a:gridCol w="4406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20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ASP.NET Control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HTML Tag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&lt;asp:checkbox&gt;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&lt;input type=</a:t>
                      </a:r>
                      <a:r>
                        <a:rPr kumimoji="1" lang="bg-BG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"</a:t>
                      </a: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checkbox</a:t>
                      </a:r>
                      <a:r>
                        <a:rPr kumimoji="1" lang="bg-BG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"</a:t>
                      </a:r>
                      <a:r>
                        <a:rPr kumimoji="1" lang="bg-BG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&gt;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&lt;asp:hyperlink&gt;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&lt;a href="…"&gt;&lt;/a&gt;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&lt;asp:image&gt;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&lt;img src="…"&gt;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&lt;asp:imagebutton&gt;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&lt;input type=</a:t>
                      </a:r>
                      <a:r>
                        <a:rPr kumimoji="1" lang="bg-BG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"</a:t>
                      </a: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image</a:t>
                      </a:r>
                      <a:r>
                        <a:rPr kumimoji="1" lang="bg-BG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"</a:t>
                      </a:r>
                      <a:r>
                        <a:rPr kumimoji="1" lang="bg-BG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&gt;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&lt;asp:linkButton&gt;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&lt;a href="…"&gt;&lt;/a&gt;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&lt;asp:label&gt;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&lt;span&gt;…&lt;/span&gt;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&lt;asp:listbox&gt;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&lt;select size=</a:t>
                      </a:r>
                      <a:r>
                        <a:rPr kumimoji="1" lang="bg-BG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"</a:t>
                      </a:r>
                      <a:r>
                        <a:rPr kumimoji="1" lang="bg-BG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5</a:t>
                      </a:r>
                      <a:r>
                        <a:rPr kumimoji="1" lang="bg-BG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"</a:t>
                      </a: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&gt;&lt;/select&gt;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&lt;asp:panel&gt;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&lt;div&gt;…&lt;/div&gt;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&lt;asp:radiobutton&gt;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&lt;input type=</a:t>
                      </a:r>
                      <a:r>
                        <a:rPr kumimoji="1" lang="bg-BG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"</a:t>
                      </a: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radio</a:t>
                      </a:r>
                      <a:r>
                        <a:rPr kumimoji="1" lang="bg-BG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"</a:t>
                      </a:r>
                      <a:r>
                        <a:rPr kumimoji="1" lang="bg-BG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&gt;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&lt;asp:table&gt;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&lt;table&gt;…&lt;/table&gt;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&lt;asp:textbox&gt;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&lt;input type=</a:t>
                      </a:r>
                      <a:r>
                        <a:rPr kumimoji="1" lang="bg-BG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"</a:t>
                      </a: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text</a:t>
                      </a:r>
                      <a:r>
                        <a:rPr kumimoji="1" lang="bg-BG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"</a:t>
                      </a:r>
                      <a:r>
                        <a:rPr kumimoji="1" lang="bg-BG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&gt;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Web Controls </a:t>
            </a:r>
            <a:r>
              <a:rPr lang="en-US" dirty="0">
                <a:sym typeface="Wingdings" pitchFamily="2" charset="2"/>
              </a:rPr>
              <a:t></a:t>
            </a:r>
            <a:r>
              <a:rPr lang="bg-BG" b="0" dirty="0">
                <a:sym typeface="Wingdings" pitchFamily="2" charset="2"/>
              </a:rPr>
              <a:t> </a:t>
            </a:r>
            <a:r>
              <a:rPr lang="en-US" dirty="0">
                <a:sym typeface="Wingdings" pitchFamily="2" charset="2"/>
              </a:rPr>
              <a:t>HTML</a:t>
            </a:r>
            <a:endParaRPr lang="bg-BG" dirty="0">
              <a:sym typeface="Wingdings" pitchFamily="2" charset="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361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9ED55-2B98-4F6D-8F62-1F5CC9D3A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F588F-1884-4828-B57B-17E5E3A59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“World Computer”</a:t>
            </a:r>
          </a:p>
        </p:txBody>
      </p:sp>
    </p:spTree>
    <p:extLst>
      <p:ext uri="{BB962C8B-B14F-4D97-AF65-F5344CB8AC3E}">
        <p14:creationId xmlns:p14="http://schemas.microsoft.com/office/powerpoint/2010/main" val="42857367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A1DEF5-A440-446F-89BA-1C22DA7467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5DB87-B8A1-45B4-AB02-4AA6C3BF6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One of the many blockchain platforms out there</a:t>
            </a:r>
          </a:p>
          <a:p>
            <a:r>
              <a:rPr lang="en-US" dirty="0" err="1">
                <a:solidFill>
                  <a:schemeClr val="accent1"/>
                </a:solidFill>
              </a:rPr>
              <a:t>Decentralised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programmable</a:t>
            </a:r>
          </a:p>
          <a:p>
            <a:r>
              <a:rPr lang="en-US" dirty="0"/>
              <a:t>A platform and executing environment for </a:t>
            </a:r>
            <a:r>
              <a:rPr lang="en-US" dirty="0" err="1"/>
              <a:t>decentralised</a:t>
            </a:r>
            <a:r>
              <a:rPr lang="en-US" dirty="0"/>
              <a:t> applications and smart contracts, where anyone can set </a:t>
            </a:r>
            <a:r>
              <a:rPr lang="en-GB" dirty="0"/>
              <a:t>their own arbitrary rules for ownership, transaction formats and state transition functions</a:t>
            </a:r>
          </a:p>
          <a:p>
            <a:r>
              <a:rPr lang="en-US" dirty="0"/>
              <a:t>Backbone of the Ether cryptocurrency</a:t>
            </a:r>
          </a:p>
          <a:p>
            <a:r>
              <a:rPr lang="en-US" dirty="0"/>
              <a:t>A transactional ledger</a:t>
            </a:r>
          </a:p>
          <a:p>
            <a:r>
              <a:rPr lang="en-US" dirty="0"/>
              <a:t>Public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AB0DF3-EEEA-4951-A917-647863DF3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Ethereum</a:t>
            </a:r>
          </a:p>
        </p:txBody>
      </p:sp>
    </p:spTree>
    <p:extLst>
      <p:ext uri="{BB962C8B-B14F-4D97-AF65-F5344CB8AC3E}">
        <p14:creationId xmlns:p14="http://schemas.microsoft.com/office/powerpoint/2010/main" val="1773375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C566EA-DB57-4F76-8759-1825A20C25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086287-8299-4A18-9A36-68681B1E2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Centralisation</a:t>
            </a:r>
            <a:r>
              <a:rPr lang="en-US" dirty="0"/>
              <a:t> in Practice - #1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71DD54-DB5D-422C-99C1-83B8BF6956BF}"/>
              </a:ext>
            </a:extLst>
          </p:cNvPr>
          <p:cNvSpPr/>
          <p:nvPr/>
        </p:nvSpPr>
        <p:spPr>
          <a:xfrm>
            <a:off x="4418014" y="5486399"/>
            <a:ext cx="2819400" cy="4948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Decentralisation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7BFC3A-CA12-415F-8B3C-DC688E1E39DB}"/>
              </a:ext>
            </a:extLst>
          </p:cNvPr>
          <p:cNvSpPr/>
          <p:nvPr/>
        </p:nvSpPr>
        <p:spPr>
          <a:xfrm>
            <a:off x="4418013" y="4800600"/>
            <a:ext cx="2819401" cy="53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Peer-to-Peer over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68F4B0-5110-4D23-A124-D6F96846052C}"/>
              </a:ext>
            </a:extLst>
          </p:cNvPr>
          <p:cNvSpPr/>
          <p:nvPr/>
        </p:nvSpPr>
        <p:spPr>
          <a:xfrm>
            <a:off x="4411246" y="4114799"/>
            <a:ext cx="2826168" cy="5334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Cloud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96E71A-FC2E-4A77-B5D0-31A954FDF9FE}"/>
              </a:ext>
            </a:extLst>
          </p:cNvPr>
          <p:cNvSpPr/>
          <p:nvPr/>
        </p:nvSpPr>
        <p:spPr>
          <a:xfrm>
            <a:off x="4418012" y="3429000"/>
            <a:ext cx="2819401" cy="5333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Peer-to-Peer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BEF572-265D-454E-843A-CDC0DF93BB2A}"/>
              </a:ext>
            </a:extLst>
          </p:cNvPr>
          <p:cNvSpPr/>
          <p:nvPr/>
        </p:nvSpPr>
        <p:spPr>
          <a:xfrm>
            <a:off x="4418012" y="2739502"/>
            <a:ext cx="2819401" cy="53339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Client-Server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B08D9C-7874-421F-84BA-6717020F8E2C}"/>
              </a:ext>
            </a:extLst>
          </p:cNvPr>
          <p:cNvSpPr/>
          <p:nvPr/>
        </p:nvSpPr>
        <p:spPr>
          <a:xfrm>
            <a:off x="4411246" y="2057403"/>
            <a:ext cx="2819401" cy="5333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Mainframe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D13F73-27C4-4B9E-BE33-E6B4B015922E}"/>
              </a:ext>
            </a:extLst>
          </p:cNvPr>
          <p:cNvSpPr txBox="1"/>
          <p:nvPr/>
        </p:nvSpPr>
        <p:spPr>
          <a:xfrm>
            <a:off x="7542212" y="2154825"/>
            <a:ext cx="3318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Central storage and processing power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9DF360-492A-4482-B48D-D16C045D6844}"/>
              </a:ext>
            </a:extLst>
          </p:cNvPr>
          <p:cNvSpPr txBox="1"/>
          <p:nvPr/>
        </p:nvSpPr>
        <p:spPr>
          <a:xfrm>
            <a:off x="7542212" y="2836924"/>
            <a:ext cx="2309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Client-to-server networks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9EB187-9151-439F-8CD2-FF632AEA04C7}"/>
              </a:ext>
            </a:extLst>
          </p:cNvPr>
          <p:cNvSpPr txBox="1"/>
          <p:nvPr/>
        </p:nvSpPr>
        <p:spPr>
          <a:xfrm>
            <a:off x="7542212" y="3526422"/>
            <a:ext cx="2362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Client-to-client operations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1E4A42-B62F-4EBC-BE59-61CAE67B59B8}"/>
              </a:ext>
            </a:extLst>
          </p:cNvPr>
          <p:cNvSpPr txBox="1"/>
          <p:nvPr/>
        </p:nvSpPr>
        <p:spPr>
          <a:xfrm>
            <a:off x="7542212" y="4215920"/>
            <a:ext cx="4381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Distributed server infrastructure and management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DC0B54-0DB3-4FBE-AF4D-A8DD6BDD2D5A}"/>
              </a:ext>
            </a:extLst>
          </p:cNvPr>
          <p:cNvSpPr txBox="1"/>
          <p:nvPr/>
        </p:nvSpPr>
        <p:spPr>
          <a:xfrm>
            <a:off x="7542212" y="4915775"/>
            <a:ext cx="20324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Node driven networks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77DEEB-65C8-44B0-8065-2D52F7E266B0}"/>
              </a:ext>
            </a:extLst>
          </p:cNvPr>
          <p:cNvSpPr txBox="1"/>
          <p:nvPr/>
        </p:nvSpPr>
        <p:spPr>
          <a:xfrm>
            <a:off x="7542212" y="5596822"/>
            <a:ext cx="4311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Geographically dispersed storage and processing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D2D1A9A-4D9E-4CC8-88FB-5476A3D91EB2}"/>
              </a:ext>
            </a:extLst>
          </p:cNvPr>
          <p:cNvSpPr/>
          <p:nvPr/>
        </p:nvSpPr>
        <p:spPr>
          <a:xfrm rot="5400000">
            <a:off x="2128472" y="3781358"/>
            <a:ext cx="3581400" cy="38808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412563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C566EA-DB57-4F76-8759-1825A20C25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086287-8299-4A18-9A36-68681B1E2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Centralisation</a:t>
            </a:r>
            <a:r>
              <a:rPr lang="en-US" dirty="0"/>
              <a:t> in Practice - #2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71DD54-DB5D-422C-99C1-83B8BF6956BF}"/>
              </a:ext>
            </a:extLst>
          </p:cNvPr>
          <p:cNvSpPr/>
          <p:nvPr/>
        </p:nvSpPr>
        <p:spPr>
          <a:xfrm>
            <a:off x="4418014" y="5486399"/>
            <a:ext cx="2819400" cy="4948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Servers &amp; Storage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7BFC3A-CA12-415F-8B3C-DC688E1E39DB}"/>
              </a:ext>
            </a:extLst>
          </p:cNvPr>
          <p:cNvSpPr/>
          <p:nvPr/>
        </p:nvSpPr>
        <p:spPr>
          <a:xfrm>
            <a:off x="4418013" y="4800600"/>
            <a:ext cx="2819401" cy="53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68F4B0-5110-4D23-A124-D6F96846052C}"/>
              </a:ext>
            </a:extLst>
          </p:cNvPr>
          <p:cNvSpPr/>
          <p:nvPr/>
        </p:nvSpPr>
        <p:spPr>
          <a:xfrm>
            <a:off x="4411246" y="4114799"/>
            <a:ext cx="2826168" cy="5334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Applications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96E71A-FC2E-4A77-B5D0-31A954FDF9FE}"/>
              </a:ext>
            </a:extLst>
          </p:cNvPr>
          <p:cNvSpPr/>
          <p:nvPr/>
        </p:nvSpPr>
        <p:spPr>
          <a:xfrm>
            <a:off x="4418012" y="3429000"/>
            <a:ext cx="2819401" cy="5333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BEF572-265D-454E-843A-CDC0DF93BB2A}"/>
              </a:ext>
            </a:extLst>
          </p:cNvPr>
          <p:cNvSpPr/>
          <p:nvPr/>
        </p:nvSpPr>
        <p:spPr>
          <a:xfrm>
            <a:off x="4418012" y="2739502"/>
            <a:ext cx="2819401" cy="53339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Organisations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B08D9C-7874-421F-84BA-6717020F8E2C}"/>
              </a:ext>
            </a:extLst>
          </p:cNvPr>
          <p:cNvSpPr/>
          <p:nvPr/>
        </p:nvSpPr>
        <p:spPr>
          <a:xfrm>
            <a:off x="4411246" y="2057403"/>
            <a:ext cx="2819401" cy="5333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Governments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D13F73-27C4-4B9E-BE33-E6B4B015922E}"/>
              </a:ext>
            </a:extLst>
          </p:cNvPr>
          <p:cNvSpPr txBox="1"/>
          <p:nvPr/>
        </p:nvSpPr>
        <p:spPr>
          <a:xfrm>
            <a:off x="7542212" y="2154825"/>
            <a:ext cx="28151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Central authority, changes rules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9DF360-492A-4482-B48D-D16C045D6844}"/>
              </a:ext>
            </a:extLst>
          </p:cNvPr>
          <p:cNvSpPr txBox="1"/>
          <p:nvPr/>
        </p:nvSpPr>
        <p:spPr>
          <a:xfrm>
            <a:off x="7542212" y="2836924"/>
            <a:ext cx="2157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Disfunctional</a:t>
            </a:r>
            <a:r>
              <a:rPr lang="en-US" sz="1600" dirty="0"/>
              <a:t>, malicious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9EB187-9151-439F-8CD2-FF632AEA04C7}"/>
              </a:ext>
            </a:extLst>
          </p:cNvPr>
          <p:cNvSpPr txBox="1"/>
          <p:nvPr/>
        </p:nvSpPr>
        <p:spPr>
          <a:xfrm>
            <a:off x="7542212" y="3526422"/>
            <a:ext cx="2014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Insecure, monitorable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1E4A42-B62F-4EBC-BE59-61CAE67B59B8}"/>
              </a:ext>
            </a:extLst>
          </p:cNvPr>
          <p:cNvSpPr txBox="1"/>
          <p:nvPr/>
        </p:nvSpPr>
        <p:spPr>
          <a:xfrm>
            <a:off x="7542212" y="4215920"/>
            <a:ext cx="27764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Hackable, poor Admin security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DC0B54-0DB3-4FBE-AF4D-A8DD6BDD2D5A}"/>
              </a:ext>
            </a:extLst>
          </p:cNvPr>
          <p:cNvSpPr txBox="1"/>
          <p:nvPr/>
        </p:nvSpPr>
        <p:spPr>
          <a:xfrm>
            <a:off x="7542212" y="4915775"/>
            <a:ext cx="3517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Easily manipulatable, no audit capability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77DEEB-65C8-44B0-8065-2D52F7E266B0}"/>
              </a:ext>
            </a:extLst>
          </p:cNvPr>
          <p:cNvSpPr txBox="1"/>
          <p:nvPr/>
        </p:nvSpPr>
        <p:spPr>
          <a:xfrm>
            <a:off x="7542212" y="5596822"/>
            <a:ext cx="2408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Prone to theft and analysis</a:t>
            </a:r>
          </a:p>
        </p:txBody>
      </p:sp>
    </p:spTree>
    <p:extLst>
      <p:ext uri="{BB962C8B-B14F-4D97-AF65-F5344CB8AC3E}">
        <p14:creationId xmlns:p14="http://schemas.microsoft.com/office/powerpoint/2010/main" val="1566042611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6-30540_Office_365_CloudRoadShow">
  <a:themeElements>
    <a:clrScheme name="Custom 3">
      <a:dk1>
        <a:srgbClr val="000000"/>
      </a:dk1>
      <a:lt1>
        <a:srgbClr val="FFFFFF"/>
      </a:lt1>
      <a:dk2>
        <a:srgbClr val="D83B01"/>
      </a:dk2>
      <a:lt2>
        <a:srgbClr val="797A7D"/>
      </a:lt2>
      <a:accent1>
        <a:srgbClr val="D83B01"/>
      </a:accent1>
      <a:accent2>
        <a:srgbClr val="0078D7"/>
      </a:accent2>
      <a:accent3>
        <a:srgbClr val="FF8C00"/>
      </a:accent3>
      <a:accent4>
        <a:srgbClr val="107C10"/>
      </a:accent4>
      <a:accent5>
        <a:srgbClr val="00188F"/>
      </a:accent5>
      <a:accent6>
        <a:srgbClr val="5C2D91"/>
      </a:accent6>
      <a:hlink>
        <a:srgbClr val="FF8C00"/>
      </a:hlink>
      <a:folHlink>
        <a:srgbClr val="FF8C0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365_CloudRoadShow_TEMPLATE.potx" id="{F641FFA9-60F5-425A-951B-2A09A356B4B6}" vid="{860243B6-CAC4-416C-B01D-AF95AE15F3DE}"/>
    </a:ext>
  </a:extLst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1934</TotalTime>
  <Words>2657</Words>
  <Application>Microsoft Office PowerPoint</Application>
  <PresentationFormat>Custom</PresentationFormat>
  <Paragraphs>555</Paragraphs>
  <Slides>61</Slides>
  <Notes>9</Notes>
  <HiddenSlides>16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72" baseType="lpstr">
      <vt:lpstr>Arial</vt:lpstr>
      <vt:lpstr>Calibri</vt:lpstr>
      <vt:lpstr>Consolas</vt:lpstr>
      <vt:lpstr>Segoe Light</vt:lpstr>
      <vt:lpstr>Segoe UI</vt:lpstr>
      <vt:lpstr>Segoe UI Black</vt:lpstr>
      <vt:lpstr>Segoe UI Light</vt:lpstr>
      <vt:lpstr>Wingdings</vt:lpstr>
      <vt:lpstr>Wingdings 2</vt:lpstr>
      <vt:lpstr>SoftUni 16x9</vt:lpstr>
      <vt:lpstr>1_6-30540_Office_365_CloudRoadShow</vt:lpstr>
      <vt:lpstr>Ethereum and Smart Contracts</vt:lpstr>
      <vt:lpstr>PowerPoint Presentation</vt:lpstr>
      <vt:lpstr>Table of Contents</vt:lpstr>
      <vt:lpstr>Session Goals</vt:lpstr>
      <vt:lpstr>Questions</vt:lpstr>
      <vt:lpstr>Ethereum</vt:lpstr>
      <vt:lpstr>Ethereum</vt:lpstr>
      <vt:lpstr>Centralisation in Practice - #1</vt:lpstr>
      <vt:lpstr>Centralisation in Practice - #2</vt:lpstr>
      <vt:lpstr>Decentralisation Definition</vt:lpstr>
      <vt:lpstr>Decentralisation Benefits</vt:lpstr>
      <vt:lpstr>Consensus and Networks</vt:lpstr>
      <vt:lpstr>Consensus and Networks</vt:lpstr>
      <vt:lpstr>Consensus and Networks</vt:lpstr>
      <vt:lpstr>The Byzantine Generals Problem</vt:lpstr>
      <vt:lpstr>The Byzantine Generals Problem</vt:lpstr>
      <vt:lpstr>Consensus and Byzantine Fault Tolerance</vt:lpstr>
      <vt:lpstr>A Ledger through Blocks</vt:lpstr>
      <vt:lpstr>Ethereum Accounts</vt:lpstr>
      <vt:lpstr>Account Object</vt:lpstr>
      <vt:lpstr>Ethereum Transaction Types</vt:lpstr>
      <vt:lpstr>Ethereum Transactions Have:</vt:lpstr>
      <vt:lpstr>DApps</vt:lpstr>
      <vt:lpstr>Dapps Simple Architecture</vt:lpstr>
      <vt:lpstr>Geth</vt:lpstr>
      <vt:lpstr>Ethereum Networks</vt:lpstr>
      <vt:lpstr>Ethereum Hard Forks</vt:lpstr>
      <vt:lpstr>Mist</vt:lpstr>
      <vt:lpstr>Ethereum Tokens</vt:lpstr>
      <vt:lpstr>The Industry Problems of Ethereum</vt:lpstr>
      <vt:lpstr>Ethereum EIPs and ERC’s </vt:lpstr>
      <vt:lpstr>Smart Contracts</vt:lpstr>
      <vt:lpstr>Smart Contracts in Ethereum</vt:lpstr>
      <vt:lpstr>Ethereum Smart Contract Capabilities</vt:lpstr>
      <vt:lpstr>Smart Contracts in Business</vt:lpstr>
      <vt:lpstr>Simple Smart Contract Code Example</vt:lpstr>
      <vt:lpstr>Example</vt:lpstr>
      <vt:lpstr>Smart Contract Applications</vt:lpstr>
      <vt:lpstr>Immutability</vt:lpstr>
      <vt:lpstr>Gas and Fees</vt:lpstr>
      <vt:lpstr>Summary</vt:lpstr>
      <vt:lpstr>Reading List </vt:lpstr>
      <vt:lpstr>Homework</vt:lpstr>
      <vt:lpstr>Homework Tips</vt:lpstr>
      <vt:lpstr>Learn to Search in Internet</vt:lpstr>
      <vt:lpstr>PowerPoint Presentation</vt:lpstr>
      <vt:lpstr>Basic Slide</vt:lpstr>
      <vt:lpstr>Screen Elements</vt:lpstr>
      <vt:lpstr>Screen Elements (2)</vt:lpstr>
      <vt:lpstr>Screen Elements (3)</vt:lpstr>
      <vt:lpstr>Accents</vt:lpstr>
      <vt:lpstr>Accents (2)</vt:lpstr>
      <vt:lpstr>The Set Class in JS</vt:lpstr>
      <vt:lpstr>Problem: Extract Unique Words</vt:lpstr>
      <vt:lpstr>Solution: Extract Unique Words</vt:lpstr>
      <vt:lpstr>C# Code – How It Works?</vt:lpstr>
      <vt:lpstr>Trees - Quiz</vt:lpstr>
      <vt:lpstr>Login Screen</vt:lpstr>
      <vt:lpstr>Basic Web Controls  HTML</vt:lpstr>
      <vt:lpstr>PowerPoint Presentation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University</dc:title>
  <dc:subject>Software Development Course</dc:subject>
  <dc:creator>Software University Foundation</dc:creator>
  <cp:keywords>SoftUni, Software University, programming, software development, software engineering, course</cp:keywords>
  <dc:description>Software University Foundation - http://softuni.foundation/</dc:description>
  <cp:lastModifiedBy>Radi Atanassov</cp:lastModifiedBy>
  <cp:revision>52</cp:revision>
  <dcterms:created xsi:type="dcterms:W3CDTF">2014-01-02T17:00:34Z</dcterms:created>
  <dcterms:modified xsi:type="dcterms:W3CDTF">2018-03-02T16:07:38Z</dcterms:modified>
  <cp:category>programming;computer programming;software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